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3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3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5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3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26.xml" ContentType="application/vnd.openxmlformats-officedocument.presentationml.tags+xml"/>
  <Override PartName="/ppt/tags/tag24.xml" ContentType="application/vnd.openxmlformats-officedocument.presentationml.tags+xml"/>
  <Override PartName="/ppt/tags/tag37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5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docProps/app.xml" ContentType="application/vnd.openxmlformats-officedocument.extended-properties+xml"/>
  <Override PartName="/ppt/charts/colors7.xml" ContentType="application/vnd.ms-office.chartcolorstyle+xml"/>
  <Override PartName="/ppt/charts/style7.xml" ContentType="application/vnd.ms-office.chartstyle+xml"/>
  <Override PartName="/ppt/charts/style1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1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56" r:id="rId3"/>
    <p:sldId id="355" r:id="rId4"/>
    <p:sldId id="348" r:id="rId5"/>
    <p:sldId id="354" r:id="rId6"/>
    <p:sldId id="329" r:id="rId7"/>
    <p:sldId id="258" r:id="rId8"/>
    <p:sldId id="351" r:id="rId9"/>
    <p:sldId id="362" r:id="rId10"/>
    <p:sldId id="338" r:id="rId11"/>
    <p:sldId id="337" r:id="rId12"/>
    <p:sldId id="330" r:id="rId13"/>
    <p:sldId id="336" r:id="rId14"/>
    <p:sldId id="325" r:id="rId15"/>
    <p:sldId id="327" r:id="rId16"/>
    <p:sldId id="339" r:id="rId17"/>
    <p:sldId id="328" r:id="rId18"/>
    <p:sldId id="288" r:id="rId19"/>
    <p:sldId id="342" r:id="rId20"/>
    <p:sldId id="349" r:id="rId21"/>
    <p:sldId id="315" r:id="rId22"/>
    <p:sldId id="359" r:id="rId23"/>
    <p:sldId id="318" r:id="rId24"/>
    <p:sldId id="358" r:id="rId25"/>
    <p:sldId id="303" r:id="rId26"/>
    <p:sldId id="304" r:id="rId27"/>
    <p:sldId id="322" r:id="rId28"/>
    <p:sldId id="340" r:id="rId29"/>
    <p:sldId id="341" r:id="rId30"/>
    <p:sldId id="347" r:id="rId31"/>
    <p:sldId id="345" r:id="rId32"/>
    <p:sldId id="346" r:id="rId33"/>
    <p:sldId id="323" r:id="rId34"/>
    <p:sldId id="350" r:id="rId35"/>
    <p:sldId id="311" r:id="rId36"/>
    <p:sldId id="319" r:id="rId37"/>
    <p:sldId id="320" r:id="rId38"/>
    <p:sldId id="321" r:id="rId39"/>
    <p:sldId id="313" r:id="rId40"/>
    <p:sldId id="352" r:id="rId41"/>
    <p:sldId id="361" r:id="rId42"/>
    <p:sldId id="264" r:id="rId43"/>
    <p:sldId id="267" r:id="rId44"/>
    <p:sldId id="293" r:id="rId45"/>
    <p:sldId id="292" r:id="rId46"/>
    <p:sldId id="299" r:id="rId47"/>
    <p:sldId id="271" r:id="rId48"/>
    <p:sldId id="300" r:id="rId49"/>
    <p:sldId id="270" r:id="rId50"/>
    <p:sldId id="353" r:id="rId5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22720"/>
        <c:axId val="36624640"/>
      </c:barChart>
      <c:catAx>
        <c:axId val="36622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Manipulation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24640"/>
        <c:crosses val="autoZero"/>
        <c:auto val="1"/>
        <c:lblAlgn val="ctr"/>
        <c:lblOffset val="100"/>
        <c:noMultiLvlLbl val="0"/>
      </c:catAx>
      <c:valAx>
        <c:axId val="3662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Maths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2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Study, Study</c:v>
                </c:pt>
              </c:strCache>
            </c:strRef>
          </c:tx>
          <c:invertIfNegative val="0"/>
          <c:cat>
            <c:strRef>
              <c:f>Sheet3!$B$1:$D$1</c:f>
              <c:strCache>
                <c:ptCount val="3"/>
                <c:pt idx="0">
                  <c:v>5 Mins</c:v>
                </c:pt>
                <c:pt idx="1">
                  <c:v>2 Days</c:v>
                </c:pt>
                <c:pt idx="2">
                  <c:v>1 Week</c:v>
                </c:pt>
              </c:strCache>
            </c:strRef>
          </c:cat>
          <c:val>
            <c:numRef>
              <c:f>Sheet3!$B$2:$D$2</c:f>
              <c:numCache>
                <c:formatCode>General</c:formatCode>
                <c:ptCount val="3"/>
                <c:pt idx="0">
                  <c:v>0.81</c:v>
                </c:pt>
                <c:pt idx="1">
                  <c:v>0.54</c:v>
                </c:pt>
                <c:pt idx="2">
                  <c:v>0.42000000000000026</c:v>
                </c:pt>
              </c:numCache>
            </c:numRef>
          </c:val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Study, Test</c:v>
                </c:pt>
              </c:strCache>
            </c:strRef>
          </c:tx>
          <c:invertIfNegative val="0"/>
          <c:cat>
            <c:strRef>
              <c:f>Sheet3!$B$1:$D$1</c:f>
              <c:strCache>
                <c:ptCount val="3"/>
                <c:pt idx="0">
                  <c:v>5 Mins</c:v>
                </c:pt>
                <c:pt idx="1">
                  <c:v>2 Days</c:v>
                </c:pt>
                <c:pt idx="2">
                  <c:v>1 Week</c:v>
                </c:pt>
              </c:strCache>
            </c:strRef>
          </c:cat>
          <c:val>
            <c:numRef>
              <c:f>Sheet3!$B$3:$D$3</c:f>
              <c:numCache>
                <c:formatCode>General</c:formatCode>
                <c:ptCount val="3"/>
                <c:pt idx="0">
                  <c:v>0.75000000000000056</c:v>
                </c:pt>
                <c:pt idx="1">
                  <c:v>0.68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47520"/>
        <c:axId val="93149440"/>
      </c:barChart>
      <c:catAx>
        <c:axId val="9314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Retention Interval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149440"/>
        <c:crosses val="autoZero"/>
        <c:auto val="1"/>
        <c:lblAlgn val="ctr"/>
        <c:lblOffset val="100"/>
        <c:noMultiLvlLbl val="0"/>
      </c:catAx>
      <c:valAx>
        <c:axId val="93149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Proportion  recalled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1475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Mark</c:v>
                </c:pt>
              </c:strCache>
            </c:strRef>
          </c:tx>
          <c:invertIfNegative val="0"/>
          <c:cat>
            <c:strRef>
              <c:f>Sheet6!$A$2:$A$4</c:f>
              <c:strCache>
                <c:ptCount val="3"/>
                <c:pt idx="0">
                  <c:v>Course exams - all groups</c:v>
                </c:pt>
                <c:pt idx="1">
                  <c:v>Final exam - Retrieval Group</c:v>
                </c:pt>
                <c:pt idx="2">
                  <c:v>Final exam - Control</c:v>
                </c:pt>
              </c:strCache>
            </c:strRef>
          </c:cat>
          <c:val>
            <c:numRef>
              <c:f>Sheet6!$B$2:$B$4</c:f>
              <c:numCache>
                <c:formatCode>General</c:formatCode>
                <c:ptCount val="3"/>
                <c:pt idx="0">
                  <c:v>74</c:v>
                </c:pt>
                <c:pt idx="1">
                  <c:v>65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719680"/>
        <c:axId val="145721216"/>
      </c:barChart>
      <c:catAx>
        <c:axId val="14571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45721216"/>
        <c:crosses val="autoZero"/>
        <c:auto val="1"/>
        <c:lblAlgn val="ctr"/>
        <c:lblOffset val="100"/>
        <c:noMultiLvlLbl val="0"/>
      </c:catAx>
      <c:valAx>
        <c:axId val="1457212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GB" sz="2000"/>
                  <a:t>%</a:t>
                </a:r>
              </a:p>
            </c:rich>
          </c:tx>
          <c:layout>
            <c:manualLayout>
              <c:xMode val="edge"/>
              <c:yMode val="edge"/>
              <c:x val="1.4049785563548082E-2"/>
              <c:y val="5.665970701292218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45719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Mark</c:v>
                </c:pt>
              </c:strCache>
            </c:strRef>
          </c:tx>
          <c:invertIfNegative val="0"/>
          <c:cat>
            <c:strRef>
              <c:f>Sheet6!$A$2:$A$4</c:f>
              <c:strCache>
                <c:ptCount val="3"/>
                <c:pt idx="0">
                  <c:v>Course exams - all groups</c:v>
                </c:pt>
                <c:pt idx="1">
                  <c:v>Final exam - Retrieval Group</c:v>
                </c:pt>
                <c:pt idx="2">
                  <c:v>Final exam - Control</c:v>
                </c:pt>
              </c:strCache>
            </c:strRef>
          </c:cat>
          <c:val>
            <c:numRef>
              <c:f>Sheet6!$B$2:$B$4</c:f>
              <c:numCache>
                <c:formatCode>General</c:formatCode>
                <c:ptCount val="3"/>
                <c:pt idx="0">
                  <c:v>74</c:v>
                </c:pt>
                <c:pt idx="1">
                  <c:v>65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33984"/>
        <c:axId val="149835776"/>
      </c:barChart>
      <c:catAx>
        <c:axId val="14983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49835776"/>
        <c:crosses val="autoZero"/>
        <c:auto val="1"/>
        <c:lblAlgn val="ctr"/>
        <c:lblOffset val="100"/>
        <c:noMultiLvlLbl val="0"/>
      </c:catAx>
      <c:valAx>
        <c:axId val="1498357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GB" sz="2000"/>
                  <a:t>%</a:t>
                </a:r>
              </a:p>
            </c:rich>
          </c:tx>
          <c:layout>
            <c:manualLayout>
              <c:xMode val="edge"/>
              <c:yMode val="edge"/>
              <c:x val="1.4049785563548082E-2"/>
              <c:y val="5.665970701292218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49833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604288"/>
        <c:axId val="92606464"/>
      </c:barChart>
      <c:catAx>
        <c:axId val="92604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Manipulation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06464"/>
        <c:crosses val="autoZero"/>
        <c:auto val="1"/>
        <c:lblAlgn val="ctr"/>
        <c:lblOffset val="100"/>
        <c:noMultiLvlLbl val="0"/>
      </c:catAx>
      <c:valAx>
        <c:axId val="926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Maths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0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56256"/>
        <c:axId val="36658176"/>
      </c:barChart>
      <c:catAx>
        <c:axId val="36656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Manipulation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8176"/>
        <c:crosses val="autoZero"/>
        <c:auto val="1"/>
        <c:lblAlgn val="ctr"/>
        <c:lblOffset val="100"/>
        <c:noMultiLvlLbl val="0"/>
      </c:catAx>
      <c:valAx>
        <c:axId val="3665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Maths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82848"/>
        <c:axId val="36784768"/>
      </c:barChart>
      <c:catAx>
        <c:axId val="36782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Manipulation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84768"/>
        <c:crosses val="autoZero"/>
        <c:auto val="1"/>
        <c:lblAlgn val="ctr"/>
        <c:lblOffset val="100"/>
        <c:noMultiLvlLbl val="0"/>
      </c:catAx>
      <c:valAx>
        <c:axId val="3678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Maths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8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37120"/>
        <c:axId val="92467968"/>
      </c:barChart>
      <c:catAx>
        <c:axId val="92437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Manipulation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67968"/>
        <c:crosses val="autoZero"/>
        <c:auto val="1"/>
        <c:lblAlgn val="ctr"/>
        <c:lblOffset val="100"/>
        <c:noMultiLvlLbl val="0"/>
      </c:catAx>
      <c:valAx>
        <c:axId val="9246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Maths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533120"/>
        <c:axId val="92535040"/>
      </c:barChart>
      <c:catAx>
        <c:axId val="92533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Manipulation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35040"/>
        <c:crosses val="autoZero"/>
        <c:auto val="1"/>
        <c:lblAlgn val="ctr"/>
        <c:lblOffset val="100"/>
        <c:noMultiLvlLbl val="0"/>
      </c:catAx>
      <c:valAx>
        <c:axId val="9253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Maths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3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385088"/>
        <c:axId val="159387008"/>
      </c:barChart>
      <c:catAx>
        <c:axId val="159385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/>
                  <a:t>Manipulation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87008"/>
        <c:crosses val="autoZero"/>
        <c:auto val="1"/>
        <c:lblAlgn val="ctr"/>
        <c:lblOffset val="100"/>
        <c:noMultiLvlLbl val="0"/>
      </c:catAx>
      <c:valAx>
        <c:axId val="1593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Maths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8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Study, Study</c:v>
                </c:pt>
              </c:strCache>
            </c:strRef>
          </c:tx>
          <c:invertIfNegative val="0"/>
          <c:cat>
            <c:strRef>
              <c:f>Sheet3!$B$1:$D$1</c:f>
              <c:strCache>
                <c:ptCount val="3"/>
                <c:pt idx="0">
                  <c:v>5 Mins</c:v>
                </c:pt>
                <c:pt idx="1">
                  <c:v>2 Days</c:v>
                </c:pt>
                <c:pt idx="2">
                  <c:v>1 Week</c:v>
                </c:pt>
              </c:strCache>
            </c:strRef>
          </c:cat>
          <c:val>
            <c:numRef>
              <c:f>Sheet3!$B$2:$D$2</c:f>
              <c:numCache>
                <c:formatCode>General</c:formatCode>
                <c:ptCount val="3"/>
                <c:pt idx="0">
                  <c:v>0.81</c:v>
                </c:pt>
                <c:pt idx="1">
                  <c:v>0.54</c:v>
                </c:pt>
                <c:pt idx="2">
                  <c:v>0.42000000000000026</c:v>
                </c:pt>
              </c:numCache>
            </c:numRef>
          </c:val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Study, Test</c:v>
                </c:pt>
              </c:strCache>
            </c:strRef>
          </c:tx>
          <c:invertIfNegative val="0"/>
          <c:cat>
            <c:strRef>
              <c:f>Sheet3!$B$1:$D$1</c:f>
              <c:strCache>
                <c:ptCount val="3"/>
                <c:pt idx="0">
                  <c:v>5 Mins</c:v>
                </c:pt>
                <c:pt idx="1">
                  <c:v>2 Days</c:v>
                </c:pt>
                <c:pt idx="2">
                  <c:v>1 Week</c:v>
                </c:pt>
              </c:strCache>
            </c:strRef>
          </c:cat>
          <c:val>
            <c:numRef>
              <c:f>Sheet3!$B$3:$D$3</c:f>
              <c:numCache>
                <c:formatCode>General</c:formatCode>
                <c:ptCount val="3"/>
                <c:pt idx="0">
                  <c:v>0.75000000000000056</c:v>
                </c:pt>
                <c:pt idx="1">
                  <c:v>0.68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92640"/>
        <c:axId val="92994560"/>
      </c:barChart>
      <c:catAx>
        <c:axId val="9299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Retention Interval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2994560"/>
        <c:crosses val="autoZero"/>
        <c:auto val="1"/>
        <c:lblAlgn val="ctr"/>
        <c:lblOffset val="100"/>
        <c:noMultiLvlLbl val="0"/>
      </c:catAx>
      <c:valAx>
        <c:axId val="92994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Proportion  recalled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2992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Study, Study</c:v>
                </c:pt>
              </c:strCache>
            </c:strRef>
          </c:tx>
          <c:invertIfNegative val="0"/>
          <c:cat>
            <c:strRef>
              <c:f>Sheet3!$B$1:$D$1</c:f>
              <c:strCache>
                <c:ptCount val="3"/>
                <c:pt idx="0">
                  <c:v>5 Mins</c:v>
                </c:pt>
                <c:pt idx="1">
                  <c:v>2 Days</c:v>
                </c:pt>
                <c:pt idx="2">
                  <c:v>1 Week</c:v>
                </c:pt>
              </c:strCache>
            </c:strRef>
          </c:cat>
          <c:val>
            <c:numRef>
              <c:f>Sheet3!$B$2:$D$2</c:f>
              <c:numCache>
                <c:formatCode>General</c:formatCode>
                <c:ptCount val="3"/>
                <c:pt idx="0">
                  <c:v>0.81</c:v>
                </c:pt>
                <c:pt idx="1">
                  <c:v>0.54</c:v>
                </c:pt>
                <c:pt idx="2">
                  <c:v>0.42000000000000026</c:v>
                </c:pt>
              </c:numCache>
            </c:numRef>
          </c:val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Study, Test</c:v>
                </c:pt>
              </c:strCache>
            </c:strRef>
          </c:tx>
          <c:invertIfNegative val="0"/>
          <c:cat>
            <c:strRef>
              <c:f>Sheet3!$B$1:$D$1</c:f>
              <c:strCache>
                <c:ptCount val="3"/>
                <c:pt idx="0">
                  <c:v>5 Mins</c:v>
                </c:pt>
                <c:pt idx="1">
                  <c:v>2 Days</c:v>
                </c:pt>
                <c:pt idx="2">
                  <c:v>1 Week</c:v>
                </c:pt>
              </c:strCache>
            </c:strRef>
          </c:cat>
          <c:val>
            <c:numRef>
              <c:f>Sheet3!$B$3:$D$3</c:f>
              <c:numCache>
                <c:formatCode>General</c:formatCode>
                <c:ptCount val="3"/>
                <c:pt idx="0">
                  <c:v>0.75000000000000056</c:v>
                </c:pt>
                <c:pt idx="1">
                  <c:v>0.68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47424"/>
        <c:axId val="93053696"/>
      </c:barChart>
      <c:catAx>
        <c:axId val="9304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Retention Interval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053696"/>
        <c:crosses val="autoZero"/>
        <c:auto val="1"/>
        <c:lblAlgn val="ctr"/>
        <c:lblOffset val="100"/>
        <c:noMultiLvlLbl val="0"/>
      </c:catAx>
      <c:valAx>
        <c:axId val="93053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Proportion  recalled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047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A1474-EE93-4E32-BBAC-E135B03F15C0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1D71-402B-411C-95B5-2A101EC1C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6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866D-4A7C-4A36-86FD-534932769E73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98822-C585-478F-A11B-44090840D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8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4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work, young adolescents answered a questionnaire that identified whether they had a growth </a:t>
            </a:r>
            <a:r>
              <a:rPr lang="en-GB" dirty="0" err="1" smtClean="0"/>
              <a:t>mindset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(they believed that they could improve incrementally through a combination of effort</a:t>
            </a:r>
            <a:r>
              <a:rPr lang="en-GB" baseline="0" dirty="0" smtClean="0"/>
              <a:t> and using ideal strategies)</a:t>
            </a:r>
          </a:p>
          <a:p>
            <a:endParaRPr lang="en-GB" baseline="0" dirty="0" smtClean="0"/>
          </a:p>
          <a:p>
            <a:r>
              <a:rPr lang="en-GB" baseline="0" dirty="0" smtClean="0"/>
              <a:t>OR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fixed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based on the view that intelligence was a fixed entity that could not be changed.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Although the two groups did not differ significantly in mathematical ability on entry to secondary school, their maths scores pulled apart over the first two years.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6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3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test: children randomised to feedback type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0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Followed by a second test in which the children were told that they had failed – introduced a SETBACK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Then a third test – that showed that feedback before a setback influenced children’s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05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And when given the choice of easy questions and the likelihood of a high score OR more difficult questions with learning benefits, those praised for effort tried harder.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05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After the test children could choose between a folder containing information about other children’s performance OR one containing interesting new strategies for solving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96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fixed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believes that skills and intelligence are fixed, inborn qualities, whereas the growth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recognises that although we may differ in intelligence and abilities we can all improve.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is a great deal of research to show that the brain is malleable and so supports the Growth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view.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Indeed, people with a growth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can outperform more intelligent people with a fixed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07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95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Follow</a:t>
            </a:r>
            <a:r>
              <a:rPr lang="en-GB" baseline="0" dirty="0" smtClean="0"/>
              <a:t> a bad strategy and you might not learn – no matter how hard you try.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Avoid the easy path – you need to stretch yourself – so if you find things difficult, don’t resort to just doing easy problems or nothing.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Identify what you know and understand and what you don’t and then work to build your knowledge from that point.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weight lifter has to lift weights to build muscle – the student has to practice to build brain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9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I want to show you the learning</a:t>
            </a:r>
            <a:r>
              <a:rPr lang="en-GB" baseline="0" dirty="0" smtClean="0"/>
              <a:t> method and explain some of the science behind it –so you can see why it works more effectively than the red and rereading method most folk use.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 first, we live in a world where you can Google any information you need in seconds. Why should we want to learn?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0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help understand how we learn</a:t>
            </a:r>
            <a:r>
              <a:rPr lang="en-GB" baseline="0" dirty="0" smtClean="0"/>
              <a:t> and why distributed retrieval practice is the best method</a:t>
            </a:r>
            <a:r>
              <a:rPr lang="en-GB" dirty="0" smtClean="0"/>
              <a:t>, we can use a very simple model in</a:t>
            </a:r>
            <a:r>
              <a:rPr lang="en-GB" baseline="0" dirty="0" smtClean="0"/>
              <a:t> which memory is divided into short- and long-term functions.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Your working memory is always active – unless you are in a coma!</a:t>
            </a:r>
          </a:p>
          <a:p>
            <a:endParaRPr lang="en-GB" dirty="0" smtClean="0"/>
          </a:p>
          <a:p>
            <a:r>
              <a:rPr lang="en-GB" dirty="0" smtClean="0"/>
              <a:t>It is constantly processing information from your senses.</a:t>
            </a:r>
          </a:p>
          <a:p>
            <a:endParaRPr lang="en-GB" dirty="0" smtClean="0"/>
          </a:p>
          <a:p>
            <a:r>
              <a:rPr lang="en-GB" dirty="0" smtClean="0"/>
              <a:t>When</a:t>
            </a:r>
            <a:r>
              <a:rPr lang="en-GB" baseline="0" dirty="0" smtClean="0"/>
              <a:t> you study, your working memory transfers information to your long-term memory.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When you are doing a task, information is retrieved from the long term memory and used by the working memory.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05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of our students reported that they would read and learn material then test themselves</a:t>
            </a:r>
          </a:p>
          <a:p>
            <a:endParaRPr lang="en-GB" dirty="0" smtClean="0"/>
          </a:p>
          <a:p>
            <a:r>
              <a:rPr lang="en-GB" dirty="0" smtClean="0"/>
              <a:t>The test is DIAGNOSTIC – it shows what you’ve learned by the end of the study period</a:t>
            </a:r>
          </a:p>
          <a:p>
            <a:endParaRPr lang="en-GB" dirty="0" smtClean="0"/>
          </a:p>
          <a:p>
            <a:r>
              <a:rPr lang="en-GB" dirty="0" smtClean="0"/>
              <a:t>But</a:t>
            </a:r>
            <a:r>
              <a:rPr lang="en-GB" baseline="0" dirty="0" smtClean="0"/>
              <a:t> it isn’t a good measure of what you’ll know in a couple of days time – sadly, we forget stuff very quickly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5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experiment illustrates the benefits of testing for building long-term memory</a:t>
            </a:r>
          </a:p>
          <a:p>
            <a:endParaRPr lang="en-GB" dirty="0" smtClean="0"/>
          </a:p>
          <a:p>
            <a:r>
              <a:rPr lang="en-GB" dirty="0" smtClean="0"/>
              <a:t>Students were divided into two groups: one group read and reread- the other read and then were tested.</a:t>
            </a:r>
          </a:p>
          <a:p>
            <a:endParaRPr lang="en-GB" dirty="0" smtClean="0"/>
          </a:p>
          <a:p>
            <a:r>
              <a:rPr lang="en-GB" dirty="0" smtClean="0"/>
              <a:t>The experiment was designed so that the two groups spent an equal amount of time on the task</a:t>
            </a:r>
          </a:p>
          <a:p>
            <a:endParaRPr lang="en-GB" dirty="0" smtClean="0"/>
          </a:p>
          <a:p>
            <a:r>
              <a:rPr lang="en-GB" dirty="0" smtClean="0"/>
              <a:t>The students were asked to make a judgement of learning – how well would they do in a</a:t>
            </a:r>
            <a:r>
              <a:rPr lang="en-GB" baseline="0" dirty="0" smtClean="0"/>
              <a:t> test?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Those who read and reread thought they’d do better – and in a test given five minutes later – they did!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D261-59B0-468B-B0BC-A89780D7FFE2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40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 once you’ve studied you begin to forget.</a:t>
            </a:r>
          </a:p>
          <a:p>
            <a:endParaRPr lang="en-GB" dirty="0" smtClean="0"/>
          </a:p>
          <a:p>
            <a:r>
              <a:rPr lang="en-GB" dirty="0" smtClean="0"/>
              <a:t>When the students were tested NOT FIVE MINUTES – but TWO DAYS later the study-test group did better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D261-59B0-468B-B0BC-A89780D7FFE2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84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this result was seen when the test was carried out a week later.</a:t>
            </a:r>
          </a:p>
          <a:p>
            <a:endParaRPr lang="en-GB" dirty="0" smtClean="0"/>
          </a:p>
          <a:p>
            <a:r>
              <a:rPr lang="en-GB" dirty="0" smtClean="0"/>
              <a:t>If you study and then test yourself you will FORGET</a:t>
            </a:r>
            <a:r>
              <a:rPr lang="en-GB" baseline="0" dirty="0" smtClean="0"/>
              <a:t> less and REMEMBER more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D261-59B0-468B-B0BC-A89780D7FFE2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76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illustrate the benefits, I want to tell you about an experiment that was carried out with a large class of students</a:t>
            </a:r>
            <a:r>
              <a:rPr lang="en-GB" baseline="0" dirty="0" smtClean="0"/>
              <a:t> following a course in physiology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course had four MCQ exams distributed throughout the semester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They were divided into two groups: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control group who were told to follow their normal practice in preparing for exams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Retrieval group who were given on-line MCQ tests with feedback at three weekly intervals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 they did Summative test 1, then every three weeks afterwards they were given a ten minute test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pattern was repeated for Summative test2 2, 3 and 4. In all they did twelve on-line tests spread throughout the semester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707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was no difference in performance between the two groups in the standard semester exams.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D261-59B0-468B-B0BC-A89780D7FFE2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91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However, in a surprise test at the end of the course the students</a:t>
            </a:r>
            <a:r>
              <a:rPr lang="en-GB" baseline="0" dirty="0" smtClean="0"/>
              <a:t> in the Distributed Retrieval Practice group gained a whole lot more marks.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 achieve this, they did twelve by ten minute tests distributed throughout the semester – two hours 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D261-59B0-468B-B0BC-A89780D7FFE2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40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4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Tasks</a:t>
            </a:r>
            <a:r>
              <a:rPr lang="en-GB" baseline="0" dirty="0" smtClean="0"/>
              <a:t> during note taking:</a:t>
            </a:r>
          </a:p>
          <a:p>
            <a:endParaRPr lang="en-GB" baseline="0" dirty="0" smtClean="0"/>
          </a:p>
          <a:p>
            <a:r>
              <a:rPr lang="en-GB" baseline="0" dirty="0" smtClean="0"/>
              <a:t>Attention to lecturer</a:t>
            </a:r>
          </a:p>
          <a:p>
            <a:r>
              <a:rPr lang="en-GB" baseline="0" dirty="0" smtClean="0"/>
              <a:t>Understanding of message</a:t>
            </a:r>
          </a:p>
          <a:p>
            <a:r>
              <a:rPr lang="en-GB" baseline="0" dirty="0" smtClean="0"/>
              <a:t>Identify important content</a:t>
            </a:r>
          </a:p>
          <a:p>
            <a:r>
              <a:rPr lang="en-GB" baseline="0" dirty="0" smtClean="0"/>
              <a:t>Physically write notes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Balance and </a:t>
            </a:r>
            <a:r>
              <a:rPr lang="en-GB" baseline="0" dirty="0" err="1" smtClean="0"/>
              <a:t>tradeoffs</a:t>
            </a:r>
            <a:r>
              <a:rPr lang="en-GB" baseline="0" dirty="0" smtClean="0"/>
              <a:t> between comprehension and production must change rapidly from moment to moment.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Could reduce cognitive load by writing everything and not worry about comprehension – suboptimal because </a:t>
            </a:r>
            <a:r>
              <a:rPr lang="en-GB" baseline="0" dirty="0" err="1" smtClean="0"/>
              <a:t>clas</a:t>
            </a:r>
            <a:r>
              <a:rPr lang="en-GB" baseline="0" dirty="0" smtClean="0"/>
              <a:t> time becomes transcription rather than learning event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Alternatively, all resources can be directed towards comprehension, but loses opportunity to review non-existent notes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1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However, if they read a text that suggested:</a:t>
            </a:r>
          </a:p>
          <a:p>
            <a:endParaRPr lang="en-GB" dirty="0" smtClean="0"/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ND: there were no gender</a:t>
            </a:r>
            <a:r>
              <a:rPr lang="en-GB" baseline="0" dirty="0" smtClean="0"/>
              <a:t> effects on performance in maths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OR</a:t>
            </a:r>
          </a:p>
          <a:p>
            <a:endParaRPr lang="en-GB" baseline="0" dirty="0" smtClean="0"/>
          </a:p>
          <a:p>
            <a:r>
              <a:rPr lang="en-GB" baseline="0" dirty="0" smtClean="0"/>
              <a:t>E: suggested that gender differences were due to previous experiences and so could be changed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Performance was significantly higher.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A clear indication that a simple manipulation of beliefs can affect academic performance.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6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However, if they read a text that suggested:</a:t>
            </a:r>
          </a:p>
          <a:p>
            <a:endParaRPr lang="en-GB" dirty="0" smtClean="0"/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ND: there were no gender</a:t>
            </a:r>
            <a:r>
              <a:rPr lang="en-GB" baseline="0" dirty="0" smtClean="0"/>
              <a:t> effects on performance in maths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OR</a:t>
            </a:r>
          </a:p>
          <a:p>
            <a:endParaRPr lang="en-GB" baseline="0" dirty="0" smtClean="0"/>
          </a:p>
          <a:p>
            <a:r>
              <a:rPr lang="en-GB" baseline="0" dirty="0" smtClean="0"/>
              <a:t>E: suggested that gender differences were due to previous experiences and so could be changed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Performance was significantly higher.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A clear indication that a simple manipulation of beliefs can affect academic performance.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5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In a similar experiment, students from schools that did not have high numerical representation at the elite Princeton University underperformed in exams: THREAT = reliable test of ability, CHALLENGE = reliable test of ability but treat it as a challenge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Students did the exam anonymously but were asked to give information about their school and the number of students at Princeton who came from that school – BEFORE the exam High Salience or AFTER = Low salience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 were not affected when the test was introduced as a challenge.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effect was not seen among students from well represented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5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5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of us comes with a set of beliefs and attitudes about our own intellectual abilities. These are based on self-evaluation of previous performance at school.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rooted in the messages communicated by teachers, parents and others, and are influenced by our understanding of the biology of intelligence and intellectual ability.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are interested in how learning is affected by our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mindset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relation to our abilities to learn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our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mindset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relation to our personal attributes such as social class, race, gender and previous schooling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8822-C585-478F-A11B-44090840DB6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9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Decades of research by Carol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Dweck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Stanford University have shown that about 40% of students believe that ability and intelligence are fixed; about 40% believe that they can be developed, and the remaining 20% have attitudes that fluctuate between the two views.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5A35-C7C9-41A5-B30C-8932D2B660B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5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97CE-EFA3-4630-AC9E-D12316809A37}" type="datetimeFigureOut">
              <a:rPr lang="en-GB" smtClean="0"/>
              <a:pPr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2F80-77F8-4D43-9563-5EAEBE764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ilt.harvard.edu/files/hilt/files/notetaking_0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4" Type="http://schemas.openxmlformats.org/officeDocument/2006/relationships/chart" Target="../charts/char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4" Type="http://schemas.openxmlformats.org/officeDocument/2006/relationships/chart" Target="../charts/char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4" Type="http://schemas.openxmlformats.org/officeDocument/2006/relationships/chart" Target="../charts/char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4" Type="http://schemas.openxmlformats.org/officeDocument/2006/relationships/chart" Target="../charts/char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en-GB" dirty="0" smtClean="0"/>
              <a:t>Recent research in learning methods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061" y="4221088"/>
            <a:ext cx="6400800" cy="1752600"/>
          </a:xfrm>
        </p:spPr>
        <p:txBody>
          <a:bodyPr/>
          <a:lstStyle/>
          <a:p>
            <a:r>
              <a:rPr lang="en-GB" dirty="0" smtClean="0"/>
              <a:t>Basil Wolf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3958"/>
            <a:ext cx="4608512" cy="9428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model of note taking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345610" y="2924944"/>
            <a:ext cx="144016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Note pad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793848" y="2907010"/>
            <a:ext cx="144016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Working</a:t>
            </a:r>
          </a:p>
          <a:p>
            <a:pPr algn="ctr"/>
            <a:r>
              <a:rPr lang="en-GB" sz="2800" dirty="0" smtClean="0"/>
              <a:t>(short term) memory</a:t>
            </a:r>
            <a:endParaRPr lang="en-GB" sz="2800" dirty="0"/>
          </a:p>
        </p:txBody>
      </p:sp>
      <p:sp>
        <p:nvSpPr>
          <p:cNvPr id="10" name="Right Arrow 9"/>
          <p:cNvSpPr/>
          <p:nvPr/>
        </p:nvSpPr>
        <p:spPr>
          <a:xfrm>
            <a:off x="1831496" y="3441762"/>
            <a:ext cx="1944216" cy="15121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Attention - Selection 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373200" y="2907010"/>
            <a:ext cx="144016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Sensory memory</a:t>
            </a:r>
            <a:endParaRPr lang="en-GB" sz="2800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10885" y="1853730"/>
            <a:ext cx="1324694" cy="76012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30171" y="1677821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Stimuli</a:t>
            </a:r>
            <a:endParaRPr lang="en-GB" sz="3200" dirty="0"/>
          </a:p>
        </p:txBody>
      </p:sp>
      <p:sp>
        <p:nvSpPr>
          <p:cNvPr id="15" name="Right Arrow 14"/>
          <p:cNvSpPr/>
          <p:nvPr/>
        </p:nvSpPr>
        <p:spPr>
          <a:xfrm rot="19980378">
            <a:off x="5277872" y="1348269"/>
            <a:ext cx="1987084" cy="154046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Lost for ever!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252144" y="2924944"/>
            <a:ext cx="2074812" cy="1728192"/>
          </a:xfrm>
          <a:prstGeom prst="rightArrow">
            <a:avLst>
              <a:gd name="adj1" fmla="val 50000"/>
              <a:gd name="adj2" fmla="val 4118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Storage &amp; organisation </a:t>
            </a:r>
            <a:endParaRPr lang="en-GB" sz="2400" dirty="0"/>
          </a:p>
        </p:txBody>
      </p:sp>
      <p:sp>
        <p:nvSpPr>
          <p:cNvPr id="13" name="Right Arrow 12"/>
          <p:cNvSpPr/>
          <p:nvPr/>
        </p:nvSpPr>
        <p:spPr>
          <a:xfrm>
            <a:off x="6876256" y="5301208"/>
            <a:ext cx="2074813" cy="13681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Encoding - Association 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3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Notes on note-taking: Review of Research and insights for Students and Instructors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/>
          <a:p>
            <a:r>
              <a:rPr lang="en-GB" dirty="0">
                <a:hlinkClick r:id="rId3"/>
              </a:rPr>
              <a:t>http://hilt.harvard.edu/files/hilt/files/notetaking_0.pdf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to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notes in your own words.</a:t>
            </a:r>
          </a:p>
          <a:p>
            <a:r>
              <a:rPr lang="en-GB" dirty="0" smtClean="0"/>
              <a:t>Use abbreviations &amp; diagrams.</a:t>
            </a:r>
          </a:p>
          <a:p>
            <a:r>
              <a:rPr lang="en-GB" dirty="0" smtClean="0"/>
              <a:t>Review them asap after the lecture.</a:t>
            </a:r>
          </a:p>
          <a:p>
            <a:r>
              <a:rPr lang="en-GB" dirty="0" smtClean="0"/>
              <a:t>Test yourself and review notes frequently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Avoid cramming for exams.</a:t>
            </a:r>
          </a:p>
          <a:p>
            <a:r>
              <a:rPr lang="en-GB" dirty="0" smtClean="0"/>
              <a:t>Write or type? Choose carefully.</a:t>
            </a:r>
          </a:p>
          <a:p>
            <a:r>
              <a:rPr lang="en-GB" dirty="0" smtClean="0"/>
              <a:t>Always take notes – even if you think you know it.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3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to instructors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policies and link to research outcomes</a:t>
            </a:r>
          </a:p>
          <a:p>
            <a:pPr lvl="1"/>
            <a:r>
              <a:rPr lang="en-GB" dirty="0" smtClean="0"/>
              <a:t>Note-taking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earning practices</a:t>
            </a:r>
          </a:p>
          <a:p>
            <a:r>
              <a:rPr lang="en-GB" dirty="0" smtClean="0"/>
              <a:t>Pre-lecture materials</a:t>
            </a:r>
          </a:p>
          <a:p>
            <a:pPr lvl="1"/>
            <a:r>
              <a:rPr lang="en-GB" dirty="0" smtClean="0"/>
              <a:t>Identify important concepts</a:t>
            </a:r>
          </a:p>
          <a:p>
            <a:pPr lvl="1"/>
            <a:r>
              <a:rPr lang="en-GB" dirty="0" smtClean="0"/>
              <a:t>Not too much – students must note take</a:t>
            </a:r>
          </a:p>
          <a:p>
            <a:r>
              <a:rPr lang="en-GB" dirty="0" smtClean="0"/>
              <a:t>Encourage note-taking in own words.</a:t>
            </a:r>
          </a:p>
          <a:p>
            <a:r>
              <a:rPr lang="en-GB" dirty="0" smtClean="0"/>
              <a:t>Make connections across lectures.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6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Handwritten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Student listens and selects</a:t>
            </a:r>
          </a:p>
          <a:p>
            <a:pPr lvl="1"/>
            <a:r>
              <a:rPr lang="en-GB" dirty="0" smtClean="0"/>
              <a:t>Translates into own words</a:t>
            </a:r>
          </a:p>
          <a:p>
            <a:pPr lvl="1"/>
            <a:r>
              <a:rPr lang="en-GB" dirty="0" smtClean="0"/>
              <a:t>Student creates own understanding</a:t>
            </a:r>
          </a:p>
          <a:p>
            <a:pPr lvl="1"/>
            <a:r>
              <a:rPr lang="en-GB" dirty="0" smtClean="0"/>
              <a:t>Easier to draw new diagrams and show relationships</a:t>
            </a:r>
          </a:p>
          <a:p>
            <a:endParaRPr lang="en-GB" sz="900" dirty="0"/>
          </a:p>
          <a:p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Slow pace</a:t>
            </a:r>
          </a:p>
          <a:p>
            <a:pPr lvl="1"/>
            <a:r>
              <a:rPr lang="en-GB" dirty="0" smtClean="0"/>
              <a:t>Incomplete recording</a:t>
            </a:r>
          </a:p>
          <a:p>
            <a:pPr lvl="1"/>
            <a:r>
              <a:rPr lang="en-GB" dirty="0" smtClean="0"/>
              <a:t>Legibility?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3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Computer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Faster</a:t>
            </a:r>
          </a:p>
          <a:p>
            <a:pPr lvl="1"/>
            <a:r>
              <a:rPr lang="en-GB" dirty="0" smtClean="0"/>
              <a:t>More complete record</a:t>
            </a:r>
          </a:p>
          <a:p>
            <a:endParaRPr lang="en-GB" sz="900" dirty="0"/>
          </a:p>
          <a:p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Transcription</a:t>
            </a:r>
          </a:p>
          <a:p>
            <a:pPr lvl="1"/>
            <a:r>
              <a:rPr lang="en-GB" dirty="0" smtClean="0"/>
              <a:t>Less selection of information &amp; understanding</a:t>
            </a:r>
          </a:p>
          <a:p>
            <a:pPr lvl="1"/>
            <a:r>
              <a:rPr lang="en-GB" dirty="0" smtClean="0"/>
              <a:t>More difficult to draw diagrams / mind maps</a:t>
            </a:r>
          </a:p>
          <a:p>
            <a:pPr lvl="1"/>
            <a:r>
              <a:rPr lang="en-GB" dirty="0" smtClean="0"/>
              <a:t>Distractions – e-mail, social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2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Handwritten v computer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b="1" dirty="0" smtClean="0"/>
              <a:t>Handwritten</a:t>
            </a:r>
          </a:p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Student listens and selects</a:t>
            </a:r>
          </a:p>
          <a:p>
            <a:pPr lvl="1"/>
            <a:r>
              <a:rPr lang="en-GB" dirty="0" smtClean="0"/>
              <a:t>Translates into own words</a:t>
            </a:r>
          </a:p>
          <a:p>
            <a:pPr lvl="1"/>
            <a:r>
              <a:rPr lang="en-GB" dirty="0" smtClean="0"/>
              <a:t>Student creates own understanding</a:t>
            </a:r>
          </a:p>
          <a:p>
            <a:pPr lvl="1"/>
            <a:r>
              <a:rPr lang="en-GB" dirty="0" smtClean="0"/>
              <a:t>Easier to draw new diagrams and show relationships</a:t>
            </a:r>
          </a:p>
          <a:p>
            <a:endParaRPr lang="en-GB" sz="900" dirty="0"/>
          </a:p>
          <a:p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Slow pace</a:t>
            </a:r>
          </a:p>
          <a:p>
            <a:pPr lvl="1"/>
            <a:r>
              <a:rPr lang="en-GB" dirty="0" smtClean="0"/>
              <a:t>Incomplete recording</a:t>
            </a:r>
          </a:p>
          <a:p>
            <a:pPr lvl="1"/>
            <a:r>
              <a:rPr lang="en-GB" dirty="0" smtClean="0"/>
              <a:t>Legibility?</a:t>
            </a:r>
          </a:p>
          <a:p>
            <a:endParaRPr lang="en-GB" dirty="0" smtClean="0"/>
          </a:p>
          <a:p>
            <a:r>
              <a:rPr lang="en-GB" b="1" dirty="0" smtClean="0"/>
              <a:t>Computer</a:t>
            </a:r>
            <a:endParaRPr lang="en-GB" b="1" dirty="0"/>
          </a:p>
          <a:p>
            <a:r>
              <a:rPr lang="en-GB" dirty="0" smtClean="0"/>
              <a:t>Advantages</a:t>
            </a:r>
            <a:endParaRPr lang="en-GB" dirty="0"/>
          </a:p>
          <a:p>
            <a:pPr lvl="1"/>
            <a:r>
              <a:rPr lang="en-GB" dirty="0"/>
              <a:t>Faster</a:t>
            </a:r>
          </a:p>
          <a:p>
            <a:pPr lvl="1"/>
            <a:r>
              <a:rPr lang="en-GB" dirty="0"/>
              <a:t>More complete record</a:t>
            </a:r>
          </a:p>
          <a:p>
            <a:endParaRPr lang="en-GB" sz="900" dirty="0"/>
          </a:p>
          <a:p>
            <a:r>
              <a:rPr lang="en-GB" dirty="0"/>
              <a:t>Disadvantages</a:t>
            </a:r>
          </a:p>
          <a:p>
            <a:pPr lvl="1"/>
            <a:r>
              <a:rPr lang="en-GB" dirty="0"/>
              <a:t>Transcription</a:t>
            </a:r>
          </a:p>
          <a:p>
            <a:pPr lvl="1"/>
            <a:r>
              <a:rPr lang="en-GB" dirty="0"/>
              <a:t>Less selection of information &amp; understanding</a:t>
            </a:r>
          </a:p>
          <a:p>
            <a:pPr lvl="1"/>
            <a:r>
              <a:rPr lang="en-GB" dirty="0"/>
              <a:t>More difficult to draw diagrams / mind maps</a:t>
            </a:r>
          </a:p>
          <a:p>
            <a:pPr lvl="1"/>
            <a:r>
              <a:rPr lang="en-GB" dirty="0"/>
              <a:t>Distractions – e-mail, social media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1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Organised information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153122"/>
              </p:ext>
            </p:extLst>
          </p:nvPr>
        </p:nvGraphicFramePr>
        <p:xfrm>
          <a:off x="457200" y="1700807"/>
          <a:ext cx="8363272" cy="4252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/>
                <a:gridCol w="4181636"/>
              </a:tblGrid>
              <a:tr h="50774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Handwritten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Computer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</a:tr>
              <a:tr h="91394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Student listens</a:t>
                      </a:r>
                      <a:r>
                        <a:rPr lang="en-GB" sz="2400" baseline="0" dirty="0" smtClean="0"/>
                        <a:t> and selects appropriate information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Less</a:t>
                      </a:r>
                      <a:r>
                        <a:rPr lang="en-GB" sz="2400" baseline="0" dirty="0" smtClean="0"/>
                        <a:t> selection and</a:t>
                      </a:r>
                      <a:r>
                        <a:rPr lang="en-GB" sz="2400" dirty="0" smtClean="0"/>
                        <a:t> engagement with the subject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</a:tr>
              <a:tr h="50774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Rewords</a:t>
                      </a:r>
                      <a:r>
                        <a:rPr lang="en-GB" sz="2400" baseline="0" dirty="0" smtClean="0"/>
                        <a:t> information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Transcribes lecturer’s words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</a:tr>
              <a:tr h="50774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immediate understanding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Less immediate understanding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</a:tr>
              <a:tr h="507749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Slow – incomplete notes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complete record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</a:tr>
              <a:tr h="507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Less legible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Legible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</a:tr>
              <a:tr h="507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Distractions – e-mail, social media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38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arithmetic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What is 17 x 54?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7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Stereotypic threat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16084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Wise Psychological Interventions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Walton 2014 </a:t>
            </a:r>
            <a:r>
              <a:rPr lang="en-GB" dirty="0" err="1" smtClean="0">
                <a:solidFill>
                  <a:schemeClr val="tx1"/>
                </a:solidFill>
              </a:rPr>
              <a:t>Curr</a:t>
            </a:r>
            <a:r>
              <a:rPr lang="en-GB" dirty="0" smtClean="0">
                <a:solidFill>
                  <a:schemeClr val="tx1"/>
                </a:solidFill>
              </a:rPr>
              <a:t>. Dir. Psych </a:t>
            </a:r>
            <a:r>
              <a:rPr lang="en-GB" dirty="0" err="1" smtClean="0">
                <a:solidFill>
                  <a:schemeClr val="tx1"/>
                </a:solidFill>
              </a:rPr>
              <a:t>Sci</a:t>
            </a:r>
            <a:r>
              <a:rPr lang="en-GB" dirty="0" smtClean="0">
                <a:solidFill>
                  <a:schemeClr val="tx1"/>
                </a:solidFill>
              </a:rPr>
              <a:t> 23: 73-82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 sticker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ABER ALUMNI – STILL KICKING THE BAR!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Women who seek equality with men lack ambition.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Timothy Leary</a:t>
            </a:r>
            <a:endParaRPr lang="en-GB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9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Women’s Maths Performance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84400" y="2125266"/>
          <a:ext cx="4749800" cy="343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3944" y="6050140"/>
            <a:ext cx="593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Dar-Nimrod and Heine 2006. Science 314: 435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38470" y="3802817"/>
            <a:ext cx="292307" cy="10118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3266312" y="4061397"/>
            <a:ext cx="292308" cy="753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375254" y="3510508"/>
            <a:ext cx="0" cy="584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41421" y="36334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5311" y="221157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1387" y="2340045"/>
            <a:ext cx="1712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Maths score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99586" y="45580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74366" y="491862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80825" y="490730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6142" y="492649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9080" y="492649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3005" y="5390217"/>
            <a:ext cx="186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Manipulation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893828" y="4814653"/>
            <a:ext cx="3941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404330" y="3724118"/>
            <a:ext cx="0" cy="584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93828" y="2280075"/>
            <a:ext cx="0" cy="253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59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Women’s Maths Performance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84400" y="2125266"/>
          <a:ext cx="4749800" cy="343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3944" y="6050140"/>
            <a:ext cx="593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Dar-Nimrod and Heine 2006. Science 314: 435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44500" y="2765197"/>
            <a:ext cx="282938" cy="20349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4238470" y="3802817"/>
            <a:ext cx="292307" cy="10118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3266312" y="4061397"/>
            <a:ext cx="292308" cy="753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375254" y="3510508"/>
            <a:ext cx="0" cy="584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5968" y="2487430"/>
            <a:ext cx="0" cy="584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41421" y="36334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5311" y="221157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1387" y="2340045"/>
            <a:ext cx="1712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Maths score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99586" y="45580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74366" y="491862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80825" y="490730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6142" y="492649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9080" y="492649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3005" y="5390217"/>
            <a:ext cx="186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Manipulation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893828" y="4814653"/>
            <a:ext cx="3941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175949" y="2586214"/>
            <a:ext cx="292307" cy="22216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404330" y="3724118"/>
            <a:ext cx="0" cy="584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22102" y="2345163"/>
            <a:ext cx="0" cy="584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93828" y="2280075"/>
            <a:ext cx="0" cy="253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38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School and maths exam performance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84400" y="2125266"/>
          <a:ext cx="4749800" cy="343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7623" y="5560004"/>
            <a:ext cx="679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Alter et al., 2010. J </a:t>
            </a:r>
            <a:r>
              <a:rPr lang="en-GB" sz="2400" dirty="0" err="1"/>
              <a:t>Exp</a:t>
            </a:r>
            <a:r>
              <a:rPr lang="en-GB" sz="2400" dirty="0"/>
              <a:t> Social Psychology 46: 166-171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44499" y="2452052"/>
            <a:ext cx="603653" cy="23480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3884889" y="2526735"/>
            <a:ext cx="617971" cy="228791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3266312" y="3815159"/>
            <a:ext cx="601082" cy="9994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/>
          <p:cNvSpPr txBox="1"/>
          <p:nvPr/>
        </p:nvSpPr>
        <p:spPr>
          <a:xfrm>
            <a:off x="3222820" y="338506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72.2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7459" y="2075898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90.5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8058" y="2145149"/>
            <a:ext cx="2433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Correct responses</a:t>
            </a:r>
          </a:p>
          <a:p>
            <a:pPr algn="ctr"/>
            <a:r>
              <a:rPr lang="en-GB" sz="2400" dirty="0"/>
              <a:t>(%)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5799" y="44747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44499" y="4901017"/>
            <a:ext cx="141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Challenge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81580" y="4910022"/>
            <a:ext cx="100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Threat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893828" y="4814653"/>
            <a:ext cx="3941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828" y="2519015"/>
            <a:ext cx="614369" cy="22810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910288" y="2265534"/>
            <a:ext cx="0" cy="253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70407" y="2008313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91.0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04981" y="208020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90.4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62337" y="2008313"/>
            <a:ext cx="203324" cy="2736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/>
          <p:cNvSpPr/>
          <p:nvPr/>
        </p:nvSpPr>
        <p:spPr>
          <a:xfrm>
            <a:off x="6862337" y="2474783"/>
            <a:ext cx="203324" cy="2832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TextBox 40"/>
          <p:cNvSpPr txBox="1"/>
          <p:nvPr/>
        </p:nvSpPr>
        <p:spPr>
          <a:xfrm flipH="1">
            <a:off x="7202889" y="1902659"/>
            <a:ext cx="194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High </a:t>
            </a:r>
            <a:r>
              <a:rPr lang="en-GB" sz="2400" dirty="0" smtClean="0"/>
              <a:t>salience</a:t>
            </a:r>
            <a:endParaRPr lang="en-GB" sz="2400" dirty="0"/>
          </a:p>
        </p:txBody>
      </p:sp>
      <p:sp>
        <p:nvSpPr>
          <p:cNvPr id="43" name="TextBox 42"/>
          <p:cNvSpPr txBox="1"/>
          <p:nvPr/>
        </p:nvSpPr>
        <p:spPr>
          <a:xfrm flipH="1">
            <a:off x="7217979" y="2385459"/>
            <a:ext cx="177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Low </a:t>
            </a:r>
            <a:r>
              <a:rPr lang="en-GB" sz="2400" dirty="0" smtClean="0"/>
              <a:t>salience</a:t>
            </a:r>
            <a:endParaRPr lang="en-GB" sz="2400" dirty="0"/>
          </a:p>
        </p:txBody>
      </p:sp>
      <p:sp>
        <p:nvSpPr>
          <p:cNvPr id="2" name="6-Point Star 1"/>
          <p:cNvSpPr/>
          <p:nvPr/>
        </p:nvSpPr>
        <p:spPr>
          <a:xfrm>
            <a:off x="2365798" y="1520183"/>
            <a:ext cx="5446561" cy="45014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Effect not seen in students from well represented schools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2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Family university experience and difference education intervention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84400" y="2125266"/>
          <a:ext cx="4749800" cy="343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6473" y="6076368"/>
            <a:ext cx="537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Stephens et al 2014 Psych </a:t>
            </a:r>
            <a:r>
              <a:rPr lang="en-GB" sz="2400" dirty="0" err="1" smtClean="0"/>
              <a:t>Sci</a:t>
            </a:r>
            <a:r>
              <a:rPr lang="en-GB" sz="2400" dirty="0" smtClean="0"/>
              <a:t> 25: 943-953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5019307" y="2452052"/>
            <a:ext cx="739648" cy="23480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3.51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3884889" y="3523665"/>
            <a:ext cx="755565" cy="12909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3.16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3089415" y="2708624"/>
            <a:ext cx="732518" cy="21060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3.40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324582" y="216129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3.5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2946" y="2161295"/>
            <a:ext cx="1664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Cumulative </a:t>
            </a:r>
          </a:p>
          <a:p>
            <a:pPr algn="ctr"/>
            <a:r>
              <a:rPr lang="en-GB" sz="2400" dirty="0" smtClean="0"/>
              <a:t>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year</a:t>
            </a:r>
          </a:p>
          <a:p>
            <a:pPr algn="ctr"/>
            <a:r>
              <a:rPr lang="en-GB" sz="2400" dirty="0" smtClean="0"/>
              <a:t>GPA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347776" y="448474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2.5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042322" y="4858282"/>
            <a:ext cx="1611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Continuing </a:t>
            </a:r>
          </a:p>
          <a:p>
            <a:r>
              <a:rPr lang="en-GB" sz="2400" dirty="0" smtClean="0"/>
              <a:t>Generation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089415" y="4858282"/>
            <a:ext cx="1590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First </a:t>
            </a:r>
          </a:p>
          <a:p>
            <a:pPr algn="ctr"/>
            <a:r>
              <a:rPr lang="en-GB" sz="2400" dirty="0" smtClean="0"/>
              <a:t>Generation</a:t>
            </a:r>
            <a:endParaRPr lang="en-GB" sz="24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893828" y="4814653"/>
            <a:ext cx="3941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828" y="2519015"/>
            <a:ext cx="783411" cy="22810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3.46</a:t>
            </a:r>
            <a:endParaRPr lang="en-GB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893828" y="2280075"/>
            <a:ext cx="0" cy="2534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270718" y="1993199"/>
            <a:ext cx="203324" cy="2736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/>
          <p:cNvSpPr/>
          <p:nvPr/>
        </p:nvSpPr>
        <p:spPr>
          <a:xfrm>
            <a:off x="7270718" y="2427458"/>
            <a:ext cx="203324" cy="2832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TextBox 40"/>
          <p:cNvSpPr txBox="1"/>
          <p:nvPr/>
        </p:nvSpPr>
        <p:spPr>
          <a:xfrm flipH="1">
            <a:off x="7474042" y="1885499"/>
            <a:ext cx="147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Difference</a:t>
            </a:r>
            <a:endParaRPr lang="en-GB" sz="2400" dirty="0"/>
          </a:p>
        </p:txBody>
      </p:sp>
      <p:sp>
        <p:nvSpPr>
          <p:cNvPr id="43" name="TextBox 42"/>
          <p:cNvSpPr txBox="1"/>
          <p:nvPr/>
        </p:nvSpPr>
        <p:spPr>
          <a:xfrm flipH="1">
            <a:off x="7483756" y="2314481"/>
            <a:ext cx="129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Standard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483768" y="504089"/>
            <a:ext cx="4786949" cy="1300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Which of these approaches are we using?</a:t>
            </a:r>
            <a:endParaRPr lang="en-GB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63075" y="1804727"/>
            <a:ext cx="1005556" cy="903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361103" y="1804790"/>
            <a:ext cx="119034" cy="1718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70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A fixed opinion</a:t>
            </a:r>
            <a:r>
              <a:rPr lang="en-GB" dirty="0" smtClean="0"/>
              <a:t> or state of mind </a:t>
            </a:r>
            <a:r>
              <a:rPr lang="en-GB" dirty="0" smtClean="0">
                <a:solidFill>
                  <a:srgbClr val="C00000"/>
                </a:solidFill>
              </a:rPr>
              <a:t>formed by earlier events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/>
              <a:t>Academic </a:t>
            </a:r>
            <a:r>
              <a:rPr lang="en-GB" dirty="0" err="1" smtClean="0"/>
              <a:t>mindset</a:t>
            </a:r>
            <a:endParaRPr lang="en-GB" dirty="0" smtClean="0"/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Personal </a:t>
            </a:r>
            <a:r>
              <a:rPr lang="en-GB" dirty="0" err="1" smtClean="0">
                <a:solidFill>
                  <a:srgbClr val="FF0000"/>
                </a:solidFill>
              </a:rPr>
              <a:t>mindset</a:t>
            </a:r>
            <a:endParaRPr lang="en-GB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8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Mindset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Our basic </a:t>
            </a:r>
            <a:r>
              <a:rPr lang="en-GB" dirty="0">
                <a:solidFill>
                  <a:srgbClr val="FF0000"/>
                </a:solidFill>
              </a:rPr>
              <a:t>abilities, talents and intelligence are innate and fixed</a:t>
            </a:r>
            <a:r>
              <a:rPr lang="en-GB" dirty="0"/>
              <a:t>. They are genetically programmed if you like and there’s not much that can be done to change it. </a:t>
            </a:r>
            <a:r>
              <a:rPr lang="en-GB" dirty="0">
                <a:solidFill>
                  <a:srgbClr val="7030A0"/>
                </a:solidFill>
              </a:rPr>
              <a:t>So identify what you are clever at and concentrate on those subjects.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Learning is often difficult, </a:t>
            </a:r>
            <a:r>
              <a:rPr lang="en-GB" dirty="0">
                <a:solidFill>
                  <a:srgbClr val="FF0000"/>
                </a:solidFill>
              </a:rPr>
              <a:t>but talents and abilities can be developed through effort and perseverance</a:t>
            </a:r>
            <a:r>
              <a:rPr lang="en-GB" dirty="0"/>
              <a:t>.  </a:t>
            </a:r>
            <a:r>
              <a:rPr lang="en-GB" dirty="0" smtClean="0"/>
              <a:t>You </a:t>
            </a:r>
            <a:r>
              <a:rPr lang="en-GB" dirty="0"/>
              <a:t>can </a:t>
            </a:r>
            <a:r>
              <a:rPr lang="en-GB" dirty="0" smtClean="0"/>
              <a:t>make major improvements in your abilities </a:t>
            </a:r>
            <a:r>
              <a:rPr lang="en-GB" dirty="0"/>
              <a:t>and performance, even in subjects that </a:t>
            </a:r>
            <a:r>
              <a:rPr lang="en-GB" dirty="0" smtClean="0"/>
              <a:t>you </a:t>
            </a:r>
            <a:r>
              <a:rPr lang="en-GB" dirty="0"/>
              <a:t>don’t find naturally easy.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7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Theory of intelligence and maths grades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39398" y="2432050"/>
            <a:ext cx="10236" cy="2607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149633" y="5024935"/>
            <a:ext cx="5357126" cy="147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8650" y="2978151"/>
            <a:ext cx="84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Maths </a:t>
            </a:r>
          </a:p>
          <a:p>
            <a:r>
              <a:rPr lang="en-GB" dirty="0"/>
              <a:t>Grades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7181" y="4739637"/>
            <a:ext cx="3802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7181" y="3601398"/>
            <a:ext cx="3802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73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7181" y="2678068"/>
            <a:ext cx="3802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76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314307" y="4402558"/>
            <a:ext cx="4708795" cy="275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14307" y="2876422"/>
            <a:ext cx="4708794" cy="989687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88201" y="2678068"/>
            <a:ext cx="13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Incremental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7775" y="4271017"/>
            <a:ext cx="72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Entity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9634" y="5048724"/>
            <a:ext cx="816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Autumn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6561" y="5052912"/>
            <a:ext cx="816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Autumn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7434" y="5040963"/>
            <a:ext cx="6767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Spring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6352" y="5052912"/>
            <a:ext cx="6767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Spring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30585" y="5447389"/>
            <a:ext cx="43932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Blackwell et al., 2007. Child Development 78: 246-263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7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feedback?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Demonstrates high ability and intelligence</a:t>
            </a:r>
          </a:p>
          <a:p>
            <a:endParaRPr lang="en-GB" dirty="0"/>
          </a:p>
          <a:p>
            <a:r>
              <a:rPr lang="en-GB" dirty="0" smtClean="0"/>
              <a:t>Demonstrates evidence of much hard work and effort, and good choice of strategy</a:t>
            </a:r>
          </a:p>
          <a:p>
            <a:endParaRPr lang="en-GB" dirty="0"/>
          </a:p>
          <a:p>
            <a:r>
              <a:rPr lang="en-GB" dirty="0" smtClean="0"/>
              <a:t>Excellent work.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1388864"/>
            <a:ext cx="25705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Person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683568" y="2813484"/>
            <a:ext cx="25705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Process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683568" y="4941168"/>
            <a:ext cx="25705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Performance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3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Control: You did very well. You got (number) of problems right. That’s a really high score.</a:t>
            </a:r>
          </a:p>
          <a:p>
            <a:endParaRPr lang="en-GB" dirty="0"/>
          </a:p>
          <a:p>
            <a:r>
              <a:rPr lang="en-GB" dirty="0" smtClean="0"/>
              <a:t>Control statement + You must be smart at these problems.</a:t>
            </a:r>
          </a:p>
          <a:p>
            <a:endParaRPr lang="en-GB" dirty="0"/>
          </a:p>
          <a:p>
            <a:r>
              <a:rPr lang="en-GB" smtClean="0"/>
              <a:t>Control statement + </a:t>
            </a:r>
            <a:r>
              <a:rPr lang="en-GB" dirty="0" smtClean="0"/>
              <a:t>You must have worked hard at these problems.</a:t>
            </a:r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TUN tries to change us.</a:t>
            </a:r>
          </a:p>
          <a:p>
            <a:endParaRPr lang="en-GB" dirty="0" smtClean="0"/>
          </a:p>
          <a:p>
            <a:r>
              <a:rPr lang="en-GB" dirty="0" smtClean="0"/>
              <a:t>We need to do more to help the students </a:t>
            </a:r>
            <a:r>
              <a:rPr lang="en-GB" smtClean="0"/>
              <a:t>to </a:t>
            </a:r>
            <a:r>
              <a:rPr lang="en-GB" smtClean="0"/>
              <a:t>change (UKES).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Help should be based on research evidence.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2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Number of problems solved before and after a failure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84400" y="2125266"/>
          <a:ext cx="4749800" cy="343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461" y="6096729"/>
            <a:ext cx="841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Mueller &amp; </a:t>
            </a:r>
            <a:r>
              <a:rPr lang="en-GB" sz="2400" dirty="0" err="1" smtClean="0"/>
              <a:t>Dweck</a:t>
            </a:r>
            <a:r>
              <a:rPr lang="en-GB" sz="2400" dirty="0" smtClean="0"/>
              <a:t> 1998 J Personality &amp; Social Psychology 75: 33-52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54710" y="379575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5.0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35693" y="237586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6.0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0846" y="2118948"/>
            <a:ext cx="13627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Number </a:t>
            </a:r>
          </a:p>
          <a:p>
            <a:pPr algn="ctr"/>
            <a:r>
              <a:rPr lang="en-GB" sz="2400" dirty="0" smtClean="0"/>
              <a:t>of</a:t>
            </a:r>
          </a:p>
          <a:p>
            <a:pPr algn="ctr"/>
            <a:r>
              <a:rPr lang="en-GB" sz="2400" dirty="0"/>
              <a:t>p</a:t>
            </a:r>
            <a:r>
              <a:rPr lang="en-GB" sz="2400" dirty="0" smtClean="0"/>
              <a:t>roblems</a:t>
            </a:r>
          </a:p>
          <a:p>
            <a:pPr algn="ctr"/>
            <a:r>
              <a:rPr lang="en-GB" sz="2400" dirty="0" smtClean="0"/>
              <a:t>solved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20246" y="4573059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 </a:t>
            </a:r>
            <a:r>
              <a:rPr lang="en-GB" sz="2400" dirty="0" smtClean="0"/>
              <a:t>4.5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211537" y="3102514"/>
            <a:ext cx="110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Control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211077" y="4106125"/>
            <a:ext cx="16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Intelligence</a:t>
            </a:r>
            <a:endParaRPr lang="en-GB" sz="24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893828" y="4814653"/>
            <a:ext cx="3941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93828" y="2145149"/>
            <a:ext cx="0" cy="2669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35693" y="306468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5.5</a:t>
            </a:r>
            <a:endParaRPr lang="en-GB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211077" y="1890184"/>
            <a:ext cx="87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Effort</a:t>
            </a:r>
            <a:endParaRPr lang="en-GB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437131" y="3227314"/>
            <a:ext cx="2707880" cy="15765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51588" y="2236746"/>
            <a:ext cx="2674107" cy="1661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370605" y="3372016"/>
            <a:ext cx="2655090" cy="200681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14969" y="4966774"/>
            <a:ext cx="93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Trial 1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13119" y="4965652"/>
            <a:ext cx="93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Trial 3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5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Proportion selecting performance rather than learning goals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84400" y="2125266"/>
          <a:ext cx="4749800" cy="343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461" y="6096729"/>
            <a:ext cx="841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Mueller &amp; </a:t>
            </a:r>
            <a:r>
              <a:rPr lang="en-GB" sz="2400" dirty="0" err="1" smtClean="0"/>
              <a:t>Dweck</a:t>
            </a:r>
            <a:r>
              <a:rPr lang="en-GB" sz="2400" dirty="0" smtClean="0"/>
              <a:t> 1998 J Personality &amp; Social Psychology 75: 33-52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4427872" y="2810414"/>
            <a:ext cx="603653" cy="198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3003599" y="2307254"/>
            <a:ext cx="617971" cy="24962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Box 22"/>
          <p:cNvSpPr txBox="1"/>
          <p:nvPr/>
        </p:nvSpPr>
        <p:spPr>
          <a:xfrm>
            <a:off x="2376121" y="379720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0.2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348941" y="237305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0.6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14282" y="2118948"/>
            <a:ext cx="1535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Proportion</a:t>
            </a:r>
          </a:p>
          <a:p>
            <a:pPr algn="ctr"/>
            <a:r>
              <a:rPr lang="en-GB" sz="2400" dirty="0"/>
              <a:t>o</a:t>
            </a:r>
            <a:r>
              <a:rPr lang="en-GB" sz="2400" dirty="0" smtClean="0"/>
              <a:t>f </a:t>
            </a:r>
          </a:p>
          <a:p>
            <a:pPr algn="ctr"/>
            <a:r>
              <a:rPr lang="en-GB" sz="2400" dirty="0" smtClean="0"/>
              <a:t>children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451647" y="456062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 </a:t>
            </a:r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188922" y="4923549"/>
            <a:ext cx="110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Control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486806" y="4933754"/>
            <a:ext cx="16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Intelligence</a:t>
            </a:r>
            <a:endParaRPr lang="en-GB" sz="24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893828" y="4814653"/>
            <a:ext cx="3941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828" y="4437112"/>
            <a:ext cx="614369" cy="363000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893828" y="2145149"/>
            <a:ext cx="0" cy="2669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64815" y="304938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0.4</a:t>
            </a:r>
            <a:endParaRPr lang="en-GB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706366" y="4923548"/>
            <a:ext cx="87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Effort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6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Proportion selecting performance rather than </a:t>
            </a:r>
            <a:r>
              <a:rPr lang="en-GB" dirty="0" smtClean="0"/>
              <a:t>strategy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84400" y="2125266"/>
          <a:ext cx="4749800" cy="343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461" y="6096729"/>
            <a:ext cx="841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Mueller &amp; </a:t>
            </a:r>
            <a:r>
              <a:rPr lang="en-GB" sz="2400" dirty="0" err="1" smtClean="0"/>
              <a:t>Dweck</a:t>
            </a:r>
            <a:r>
              <a:rPr lang="en-GB" sz="2400" dirty="0" smtClean="0"/>
              <a:t> 1998 J Personality &amp; Social Psychology 75: 33-52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4427872" y="2834724"/>
            <a:ext cx="603653" cy="19631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3003599" y="2307254"/>
            <a:ext cx="617971" cy="24962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Box 22"/>
          <p:cNvSpPr txBox="1"/>
          <p:nvPr/>
        </p:nvSpPr>
        <p:spPr>
          <a:xfrm>
            <a:off x="2235693" y="381309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0.25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12833" y="237305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0.75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14282" y="2118948"/>
            <a:ext cx="1535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Proportion</a:t>
            </a:r>
          </a:p>
          <a:p>
            <a:pPr algn="ctr"/>
            <a:r>
              <a:rPr lang="en-GB" sz="2400" dirty="0"/>
              <a:t>o</a:t>
            </a:r>
            <a:r>
              <a:rPr lang="en-GB" sz="2400" dirty="0" smtClean="0"/>
              <a:t>f </a:t>
            </a:r>
          </a:p>
          <a:p>
            <a:pPr algn="ctr"/>
            <a:r>
              <a:rPr lang="en-GB" sz="2400" dirty="0" smtClean="0"/>
              <a:t>children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451647" y="456062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 </a:t>
            </a:r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188922" y="4923549"/>
            <a:ext cx="110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Control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486806" y="4933754"/>
            <a:ext cx="16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Intelligence</a:t>
            </a:r>
            <a:endParaRPr lang="en-GB" sz="24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893828" y="4814653"/>
            <a:ext cx="3941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828" y="4195090"/>
            <a:ext cx="614369" cy="605022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TextBox 28"/>
          <p:cNvSpPr txBox="1"/>
          <p:nvPr/>
        </p:nvSpPr>
        <p:spPr>
          <a:xfrm>
            <a:off x="2228369" y="303205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0.50</a:t>
            </a:r>
            <a:endParaRPr lang="en-GB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706366" y="4923548"/>
            <a:ext cx="87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Effort</a:t>
            </a:r>
            <a:endParaRPr lang="en-GB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93828" y="1853841"/>
            <a:ext cx="0" cy="296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94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</a:t>
            </a:r>
            <a:r>
              <a:rPr lang="en-GB" dirty="0" err="1" smtClean="0"/>
              <a:t>mindsets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02022" y="1919042"/>
          <a:ext cx="8395137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379"/>
                <a:gridCol w="2798379"/>
                <a:gridCol w="2798379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Fixed </a:t>
                      </a:r>
                      <a:r>
                        <a:rPr lang="en-GB" sz="2400" dirty="0" err="1" smtClean="0"/>
                        <a:t>Mindset</a:t>
                      </a:r>
                      <a:endParaRPr lang="en-GB" sz="24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Growth </a:t>
                      </a:r>
                      <a:r>
                        <a:rPr lang="en-GB" sz="2400" dirty="0" err="1" smtClean="0"/>
                        <a:t>Mindset</a:t>
                      </a:r>
                      <a:endParaRPr lang="en-GB" sz="24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Innate qualities, fixed at birth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Skills and intelligence</a:t>
                      </a:r>
                      <a:endParaRPr lang="en-GB" sz="24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Can be improved through effort and correct</a:t>
                      </a:r>
                      <a:r>
                        <a:rPr lang="en-GB" sz="1800" baseline="0" dirty="0" smtClean="0"/>
                        <a:t> choice of strategy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Avoid:</a:t>
                      </a:r>
                      <a:r>
                        <a:rPr lang="en-GB" sz="1800" baseline="0" dirty="0" smtClean="0"/>
                        <a:t> they t</a:t>
                      </a:r>
                      <a:r>
                        <a:rPr lang="en-GB" sz="1800" dirty="0" smtClean="0"/>
                        <a:t>hreaten to reveal weaknesses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Challenges</a:t>
                      </a:r>
                      <a:endParaRPr lang="en-GB" sz="24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Embrace</a:t>
                      </a:r>
                      <a:r>
                        <a:rPr lang="en-GB" sz="1800" baseline="0" dirty="0" smtClean="0"/>
                        <a:t> as opportunities to learn and develop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True talent leads to effortless success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Effort</a:t>
                      </a:r>
                      <a:endParaRPr lang="en-GB" sz="24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Hard work is necessary for success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Seen as personal criticism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Feedback</a:t>
                      </a:r>
                      <a:endParaRPr lang="en-GB" sz="24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Used to develop better strategies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Reveal limitations in ability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Mistakes</a:t>
                      </a:r>
                      <a:endParaRPr lang="en-GB" sz="24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An opportunity to learn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4248" y="5593686"/>
            <a:ext cx="61012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From: </a:t>
            </a:r>
            <a:r>
              <a:rPr lang="en-GB" sz="1350" dirty="0" err="1"/>
              <a:t>Dweck</a:t>
            </a:r>
            <a:r>
              <a:rPr lang="en-GB" sz="1350" dirty="0"/>
              <a:t> 2008. </a:t>
            </a:r>
            <a:r>
              <a:rPr lang="en-GB" sz="1350" dirty="0" err="1"/>
              <a:t>Mindsets</a:t>
            </a:r>
            <a:r>
              <a:rPr lang="en-GB" sz="1350" dirty="0"/>
              <a:t> and Math/Science Achievement, Carnegie Corporation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84" y="908720"/>
            <a:ext cx="8837294" cy="4968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0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Mindset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When you work hard and learn new things, your brain grows new connections and you get smarter (Neuroplasticity).</a:t>
            </a:r>
          </a:p>
          <a:p>
            <a:r>
              <a:rPr lang="en-GB" dirty="0" smtClean="0"/>
              <a:t>2. The more you challenge yourself, the smarter you will become. </a:t>
            </a:r>
          </a:p>
          <a:p>
            <a:r>
              <a:rPr lang="en-GB" dirty="0" smtClean="0"/>
              <a:t>3. Smart people are the ones who have practised more—they have built up their reading and math "muscles."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6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Overcoming </a:t>
            </a:r>
            <a:r>
              <a:rPr lang="en-GB" dirty="0" smtClean="0"/>
              <a:t>racial stereotypic </a:t>
            </a:r>
            <a:r>
              <a:rPr lang="en-GB" dirty="0"/>
              <a:t>threat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8675" y="2249322"/>
            <a:ext cx="10236" cy="2661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78675" y="4910635"/>
            <a:ext cx="52816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55042" y="3948468"/>
            <a:ext cx="443722" cy="962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1048831" y="4601143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2.8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8831" y="2929327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032" y="3481975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8831" y="4041559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1799" y="2389540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16044" y="3321743"/>
            <a:ext cx="443722" cy="158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extBox 2"/>
          <p:cNvSpPr txBox="1"/>
          <p:nvPr/>
        </p:nvSpPr>
        <p:spPr>
          <a:xfrm>
            <a:off x="1834393" y="49602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CN-B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01743" y="496025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CN-W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4201" y="2213747"/>
            <a:ext cx="7880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/>
              <a:t>GPA</a:t>
            </a:r>
          </a:p>
          <a:p>
            <a:pPr algn="ctr"/>
            <a:r>
              <a:rPr lang="en-GB" sz="2100" dirty="0"/>
              <a:t>Score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88917" y="2245075"/>
            <a:ext cx="218316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CN Control</a:t>
            </a:r>
          </a:p>
          <a:p>
            <a:endParaRPr lang="en-GB" sz="750" dirty="0"/>
          </a:p>
          <a:p>
            <a:r>
              <a:rPr lang="en-GB" sz="2100" dirty="0"/>
              <a:t>C Control </a:t>
            </a:r>
            <a:r>
              <a:rPr lang="en-GB" sz="2100" dirty="0" err="1"/>
              <a:t>Penpal</a:t>
            </a:r>
            <a:endParaRPr lang="en-GB" sz="2100" dirty="0"/>
          </a:p>
          <a:p>
            <a:endParaRPr lang="en-GB" sz="750" dirty="0"/>
          </a:p>
          <a:p>
            <a:r>
              <a:rPr lang="en-GB" sz="2100" dirty="0"/>
              <a:t>M </a:t>
            </a:r>
            <a:r>
              <a:rPr lang="en-GB" sz="2100" dirty="0" err="1"/>
              <a:t>Penpal</a:t>
            </a:r>
            <a:r>
              <a:rPr lang="en-GB" sz="2100" dirty="0"/>
              <a:t> </a:t>
            </a:r>
            <a:r>
              <a:rPr lang="en-GB" sz="2100" dirty="0" err="1"/>
              <a:t>Mindset</a:t>
            </a:r>
            <a:endParaRPr lang="en-GB" sz="2100" dirty="0"/>
          </a:p>
          <a:p>
            <a:endParaRPr lang="en-GB" sz="750" dirty="0"/>
          </a:p>
          <a:p>
            <a:r>
              <a:rPr lang="en-GB" sz="2100" dirty="0"/>
              <a:t>B Black</a:t>
            </a:r>
          </a:p>
          <a:p>
            <a:endParaRPr lang="en-GB" sz="750" dirty="0"/>
          </a:p>
          <a:p>
            <a:r>
              <a:rPr lang="en-GB" sz="2100" dirty="0"/>
              <a:t>W White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65029" y="5682482"/>
            <a:ext cx="601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Aronson et al., 2002 J </a:t>
            </a:r>
            <a:r>
              <a:rPr lang="en-GB" sz="2000" dirty="0" err="1"/>
              <a:t>Exp</a:t>
            </a:r>
            <a:r>
              <a:rPr lang="en-GB" sz="2000" dirty="0"/>
              <a:t> Social Psychology 38: 113-125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9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Overcoming </a:t>
            </a:r>
            <a:r>
              <a:rPr lang="en-GB" dirty="0" smtClean="0"/>
              <a:t>racial stereotypic </a:t>
            </a:r>
            <a:r>
              <a:rPr lang="en-GB" dirty="0"/>
              <a:t>threat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8675" y="2249322"/>
            <a:ext cx="10236" cy="2661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78675" y="4910635"/>
            <a:ext cx="52816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55042" y="3948468"/>
            <a:ext cx="443722" cy="962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1048831" y="4601143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2.8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8831" y="2929327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032" y="3481975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8831" y="4041559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1799" y="2389540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16044" y="3321743"/>
            <a:ext cx="443722" cy="158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3831950" y="4122477"/>
            <a:ext cx="443722" cy="7762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2952" y="3321743"/>
            <a:ext cx="443722" cy="15650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extBox 2"/>
          <p:cNvSpPr txBox="1"/>
          <p:nvPr/>
        </p:nvSpPr>
        <p:spPr>
          <a:xfrm>
            <a:off x="1834393" y="49602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CN-B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01743" y="496025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CN-W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8575" y="49602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C-B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9026" y="496025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C-W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4201" y="2213747"/>
            <a:ext cx="7880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/>
              <a:t>GPA</a:t>
            </a:r>
          </a:p>
          <a:p>
            <a:pPr algn="ctr"/>
            <a:r>
              <a:rPr lang="en-GB" sz="2100" dirty="0"/>
              <a:t>Score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88917" y="2245075"/>
            <a:ext cx="218316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CN Control</a:t>
            </a:r>
          </a:p>
          <a:p>
            <a:endParaRPr lang="en-GB" sz="750" dirty="0"/>
          </a:p>
          <a:p>
            <a:r>
              <a:rPr lang="en-GB" sz="2100" dirty="0"/>
              <a:t>C Control </a:t>
            </a:r>
            <a:r>
              <a:rPr lang="en-GB" sz="2100" dirty="0" err="1"/>
              <a:t>Penpal</a:t>
            </a:r>
            <a:endParaRPr lang="en-GB" sz="2100" dirty="0"/>
          </a:p>
          <a:p>
            <a:endParaRPr lang="en-GB" sz="750" dirty="0"/>
          </a:p>
          <a:p>
            <a:r>
              <a:rPr lang="en-GB" sz="2100" dirty="0"/>
              <a:t>M </a:t>
            </a:r>
            <a:r>
              <a:rPr lang="en-GB" sz="2100" dirty="0" err="1"/>
              <a:t>Penpal</a:t>
            </a:r>
            <a:r>
              <a:rPr lang="en-GB" sz="2100" dirty="0"/>
              <a:t> </a:t>
            </a:r>
            <a:r>
              <a:rPr lang="en-GB" sz="2100" dirty="0" err="1"/>
              <a:t>Mindset</a:t>
            </a:r>
            <a:endParaRPr lang="en-GB" sz="2100" dirty="0"/>
          </a:p>
          <a:p>
            <a:endParaRPr lang="en-GB" sz="750" dirty="0"/>
          </a:p>
          <a:p>
            <a:r>
              <a:rPr lang="en-GB" sz="2100" dirty="0"/>
              <a:t>B Black</a:t>
            </a:r>
          </a:p>
          <a:p>
            <a:endParaRPr lang="en-GB" sz="750" dirty="0"/>
          </a:p>
          <a:p>
            <a:r>
              <a:rPr lang="en-GB" sz="2100" dirty="0"/>
              <a:t>W White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98764" y="5356132"/>
            <a:ext cx="41226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Aronson et al., 2002 J </a:t>
            </a:r>
            <a:r>
              <a:rPr lang="en-GB" sz="1350" dirty="0" err="1"/>
              <a:t>Exp</a:t>
            </a:r>
            <a:r>
              <a:rPr lang="en-GB" sz="1350" dirty="0"/>
              <a:t> Social Psychology 38: 113-125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1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Overcoming </a:t>
            </a:r>
            <a:r>
              <a:rPr lang="en-GB" dirty="0" smtClean="0"/>
              <a:t>racial stereotypic </a:t>
            </a:r>
            <a:r>
              <a:rPr lang="en-GB" dirty="0"/>
              <a:t>threat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8675" y="2249322"/>
            <a:ext cx="10236" cy="2661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78675" y="4910635"/>
            <a:ext cx="52816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55042" y="3948468"/>
            <a:ext cx="443722" cy="962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1048831" y="4601143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2.8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8831" y="2929327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032" y="3481975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8831" y="4041559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1799" y="2389540"/>
            <a:ext cx="603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3.6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16044" y="3321743"/>
            <a:ext cx="443722" cy="158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3831950" y="4122477"/>
            <a:ext cx="443722" cy="7762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4692952" y="3321743"/>
            <a:ext cx="443722" cy="15650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5708858" y="3321743"/>
            <a:ext cx="443722" cy="15769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6390" y="2781955"/>
            <a:ext cx="443722" cy="21047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393" y="49602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CN-B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01743" y="496025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CN-W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8575" y="49602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C-B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9026" y="496025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C-W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43931" y="495581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M-B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6730" y="495581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M-W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201" y="2213747"/>
            <a:ext cx="7880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/>
              <a:t>GPA</a:t>
            </a:r>
          </a:p>
          <a:p>
            <a:pPr algn="ctr"/>
            <a:r>
              <a:rPr lang="en-GB" sz="2100" dirty="0"/>
              <a:t>Score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8917" y="2245075"/>
            <a:ext cx="218316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CN Control</a:t>
            </a:r>
          </a:p>
          <a:p>
            <a:endParaRPr lang="en-GB" sz="750" dirty="0"/>
          </a:p>
          <a:p>
            <a:r>
              <a:rPr lang="en-GB" sz="2100" dirty="0"/>
              <a:t>C Control </a:t>
            </a:r>
            <a:r>
              <a:rPr lang="en-GB" sz="2100" dirty="0" err="1"/>
              <a:t>Penpal</a:t>
            </a:r>
            <a:endParaRPr lang="en-GB" sz="2100" dirty="0"/>
          </a:p>
          <a:p>
            <a:endParaRPr lang="en-GB" sz="750" dirty="0"/>
          </a:p>
          <a:p>
            <a:r>
              <a:rPr lang="en-GB" sz="2100" dirty="0"/>
              <a:t>M </a:t>
            </a:r>
            <a:r>
              <a:rPr lang="en-GB" sz="2100" dirty="0" err="1"/>
              <a:t>Penpal</a:t>
            </a:r>
            <a:r>
              <a:rPr lang="en-GB" sz="2100" dirty="0"/>
              <a:t> </a:t>
            </a:r>
            <a:r>
              <a:rPr lang="en-GB" sz="2100" dirty="0" err="1"/>
              <a:t>Mindset</a:t>
            </a:r>
            <a:endParaRPr lang="en-GB" sz="2100" dirty="0"/>
          </a:p>
          <a:p>
            <a:endParaRPr lang="en-GB" sz="750" dirty="0"/>
          </a:p>
          <a:p>
            <a:r>
              <a:rPr lang="en-GB" sz="2100" dirty="0"/>
              <a:t>B Black</a:t>
            </a:r>
          </a:p>
          <a:p>
            <a:endParaRPr lang="en-GB" sz="750" dirty="0"/>
          </a:p>
          <a:p>
            <a:r>
              <a:rPr lang="en-GB" sz="2100" dirty="0"/>
              <a:t>W White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98764" y="5356132"/>
            <a:ext cx="41226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Aronson et al., 2002 J </a:t>
            </a:r>
            <a:r>
              <a:rPr lang="en-GB" sz="1350" dirty="0" err="1"/>
              <a:t>Exp</a:t>
            </a:r>
            <a:r>
              <a:rPr lang="en-GB" sz="1350" dirty="0"/>
              <a:t> Social Psychology 38: 113-125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563888" y="1462814"/>
            <a:ext cx="2520279" cy="1543715"/>
          </a:xfrm>
          <a:prstGeom prst="wedgeEllipseCallout">
            <a:avLst>
              <a:gd name="adj1" fmla="val 41286"/>
              <a:gd name="adj2" fmla="val 57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Saying is believing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0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Effort and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more effort?</a:t>
            </a:r>
          </a:p>
          <a:p>
            <a:endParaRPr lang="en-GB" dirty="0"/>
          </a:p>
          <a:p>
            <a:r>
              <a:rPr lang="en-GB" dirty="0" smtClean="0"/>
              <a:t>OR</a:t>
            </a:r>
          </a:p>
          <a:p>
            <a:endParaRPr lang="en-GB" dirty="0"/>
          </a:p>
          <a:p>
            <a:r>
              <a:rPr lang="en-GB" dirty="0" smtClean="0"/>
              <a:t>Use a different strategy?</a:t>
            </a:r>
          </a:p>
          <a:p>
            <a:endParaRPr lang="en-GB" dirty="0"/>
          </a:p>
          <a:p>
            <a:r>
              <a:rPr lang="en-GB" dirty="0" smtClean="0"/>
              <a:t>Effort + Strategy + Help from others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0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Without data you’re just another person with an opinion.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W. Edwards Deming</a:t>
            </a:r>
            <a:endParaRPr lang="en-GB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9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Learning strategies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7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7544" y="548680"/>
            <a:ext cx="5256584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Learning is so much easier it feels like cheating</a:t>
            </a:r>
            <a:endParaRPr lang="en-GB" sz="36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707904" y="4941168"/>
            <a:ext cx="5162872" cy="14047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At last! I’m learning … and very effectively</a:t>
            </a:r>
            <a:endParaRPr lang="en-GB" sz="3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67744" y="2492896"/>
            <a:ext cx="5688632" cy="18722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It has made studying  more enjoyable and less stressful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7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Most students: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Revise by rereading then test</a:t>
            </a:r>
          </a:p>
          <a:p>
            <a:endParaRPr lang="en-GB" dirty="0"/>
          </a:p>
          <a:p>
            <a:r>
              <a:rPr lang="en-GB" dirty="0" smtClean="0"/>
              <a:t>Diagnostic test</a:t>
            </a:r>
          </a:p>
          <a:p>
            <a:pPr lvl="1"/>
            <a:r>
              <a:rPr lang="en-GB" dirty="0" smtClean="0"/>
              <a:t>Shows what you know after a revision period.</a:t>
            </a:r>
          </a:p>
          <a:p>
            <a:endParaRPr lang="en-GB" dirty="0"/>
          </a:p>
          <a:p>
            <a:r>
              <a:rPr lang="en-GB" dirty="0" smtClean="0"/>
              <a:t>Misleading</a:t>
            </a:r>
          </a:p>
          <a:p>
            <a:pPr lvl="1"/>
            <a:r>
              <a:rPr lang="en-GB" dirty="0" smtClean="0"/>
              <a:t>Rapid memory loss!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effect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562279"/>
              </p:ext>
            </p:extLst>
          </p:nvPr>
        </p:nvGraphicFramePr>
        <p:xfrm>
          <a:off x="1403648" y="1412776"/>
          <a:ext cx="6698878" cy="49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6268670"/>
            <a:ext cx="516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Roediger</a:t>
            </a:r>
            <a:r>
              <a:rPr lang="en-GB" dirty="0"/>
              <a:t> and </a:t>
            </a:r>
            <a:r>
              <a:rPr lang="en-GB" dirty="0" err="1"/>
              <a:t>Karpicke</a:t>
            </a:r>
            <a:r>
              <a:rPr lang="en-GB" dirty="0"/>
              <a:t> (2006) </a:t>
            </a:r>
            <a:r>
              <a:rPr lang="en-GB" dirty="0" err="1"/>
              <a:t>Psychol</a:t>
            </a:r>
            <a:r>
              <a:rPr lang="en-GB" dirty="0"/>
              <a:t> </a:t>
            </a:r>
            <a:r>
              <a:rPr lang="en-GB" dirty="0" err="1"/>
              <a:t>Sci</a:t>
            </a:r>
            <a:r>
              <a:rPr lang="en-GB" dirty="0"/>
              <a:t> 17: </a:t>
            </a:r>
            <a:r>
              <a:rPr lang="en-GB" dirty="0" smtClean="0"/>
              <a:t>249-255</a:t>
            </a:r>
            <a:endParaRPr lang="en-GB" dirty="0"/>
          </a:p>
        </p:txBody>
      </p:sp>
      <p:sp>
        <p:nvSpPr>
          <p:cNvPr id="3" name="Flowchart: Process 2"/>
          <p:cNvSpPr/>
          <p:nvPr/>
        </p:nvSpPr>
        <p:spPr>
          <a:xfrm>
            <a:off x="3923928" y="2492896"/>
            <a:ext cx="2088232" cy="295232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1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effect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562279"/>
              </p:ext>
            </p:extLst>
          </p:nvPr>
        </p:nvGraphicFramePr>
        <p:xfrm>
          <a:off x="1403648" y="1412776"/>
          <a:ext cx="6698878" cy="49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6268670"/>
            <a:ext cx="516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Roediger</a:t>
            </a:r>
            <a:r>
              <a:rPr lang="en-GB" dirty="0"/>
              <a:t> and </a:t>
            </a:r>
            <a:r>
              <a:rPr lang="en-GB" dirty="0" err="1"/>
              <a:t>Karpicke</a:t>
            </a:r>
            <a:r>
              <a:rPr lang="en-GB" dirty="0"/>
              <a:t> (2006) </a:t>
            </a:r>
            <a:r>
              <a:rPr lang="en-GB" dirty="0" err="1"/>
              <a:t>Psychol</a:t>
            </a:r>
            <a:r>
              <a:rPr lang="en-GB" dirty="0"/>
              <a:t> </a:t>
            </a:r>
            <a:r>
              <a:rPr lang="en-GB" dirty="0" err="1"/>
              <a:t>Sci</a:t>
            </a:r>
            <a:r>
              <a:rPr lang="en-GB" dirty="0"/>
              <a:t> 17: </a:t>
            </a:r>
            <a:r>
              <a:rPr lang="en-GB" dirty="0" smtClean="0"/>
              <a:t>249-255</a:t>
            </a:r>
            <a:endParaRPr lang="en-GB" dirty="0"/>
          </a:p>
        </p:txBody>
      </p:sp>
      <p:sp>
        <p:nvSpPr>
          <p:cNvPr id="3" name="Flowchart: Process 2"/>
          <p:cNvSpPr/>
          <p:nvPr/>
        </p:nvSpPr>
        <p:spPr>
          <a:xfrm>
            <a:off x="5148064" y="2492896"/>
            <a:ext cx="864096" cy="295232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effect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562279"/>
              </p:ext>
            </p:extLst>
          </p:nvPr>
        </p:nvGraphicFramePr>
        <p:xfrm>
          <a:off x="1403648" y="1412776"/>
          <a:ext cx="6698878" cy="49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6268670"/>
            <a:ext cx="516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Roediger</a:t>
            </a:r>
            <a:r>
              <a:rPr lang="en-GB" dirty="0"/>
              <a:t> and </a:t>
            </a:r>
            <a:r>
              <a:rPr lang="en-GB" dirty="0" err="1"/>
              <a:t>Karpicke</a:t>
            </a:r>
            <a:r>
              <a:rPr lang="en-GB" dirty="0"/>
              <a:t> (2006) </a:t>
            </a:r>
            <a:r>
              <a:rPr lang="en-GB" dirty="0" err="1"/>
              <a:t>Psychol</a:t>
            </a:r>
            <a:r>
              <a:rPr lang="en-GB" dirty="0"/>
              <a:t> </a:t>
            </a:r>
            <a:r>
              <a:rPr lang="en-GB" dirty="0" err="1"/>
              <a:t>Sci</a:t>
            </a:r>
            <a:r>
              <a:rPr lang="en-GB" dirty="0"/>
              <a:t> 17: </a:t>
            </a:r>
            <a:r>
              <a:rPr lang="en-GB" dirty="0" smtClean="0"/>
              <a:t>249-255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9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Distributed retrieval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means that you test and relearn about every three weeks.</a:t>
            </a:r>
          </a:p>
          <a:p>
            <a:endParaRPr lang="en-GB" dirty="0"/>
          </a:p>
          <a:p>
            <a:r>
              <a:rPr lang="en-GB" dirty="0" smtClean="0"/>
              <a:t>Physiology class</a:t>
            </a:r>
          </a:p>
          <a:p>
            <a:r>
              <a:rPr lang="en-GB" dirty="0" smtClean="0"/>
              <a:t>Four exams during the semester</a:t>
            </a:r>
          </a:p>
          <a:p>
            <a:r>
              <a:rPr lang="en-GB" dirty="0" smtClean="0"/>
              <a:t>Control group – own study methods</a:t>
            </a:r>
          </a:p>
          <a:p>
            <a:r>
              <a:rPr lang="en-GB" dirty="0" smtClean="0"/>
              <a:t>Treatment group: test and relearn every three weeks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4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Impact of distributed retrieval practice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687154"/>
              </p:ext>
            </p:extLst>
          </p:nvPr>
        </p:nvGraphicFramePr>
        <p:xfrm>
          <a:off x="971600" y="1700808"/>
          <a:ext cx="7337623" cy="417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6165304"/>
            <a:ext cx="449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Dobson (2013) </a:t>
            </a:r>
            <a:r>
              <a:rPr lang="en-GB" dirty="0" err="1" smtClean="0"/>
              <a:t>Adv</a:t>
            </a:r>
            <a:r>
              <a:rPr lang="en-GB" dirty="0" smtClean="0"/>
              <a:t> in </a:t>
            </a:r>
            <a:r>
              <a:rPr lang="en-GB" dirty="0" err="1" smtClean="0"/>
              <a:t>Physiol</a:t>
            </a:r>
            <a:r>
              <a:rPr lang="en-GB" dirty="0" smtClean="0"/>
              <a:t> Edu 37: 184-191</a:t>
            </a:r>
            <a:endParaRPr lang="en-GB" dirty="0"/>
          </a:p>
        </p:txBody>
      </p:sp>
      <p:sp>
        <p:nvSpPr>
          <p:cNvPr id="2" name="Flowchart: Process 1"/>
          <p:cNvSpPr/>
          <p:nvPr/>
        </p:nvSpPr>
        <p:spPr>
          <a:xfrm>
            <a:off x="4139952" y="2708920"/>
            <a:ext cx="2808312" cy="230425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3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Impact of distributed retrieval practice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687154"/>
              </p:ext>
            </p:extLst>
          </p:nvPr>
        </p:nvGraphicFramePr>
        <p:xfrm>
          <a:off x="971600" y="1700808"/>
          <a:ext cx="7337623" cy="417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6165304"/>
            <a:ext cx="449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Dobson (2013) </a:t>
            </a:r>
            <a:r>
              <a:rPr lang="en-GB" dirty="0" err="1" smtClean="0"/>
              <a:t>Adv</a:t>
            </a:r>
            <a:r>
              <a:rPr lang="en-GB" dirty="0" smtClean="0"/>
              <a:t> in </a:t>
            </a:r>
            <a:r>
              <a:rPr lang="en-GB" dirty="0" err="1" smtClean="0"/>
              <a:t>Physiol</a:t>
            </a:r>
            <a:r>
              <a:rPr lang="en-GB" dirty="0" smtClean="0"/>
              <a:t> Edu 37: 184-191</a:t>
            </a:r>
            <a:endParaRPr lang="en-GB" dirty="0"/>
          </a:p>
        </p:txBody>
      </p:sp>
      <p:sp>
        <p:nvSpPr>
          <p:cNvPr id="3" name="7-Point Star 2"/>
          <p:cNvSpPr/>
          <p:nvPr/>
        </p:nvSpPr>
        <p:spPr>
          <a:xfrm>
            <a:off x="5364088" y="1196752"/>
            <a:ext cx="2448272" cy="213853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2 hours extra work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8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complete notes</a:t>
            </a:r>
          </a:p>
          <a:p>
            <a:r>
              <a:rPr lang="en-GB" dirty="0" smtClean="0"/>
              <a:t>Review and organise notes</a:t>
            </a:r>
          </a:p>
          <a:p>
            <a:r>
              <a:rPr lang="en-GB" dirty="0" smtClean="0"/>
              <a:t>Learn and self test</a:t>
            </a:r>
          </a:p>
          <a:p>
            <a:r>
              <a:rPr lang="en-GB" dirty="0" smtClean="0"/>
              <a:t>Self test at regular intervals</a:t>
            </a:r>
          </a:p>
          <a:p>
            <a:r>
              <a:rPr lang="en-GB" dirty="0" smtClean="0"/>
              <a:t>Relearn anything that has been forgotten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 performance is affected by:</a:t>
            </a:r>
          </a:p>
          <a:p>
            <a:pPr lvl="1"/>
            <a:r>
              <a:rPr lang="en-GB" dirty="0" smtClean="0"/>
              <a:t>Cognitive</a:t>
            </a:r>
          </a:p>
          <a:p>
            <a:pPr lvl="1"/>
            <a:r>
              <a:rPr lang="en-GB" dirty="0" smtClean="0"/>
              <a:t>Affective (non-cognitive) issues.</a:t>
            </a:r>
          </a:p>
          <a:p>
            <a:endParaRPr lang="en-GB" sz="1000" dirty="0"/>
          </a:p>
          <a:p>
            <a:r>
              <a:rPr lang="en-GB" dirty="0" smtClean="0"/>
              <a:t>Need evidence based interventions:</a:t>
            </a:r>
          </a:p>
          <a:p>
            <a:pPr lvl="1"/>
            <a:r>
              <a:rPr lang="en-GB" dirty="0" smtClean="0"/>
              <a:t>First year transition</a:t>
            </a:r>
          </a:p>
          <a:p>
            <a:pPr lvl="1"/>
            <a:r>
              <a:rPr lang="en-GB" dirty="0" smtClean="0"/>
              <a:t>Develop effective learning skills</a:t>
            </a:r>
          </a:p>
          <a:p>
            <a:endParaRPr lang="en-GB" sz="1000" dirty="0"/>
          </a:p>
          <a:p>
            <a:endParaRPr lang="en-GB" sz="1100" dirty="0"/>
          </a:p>
          <a:p>
            <a:r>
              <a:rPr lang="en-GB" dirty="0" smtClean="0"/>
              <a:t>Design and supply learning aids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 performance is affected by:</a:t>
            </a:r>
          </a:p>
          <a:p>
            <a:pPr lvl="1"/>
            <a:r>
              <a:rPr lang="en-GB" dirty="0" smtClean="0"/>
              <a:t>Cognitive</a:t>
            </a:r>
          </a:p>
          <a:p>
            <a:pPr lvl="1"/>
            <a:r>
              <a:rPr lang="en-GB" dirty="0" smtClean="0"/>
              <a:t>Affective (non-cognitive) issues.</a:t>
            </a:r>
          </a:p>
          <a:p>
            <a:endParaRPr lang="en-GB" sz="1000" dirty="0"/>
          </a:p>
          <a:p>
            <a:r>
              <a:rPr lang="en-GB" dirty="0" smtClean="0"/>
              <a:t>Need evidence based interventions:</a:t>
            </a:r>
          </a:p>
          <a:p>
            <a:pPr lvl="1"/>
            <a:r>
              <a:rPr lang="en-GB" dirty="0" smtClean="0"/>
              <a:t>First year transition</a:t>
            </a:r>
          </a:p>
          <a:p>
            <a:pPr lvl="1"/>
            <a:r>
              <a:rPr lang="en-GB" dirty="0" smtClean="0"/>
              <a:t>Develop effective learning skills</a:t>
            </a:r>
          </a:p>
          <a:p>
            <a:endParaRPr lang="en-GB" sz="1000" dirty="0"/>
          </a:p>
          <a:p>
            <a:endParaRPr lang="en-GB" sz="1100" dirty="0"/>
          </a:p>
          <a:p>
            <a:r>
              <a:rPr lang="en-GB" dirty="0" smtClean="0"/>
              <a:t>Design and supply learning aids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1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SOAR Study Method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319684"/>
              </p:ext>
            </p:extLst>
          </p:nvPr>
        </p:nvGraphicFramePr>
        <p:xfrm>
          <a:off x="827584" y="2510898"/>
          <a:ext cx="76328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888"/>
                <a:gridCol w="5251960"/>
              </a:tblGrid>
              <a:tr h="434340">
                <a:tc>
                  <a:txBody>
                    <a:bodyPr/>
                    <a:lstStyle/>
                    <a:p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Selection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Complete note taking</a:t>
                      </a:r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Organisation</a:t>
                      </a:r>
                      <a:endParaRPr lang="en-GB" sz="3200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Graphic</a:t>
                      </a:r>
                      <a:r>
                        <a:rPr lang="en-GB" sz="3200" baseline="0" dirty="0" smtClean="0"/>
                        <a:t> organisers</a:t>
                      </a:r>
                      <a:endParaRPr lang="en-GB" sz="3200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Association</a:t>
                      </a:r>
                      <a:endParaRPr lang="en-GB" sz="3200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Build associations</a:t>
                      </a:r>
                      <a:endParaRPr lang="en-GB" sz="3200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Regulation</a:t>
                      </a:r>
                      <a:endParaRPr lang="en-GB" sz="3200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Self test</a:t>
                      </a:r>
                      <a:endParaRPr lang="en-GB" sz="3200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5373216"/>
            <a:ext cx="749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Jairam</a:t>
            </a:r>
            <a:r>
              <a:rPr lang="en-GB" sz="2400" dirty="0" smtClean="0"/>
              <a:t> &amp; </a:t>
            </a:r>
            <a:r>
              <a:rPr lang="en-GB" sz="2400" dirty="0" err="1" smtClean="0"/>
              <a:t>Kiewra</a:t>
            </a:r>
            <a:r>
              <a:rPr lang="en-GB" sz="2400" dirty="0" smtClean="0"/>
              <a:t> (2009) J Advanced Academics 20: 602-629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2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model of memory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345610" y="2924944"/>
            <a:ext cx="144016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Long-term memory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793848" y="2907010"/>
            <a:ext cx="144016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Working</a:t>
            </a:r>
          </a:p>
          <a:p>
            <a:pPr algn="ctr"/>
            <a:r>
              <a:rPr lang="en-GB" sz="2800" dirty="0" smtClean="0"/>
              <a:t>(short term) memory</a:t>
            </a:r>
            <a:endParaRPr lang="en-GB" sz="2800" dirty="0"/>
          </a:p>
        </p:txBody>
      </p:sp>
      <p:sp>
        <p:nvSpPr>
          <p:cNvPr id="8" name="Right Arrow 7"/>
          <p:cNvSpPr/>
          <p:nvPr/>
        </p:nvSpPr>
        <p:spPr>
          <a:xfrm>
            <a:off x="5252145" y="2564904"/>
            <a:ext cx="2074812" cy="1728192"/>
          </a:xfrm>
          <a:prstGeom prst="rightArrow">
            <a:avLst>
              <a:gd name="adj1" fmla="val 50000"/>
              <a:gd name="adj2" fmla="val 4118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Storage &amp; organisation </a:t>
            </a:r>
            <a:endParaRPr lang="en-GB" sz="2400" dirty="0"/>
          </a:p>
        </p:txBody>
      </p:sp>
      <p:sp>
        <p:nvSpPr>
          <p:cNvPr id="9" name="Right Arrow 8"/>
          <p:cNvSpPr/>
          <p:nvPr/>
        </p:nvSpPr>
        <p:spPr>
          <a:xfrm>
            <a:off x="5252144" y="4293096"/>
            <a:ext cx="2074813" cy="13681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Encoding - Association </a:t>
            </a:r>
            <a:endParaRPr lang="en-GB" sz="2400" dirty="0"/>
          </a:p>
        </p:txBody>
      </p:sp>
      <p:sp>
        <p:nvSpPr>
          <p:cNvPr id="10" name="Right Arrow 9"/>
          <p:cNvSpPr/>
          <p:nvPr/>
        </p:nvSpPr>
        <p:spPr>
          <a:xfrm>
            <a:off x="1831496" y="3441762"/>
            <a:ext cx="1944216" cy="15121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Attention - Selection </a:t>
            </a:r>
            <a:endParaRPr lang="en-GB" sz="2400" dirty="0"/>
          </a:p>
        </p:txBody>
      </p:sp>
      <p:sp>
        <p:nvSpPr>
          <p:cNvPr id="12" name="Circular Arrow 11"/>
          <p:cNvSpPr/>
          <p:nvPr/>
        </p:nvSpPr>
        <p:spPr>
          <a:xfrm flipH="1">
            <a:off x="4396308" y="1700808"/>
            <a:ext cx="3672408" cy="2448272"/>
          </a:xfrm>
          <a:prstGeom prst="circularArrow">
            <a:avLst>
              <a:gd name="adj1" fmla="val 12500"/>
              <a:gd name="adj2" fmla="val 865203"/>
              <a:gd name="adj3" fmla="val 20457681"/>
              <a:gd name="adj4" fmla="val 10800000"/>
              <a:gd name="adj5" fmla="val 2249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302" y="1600250"/>
            <a:ext cx="146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Retrieval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373200" y="2907010"/>
            <a:ext cx="144016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Sensory memory</a:t>
            </a:r>
            <a:endParaRPr lang="en-GB" sz="2800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10885" y="1853730"/>
            <a:ext cx="1324694" cy="76012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30171" y="1677821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Stimuli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30171" y="6174432"/>
            <a:ext cx="749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Jairam</a:t>
            </a:r>
            <a:r>
              <a:rPr lang="en-GB" sz="2400" dirty="0"/>
              <a:t> &amp; </a:t>
            </a:r>
            <a:r>
              <a:rPr lang="en-GB" sz="2400" dirty="0" err="1"/>
              <a:t>Kiewra</a:t>
            </a:r>
            <a:r>
              <a:rPr lang="en-GB" sz="2400" dirty="0"/>
              <a:t> (2009) J Advanced Academics 20: </a:t>
            </a:r>
            <a:r>
              <a:rPr lang="en-GB" sz="2400" dirty="0" smtClean="0"/>
              <a:t>602-629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(Lecture)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our responsibility to teach students how to write good lecture notes.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I make sure that my students make good lecture notes.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3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23301" r="66866" b="8026"/>
          <a:stretch/>
        </p:blipFill>
        <p:spPr bwMode="auto">
          <a:xfrm>
            <a:off x="1835696" y="65302"/>
            <a:ext cx="5256584" cy="66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0667" y="3789040"/>
            <a:ext cx="3781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Cornell Lecture Notes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7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786874C1-638F-4188-AD12-E6AF693D9D08}"/>
</file>

<file path=customXml/itemProps2.xml><?xml version="1.0" encoding="utf-8"?>
<ds:datastoreItem xmlns:ds="http://schemas.openxmlformats.org/officeDocument/2006/customXml" ds:itemID="{37D660D1-D5B2-4B96-B8E7-3B28C73BAB2B}"/>
</file>

<file path=customXml/itemProps3.xml><?xml version="1.0" encoding="utf-8"?>
<ds:datastoreItem xmlns:ds="http://schemas.openxmlformats.org/officeDocument/2006/customXml" ds:itemID="{5CF46A47-2C8E-4F3E-AADB-5A5CC3C46673}"/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2734</Words>
  <Application>Microsoft Office PowerPoint</Application>
  <PresentationFormat>On-screen Show (4:3)</PresentationFormat>
  <Paragraphs>603</Paragraphs>
  <Slides>50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Recent research in learning methods</vt:lpstr>
      <vt:lpstr>Car sticker</vt:lpstr>
      <vt:lpstr>My view</vt:lpstr>
      <vt:lpstr>Without data you’re just another person with an opinion.  W. Edwards Deming</vt:lpstr>
      <vt:lpstr>Summary</vt:lpstr>
      <vt:lpstr>SOAR Study Method</vt:lpstr>
      <vt:lpstr>A model of memory</vt:lpstr>
      <vt:lpstr>(Lecture) notes</vt:lpstr>
      <vt:lpstr>PowerPoint Presentation</vt:lpstr>
      <vt:lpstr>A model of note taking</vt:lpstr>
      <vt:lpstr>Notes on note-taking: Review of Research and insights for Students and Instructors</vt:lpstr>
      <vt:lpstr>Advice to students</vt:lpstr>
      <vt:lpstr>Advice to instructors</vt:lpstr>
      <vt:lpstr>Handwritten notes</vt:lpstr>
      <vt:lpstr>Computer notes</vt:lpstr>
      <vt:lpstr>Handwritten v computer</vt:lpstr>
      <vt:lpstr>Organised information</vt:lpstr>
      <vt:lpstr>Mental arithmetic</vt:lpstr>
      <vt:lpstr>Stereotypic threat</vt:lpstr>
      <vt:lpstr>Women who seek equality with men lack ambition.  Timothy Leary</vt:lpstr>
      <vt:lpstr>Women’s Maths Performance</vt:lpstr>
      <vt:lpstr>Women’s Maths Performance</vt:lpstr>
      <vt:lpstr>School and maths exam performance</vt:lpstr>
      <vt:lpstr>Family university experience and difference education intervention</vt:lpstr>
      <vt:lpstr>Mindset</vt:lpstr>
      <vt:lpstr>Mindset</vt:lpstr>
      <vt:lpstr>Theory of intelligence and maths grades</vt:lpstr>
      <vt:lpstr>Which feedback?</vt:lpstr>
      <vt:lpstr>PowerPoint Presentation</vt:lpstr>
      <vt:lpstr>Number of problems solved before and after a failure</vt:lpstr>
      <vt:lpstr>Proportion selecting performance rather than learning goals</vt:lpstr>
      <vt:lpstr>Proportion selecting performance rather than strategy</vt:lpstr>
      <vt:lpstr>Characteristics of mindsets</vt:lpstr>
      <vt:lpstr>PowerPoint Presentation</vt:lpstr>
      <vt:lpstr>Mindset</vt:lpstr>
      <vt:lpstr>Overcoming racial stereotypic threat</vt:lpstr>
      <vt:lpstr>Overcoming racial stereotypic threat</vt:lpstr>
      <vt:lpstr>Overcoming racial stereotypic threat</vt:lpstr>
      <vt:lpstr>Effort and learning</vt:lpstr>
      <vt:lpstr>Learning strategies</vt:lpstr>
      <vt:lpstr>PowerPoint Presentation</vt:lpstr>
      <vt:lpstr>Most students:</vt:lpstr>
      <vt:lpstr>Test effect</vt:lpstr>
      <vt:lpstr>Test effect</vt:lpstr>
      <vt:lpstr>Test effect</vt:lpstr>
      <vt:lpstr>Distributed retrieval practice</vt:lpstr>
      <vt:lpstr>Impact of distributed retrieval practice</vt:lpstr>
      <vt:lpstr>Impact of distributed retrieval practice</vt:lpstr>
      <vt:lpstr>Summary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Basil Turnbull Wolf [btw]</cp:lastModifiedBy>
  <cp:revision>128</cp:revision>
  <cp:lastPrinted>2016-07-08T08:29:56Z</cp:lastPrinted>
  <dcterms:created xsi:type="dcterms:W3CDTF">2015-09-20T08:38:47Z</dcterms:created>
  <dcterms:modified xsi:type="dcterms:W3CDTF">2016-07-08T10:07:51Z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