
<file path=[Content_Types].xml><?xml version="1.0" encoding="utf-8"?>
<Types xmlns="http://schemas.openxmlformats.org/package/2006/content-types">
  <Default Extension="bin" ContentType="application/vnd.openxmlformats-officedocument.presentationml.printerSetting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s/slide20.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9.xml" ContentType="application/vnd.openxmlformats-officedocument.presentationml.slide+xml"/>
  <Override PartName="/ppt/slides/slide5.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4.xml" ContentType="application/vnd.openxmlformats-officedocument.presentationml.slide+xml"/>
  <Override PartName="/ppt/slides/slide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4.xml" ContentType="application/vnd.openxmlformats-officedocument.presentationml.slideLayout+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9" r:id="rId3"/>
    <p:sldId id="261" r:id="rId4"/>
    <p:sldId id="258" r:id="rId5"/>
    <p:sldId id="264" r:id="rId6"/>
    <p:sldId id="269" r:id="rId7"/>
    <p:sldId id="268" r:id="rId8"/>
    <p:sldId id="270" r:id="rId9"/>
    <p:sldId id="271" r:id="rId10"/>
    <p:sldId id="257" r:id="rId11"/>
    <p:sldId id="272" r:id="rId12"/>
    <p:sldId id="275" r:id="rId13"/>
    <p:sldId id="273" r:id="rId14"/>
    <p:sldId id="274" r:id="rId15"/>
    <p:sldId id="289" r:id="rId16"/>
    <p:sldId id="287" r:id="rId17"/>
    <p:sldId id="263" r:id="rId18"/>
    <p:sldId id="280" r:id="rId19"/>
    <p:sldId id="288" r:id="rId20"/>
    <p:sldId id="281" r:id="rId21"/>
    <p:sldId id="283" r:id="rId22"/>
    <p:sldId id="282" r:id="rId23"/>
    <p:sldId id="284" r:id="rId24"/>
    <p:sldId id="286"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D6B65"/>
    <a:srgbClr val="AD8F7E"/>
    <a:srgbClr val="D1AE98"/>
    <a:srgbClr val="474B58"/>
    <a:srgbClr val="454F58"/>
    <a:srgbClr val="485963"/>
    <a:srgbClr val="364F63"/>
    <a:srgbClr val="554A63"/>
    <a:srgbClr val="EEECE3"/>
    <a:srgbClr val="E2E8D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94" d="100"/>
          <a:sy n="94" d="100"/>
        </p:scale>
        <p:origin x="-1896" y="-80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printerSettings" Target="printerSettings/printerSettings1.bin"/><Relationship Id="rId13" Type="http://schemas.openxmlformats.org/officeDocument/2006/relationships/slide" Target="slides/slide12.xml"/><Relationship Id="rId18" Type="http://schemas.openxmlformats.org/officeDocument/2006/relationships/slide" Target="slides/slide17.xml"/><Relationship Id="rId21" Type="http://schemas.openxmlformats.org/officeDocument/2006/relationships/slide" Target="slides/slide20.xml"/><Relationship Id="rId3" Type="http://schemas.openxmlformats.org/officeDocument/2006/relationships/slide" Target="slides/slide2.xml"/><Relationship Id="rId25" Type="http://schemas.openxmlformats.org/officeDocument/2006/relationships/slide" Target="slides/slide24.xml"/><Relationship Id="rId12" Type="http://schemas.openxmlformats.org/officeDocument/2006/relationships/slide" Target="slides/slide11.xml"/><Relationship Id="rId17" Type="http://schemas.openxmlformats.org/officeDocument/2006/relationships/slide" Target="slides/slide16.xml"/><Relationship Id="rId7" Type="http://schemas.openxmlformats.org/officeDocument/2006/relationships/slide" Target="slides/slide6.xml"/><Relationship Id="rId33" Type="http://schemas.openxmlformats.org/officeDocument/2006/relationships/customXml" Target="../customXml/item3.xml"/><Relationship Id="rId20" Type="http://schemas.openxmlformats.org/officeDocument/2006/relationships/slide" Target="slides/slide19.xml"/><Relationship Id="rId29" Type="http://schemas.openxmlformats.org/officeDocument/2006/relationships/theme" Target="theme/theme1.xml"/><Relationship Id="rId16" Type="http://schemas.openxmlformats.org/officeDocument/2006/relationships/slide" Target="slides/slide15.xml"/><Relationship Id="rId2" Type="http://schemas.openxmlformats.org/officeDocument/2006/relationships/slide" Target="slides/slide1.xml"/><Relationship Id="rId24" Type="http://schemas.openxmlformats.org/officeDocument/2006/relationships/slide" Target="slides/slide23.xml"/><Relationship Id="rId11" Type="http://schemas.openxmlformats.org/officeDocument/2006/relationships/slide" Target="slides/slide10.xml"/><Relationship Id="rId1" Type="http://schemas.openxmlformats.org/officeDocument/2006/relationships/slideMaster" Target="slideMasters/slideMaster1.xml"/><Relationship Id="rId6" Type="http://schemas.openxmlformats.org/officeDocument/2006/relationships/slide" Target="slides/slide5.xml"/><Relationship Id="rId32" Type="http://schemas.openxmlformats.org/officeDocument/2006/relationships/customXml" Target="../customXml/item2.xml"/><Relationship Id="rId23" Type="http://schemas.openxmlformats.org/officeDocument/2006/relationships/slide" Target="slides/slide22.xml"/><Relationship Id="rId28" Type="http://schemas.openxmlformats.org/officeDocument/2006/relationships/viewProps" Target="viewProps.xml"/><Relationship Id="rId15" Type="http://schemas.openxmlformats.org/officeDocument/2006/relationships/slide" Target="slides/slide14.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1.xml"/><Relationship Id="rId9" Type="http://schemas.openxmlformats.org/officeDocument/2006/relationships/slide" Target="slides/slide8.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 Id="rId14" Type="http://schemas.openxmlformats.org/officeDocument/2006/relationships/slide" Target="slides/slide13.xml"/><Relationship Id="rId4" Type="http://schemas.openxmlformats.org/officeDocument/2006/relationships/slide" Target="slides/slide3.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A71CCA2-F6DB-4C4B-957A-EE251CBAA1E0}" type="datetimeFigureOut">
              <a:rPr lang="en-US" smtClean="0"/>
              <a:t>10/07/17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12412-EB67-BE41-A4CE-1016D8434CF2}" type="slidenum">
              <a:rPr lang="en-US" smtClean="0"/>
              <a:t>‹#›</a:t>
            </a:fld>
            <a:endParaRPr lang="en-US"/>
          </a:p>
        </p:txBody>
      </p:sp>
    </p:spTree>
    <p:extLst>
      <p:ext uri="{BB962C8B-B14F-4D97-AF65-F5344CB8AC3E}">
        <p14:creationId xmlns:p14="http://schemas.microsoft.com/office/powerpoint/2010/main" val="337562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71CCA2-F6DB-4C4B-957A-EE251CBAA1E0}" type="datetimeFigureOut">
              <a:rPr lang="en-US" smtClean="0"/>
              <a:t>10/07/17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12412-EB67-BE41-A4CE-1016D8434CF2}" type="slidenum">
              <a:rPr lang="en-US" smtClean="0"/>
              <a:t>‹#›</a:t>
            </a:fld>
            <a:endParaRPr lang="en-US"/>
          </a:p>
        </p:txBody>
      </p:sp>
    </p:spTree>
    <p:extLst>
      <p:ext uri="{BB962C8B-B14F-4D97-AF65-F5344CB8AC3E}">
        <p14:creationId xmlns:p14="http://schemas.microsoft.com/office/powerpoint/2010/main" val="244318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71CCA2-F6DB-4C4B-957A-EE251CBAA1E0}" type="datetimeFigureOut">
              <a:rPr lang="en-US" smtClean="0"/>
              <a:t>10/07/17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12412-EB67-BE41-A4CE-1016D8434CF2}" type="slidenum">
              <a:rPr lang="en-US" smtClean="0"/>
              <a:t>‹#›</a:t>
            </a:fld>
            <a:endParaRPr lang="en-US"/>
          </a:p>
        </p:txBody>
      </p:sp>
    </p:spTree>
    <p:extLst>
      <p:ext uri="{BB962C8B-B14F-4D97-AF65-F5344CB8AC3E}">
        <p14:creationId xmlns:p14="http://schemas.microsoft.com/office/powerpoint/2010/main" val="2116755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71CCA2-F6DB-4C4B-957A-EE251CBAA1E0}" type="datetimeFigureOut">
              <a:rPr lang="en-US" smtClean="0"/>
              <a:t>10/07/17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12412-EB67-BE41-A4CE-1016D8434CF2}" type="slidenum">
              <a:rPr lang="en-US" smtClean="0"/>
              <a:t>‹#›</a:t>
            </a:fld>
            <a:endParaRPr lang="en-US"/>
          </a:p>
        </p:txBody>
      </p:sp>
    </p:spTree>
    <p:extLst>
      <p:ext uri="{BB962C8B-B14F-4D97-AF65-F5344CB8AC3E}">
        <p14:creationId xmlns:p14="http://schemas.microsoft.com/office/powerpoint/2010/main" val="147304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71CCA2-F6DB-4C4B-957A-EE251CBAA1E0}" type="datetimeFigureOut">
              <a:rPr lang="en-US" smtClean="0"/>
              <a:t>10/07/17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12412-EB67-BE41-A4CE-1016D8434CF2}" type="slidenum">
              <a:rPr lang="en-US" smtClean="0"/>
              <a:t>‹#›</a:t>
            </a:fld>
            <a:endParaRPr lang="en-US"/>
          </a:p>
        </p:txBody>
      </p:sp>
    </p:spTree>
    <p:extLst>
      <p:ext uri="{BB962C8B-B14F-4D97-AF65-F5344CB8AC3E}">
        <p14:creationId xmlns:p14="http://schemas.microsoft.com/office/powerpoint/2010/main" val="123816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A71CCA2-F6DB-4C4B-957A-EE251CBAA1E0}" type="datetimeFigureOut">
              <a:rPr lang="en-US" smtClean="0"/>
              <a:t>10/07/17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12412-EB67-BE41-A4CE-1016D8434CF2}" type="slidenum">
              <a:rPr lang="en-US" smtClean="0"/>
              <a:t>‹#›</a:t>
            </a:fld>
            <a:endParaRPr lang="en-US"/>
          </a:p>
        </p:txBody>
      </p:sp>
    </p:spTree>
    <p:extLst>
      <p:ext uri="{BB962C8B-B14F-4D97-AF65-F5344CB8AC3E}">
        <p14:creationId xmlns:p14="http://schemas.microsoft.com/office/powerpoint/2010/main" val="585606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A71CCA2-F6DB-4C4B-957A-EE251CBAA1E0}" type="datetimeFigureOut">
              <a:rPr lang="en-US" smtClean="0"/>
              <a:t>10/07/17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C12412-EB67-BE41-A4CE-1016D8434CF2}" type="slidenum">
              <a:rPr lang="en-US" smtClean="0"/>
              <a:t>‹#›</a:t>
            </a:fld>
            <a:endParaRPr lang="en-US"/>
          </a:p>
        </p:txBody>
      </p:sp>
    </p:spTree>
    <p:extLst>
      <p:ext uri="{BB962C8B-B14F-4D97-AF65-F5344CB8AC3E}">
        <p14:creationId xmlns:p14="http://schemas.microsoft.com/office/powerpoint/2010/main" val="2473148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71CCA2-F6DB-4C4B-957A-EE251CBAA1E0}" type="datetimeFigureOut">
              <a:rPr lang="en-US" smtClean="0"/>
              <a:t>10/07/17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C12412-EB67-BE41-A4CE-1016D8434CF2}" type="slidenum">
              <a:rPr lang="en-US" smtClean="0"/>
              <a:t>‹#›</a:t>
            </a:fld>
            <a:endParaRPr lang="en-US"/>
          </a:p>
        </p:txBody>
      </p:sp>
    </p:spTree>
    <p:extLst>
      <p:ext uri="{BB962C8B-B14F-4D97-AF65-F5344CB8AC3E}">
        <p14:creationId xmlns:p14="http://schemas.microsoft.com/office/powerpoint/2010/main" val="2018117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71CCA2-F6DB-4C4B-957A-EE251CBAA1E0}" type="datetimeFigureOut">
              <a:rPr lang="en-US" smtClean="0"/>
              <a:t>10/07/17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C12412-EB67-BE41-A4CE-1016D8434CF2}" type="slidenum">
              <a:rPr lang="en-US" smtClean="0"/>
              <a:t>‹#›</a:t>
            </a:fld>
            <a:endParaRPr lang="en-US"/>
          </a:p>
        </p:txBody>
      </p:sp>
    </p:spTree>
    <p:extLst>
      <p:ext uri="{BB962C8B-B14F-4D97-AF65-F5344CB8AC3E}">
        <p14:creationId xmlns:p14="http://schemas.microsoft.com/office/powerpoint/2010/main" val="100334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71CCA2-F6DB-4C4B-957A-EE251CBAA1E0}" type="datetimeFigureOut">
              <a:rPr lang="en-US" smtClean="0"/>
              <a:t>10/07/17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12412-EB67-BE41-A4CE-1016D8434CF2}" type="slidenum">
              <a:rPr lang="en-US" smtClean="0"/>
              <a:t>‹#›</a:t>
            </a:fld>
            <a:endParaRPr lang="en-US"/>
          </a:p>
        </p:txBody>
      </p:sp>
    </p:spTree>
    <p:extLst>
      <p:ext uri="{BB962C8B-B14F-4D97-AF65-F5344CB8AC3E}">
        <p14:creationId xmlns:p14="http://schemas.microsoft.com/office/powerpoint/2010/main" val="1357673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71CCA2-F6DB-4C4B-957A-EE251CBAA1E0}" type="datetimeFigureOut">
              <a:rPr lang="en-US" smtClean="0"/>
              <a:t>10/07/17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12412-EB67-BE41-A4CE-1016D8434CF2}" type="slidenum">
              <a:rPr lang="en-US" smtClean="0"/>
              <a:t>‹#›</a:t>
            </a:fld>
            <a:endParaRPr lang="en-US"/>
          </a:p>
        </p:txBody>
      </p:sp>
    </p:spTree>
    <p:extLst>
      <p:ext uri="{BB962C8B-B14F-4D97-AF65-F5344CB8AC3E}">
        <p14:creationId xmlns:p14="http://schemas.microsoft.com/office/powerpoint/2010/main" val="1345697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71CCA2-F6DB-4C4B-957A-EE251CBAA1E0}" type="datetimeFigureOut">
              <a:rPr lang="en-US" smtClean="0"/>
              <a:t>10/07/17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C12412-EB67-BE41-A4CE-1016D8434CF2}" type="slidenum">
              <a:rPr lang="en-US" smtClean="0"/>
              <a:t>‹#›</a:t>
            </a:fld>
            <a:endParaRPr lang="en-US"/>
          </a:p>
        </p:txBody>
      </p:sp>
    </p:spTree>
    <p:extLst>
      <p:ext uri="{BB962C8B-B14F-4D97-AF65-F5344CB8AC3E}">
        <p14:creationId xmlns:p14="http://schemas.microsoft.com/office/powerpoint/2010/main" val="17532210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8347.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rot="1234121">
            <a:off x="630706" y="1525366"/>
            <a:ext cx="6559896" cy="769441"/>
          </a:xfrm>
          <a:prstGeom prst="rect">
            <a:avLst/>
          </a:prstGeom>
          <a:noFill/>
        </p:spPr>
        <p:txBody>
          <a:bodyPr wrap="square" rtlCol="0">
            <a:spAutoFit/>
          </a:bodyPr>
          <a:lstStyle/>
          <a:p>
            <a:pPr algn="ctr"/>
            <a:r>
              <a:rPr lang="en-US" sz="4400" b="1" dirty="0" smtClean="0">
                <a:latin typeface="Courier New"/>
                <a:cs typeface="Courier New"/>
              </a:rPr>
              <a:t>One-to-One-to-Many</a:t>
            </a:r>
            <a:endParaRPr lang="en-US" sz="4400" b="1" dirty="0">
              <a:latin typeface="Courier New"/>
              <a:cs typeface="Courier New"/>
            </a:endParaRPr>
          </a:p>
        </p:txBody>
      </p:sp>
      <p:sp>
        <p:nvSpPr>
          <p:cNvPr id="6" name="TextBox 5"/>
          <p:cNvSpPr txBox="1"/>
          <p:nvPr/>
        </p:nvSpPr>
        <p:spPr>
          <a:xfrm rot="20944871">
            <a:off x="1804107" y="3853174"/>
            <a:ext cx="4354046" cy="1938992"/>
          </a:xfrm>
          <a:prstGeom prst="rect">
            <a:avLst/>
          </a:prstGeom>
          <a:noFill/>
        </p:spPr>
        <p:txBody>
          <a:bodyPr wrap="square" rtlCol="0">
            <a:spAutoFit/>
          </a:bodyPr>
          <a:lstStyle/>
          <a:p>
            <a:r>
              <a:rPr lang="en-US" sz="2400" dirty="0">
                <a:latin typeface="Courier New"/>
                <a:cs typeface="Courier New"/>
              </a:rPr>
              <a:t>s</a:t>
            </a:r>
            <a:r>
              <a:rPr lang="en-US" sz="2400" dirty="0" smtClean="0">
                <a:latin typeface="Courier New"/>
                <a:cs typeface="Courier New"/>
              </a:rPr>
              <a:t>haring the fruit of individual instruction with the learning </a:t>
            </a:r>
            <a:r>
              <a:rPr lang="en-US" sz="2400" dirty="0">
                <a:latin typeface="Courier New"/>
                <a:cs typeface="Courier New"/>
              </a:rPr>
              <a:t>c</a:t>
            </a:r>
            <a:r>
              <a:rPr lang="en-US" sz="2400" dirty="0" smtClean="0">
                <a:latin typeface="Courier New"/>
                <a:cs typeface="Courier New"/>
              </a:rPr>
              <a:t>ommunity, using </a:t>
            </a:r>
            <a:r>
              <a:rPr lang="en-US" sz="2400" dirty="0">
                <a:latin typeface="Courier New"/>
                <a:cs typeface="Courier New"/>
              </a:rPr>
              <a:t>s</a:t>
            </a:r>
            <a:r>
              <a:rPr lang="en-US" sz="2400" dirty="0" smtClean="0">
                <a:latin typeface="Courier New"/>
                <a:cs typeface="Courier New"/>
              </a:rPr>
              <a:t>ocial </a:t>
            </a:r>
            <a:r>
              <a:rPr lang="en-US" sz="2400" dirty="0">
                <a:latin typeface="Courier New"/>
                <a:cs typeface="Courier New"/>
              </a:rPr>
              <a:t>m</a:t>
            </a:r>
            <a:r>
              <a:rPr lang="en-US" sz="2400" dirty="0" smtClean="0">
                <a:latin typeface="Courier New"/>
                <a:cs typeface="Courier New"/>
              </a:rPr>
              <a:t>edia</a:t>
            </a:r>
            <a:endParaRPr lang="en-US" sz="2400" dirty="0">
              <a:latin typeface="Courier New"/>
              <a:cs typeface="Courier New"/>
            </a:endParaRPr>
          </a:p>
        </p:txBody>
      </p:sp>
    </p:spTree>
    <p:extLst>
      <p:ext uri="{BB962C8B-B14F-4D97-AF65-F5344CB8AC3E}">
        <p14:creationId xmlns:p14="http://schemas.microsoft.com/office/powerpoint/2010/main" val="83657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6858000"/>
          </a:xfrm>
          <a:prstGeom prst="rect">
            <a:avLst/>
          </a:prstGeom>
          <a:solidFill>
            <a:srgbClr val="EEECE3"/>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Rectangle 4"/>
          <p:cNvSpPr/>
          <p:nvPr/>
        </p:nvSpPr>
        <p:spPr>
          <a:xfrm>
            <a:off x="0" y="5221303"/>
            <a:ext cx="9144000" cy="1636697"/>
          </a:xfrm>
          <a:prstGeom prst="rect">
            <a:avLst/>
          </a:prstGeom>
          <a:solidFill>
            <a:srgbClr val="474B58"/>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Rectangle 5"/>
          <p:cNvSpPr/>
          <p:nvPr/>
        </p:nvSpPr>
        <p:spPr>
          <a:xfrm>
            <a:off x="8321040" y="5221302"/>
            <a:ext cx="822960" cy="1636697"/>
          </a:xfrm>
          <a:prstGeom prst="rect">
            <a:avLst/>
          </a:prstGeom>
          <a:solidFill>
            <a:schemeClr val="tx1"/>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Rectangle 6"/>
          <p:cNvSpPr/>
          <p:nvPr/>
        </p:nvSpPr>
        <p:spPr>
          <a:xfrm>
            <a:off x="8222003" y="5221303"/>
            <a:ext cx="99037" cy="1636696"/>
          </a:xfrm>
          <a:prstGeom prst="rect">
            <a:avLst/>
          </a:prstGeom>
          <a:solidFill>
            <a:srgbClr val="AD6B65"/>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extBox 1"/>
          <p:cNvSpPr txBox="1"/>
          <p:nvPr/>
        </p:nvSpPr>
        <p:spPr>
          <a:xfrm>
            <a:off x="342672" y="5312011"/>
            <a:ext cx="6359729" cy="1446550"/>
          </a:xfrm>
          <a:prstGeom prst="rect">
            <a:avLst/>
          </a:prstGeom>
          <a:noFill/>
        </p:spPr>
        <p:txBody>
          <a:bodyPr wrap="square" rtlCol="0">
            <a:spAutoFit/>
          </a:bodyPr>
          <a:lstStyle/>
          <a:p>
            <a:r>
              <a:rPr lang="en-US" sz="2200" dirty="0" smtClean="0">
                <a:solidFill>
                  <a:schemeClr val="bg1"/>
                </a:solidFill>
                <a:latin typeface="Courier New"/>
                <a:cs typeface="Courier New"/>
              </a:rPr>
              <a:t>The Futuristic School Where you are Always in Camera</a:t>
            </a:r>
          </a:p>
          <a:p>
            <a:r>
              <a:rPr lang="en-US" sz="2200" dirty="0" smtClean="0">
                <a:solidFill>
                  <a:schemeClr val="bg1">
                    <a:lumMod val="65000"/>
                  </a:schemeClr>
                </a:solidFill>
                <a:latin typeface="Courier New"/>
                <a:cs typeface="Courier New"/>
              </a:rPr>
              <a:t>BBC News website</a:t>
            </a:r>
          </a:p>
          <a:p>
            <a:r>
              <a:rPr lang="en-US" sz="2200" dirty="0" smtClean="0">
                <a:solidFill>
                  <a:srgbClr val="D1AE98"/>
                </a:solidFill>
                <a:latin typeface="Courier New"/>
                <a:cs typeface="Courier New"/>
              </a:rPr>
              <a:t>4 July 2017</a:t>
            </a:r>
            <a:endParaRPr lang="en-US" sz="2200" dirty="0">
              <a:solidFill>
                <a:srgbClr val="D1AE98"/>
              </a:solidFill>
              <a:latin typeface="Courier New"/>
              <a:cs typeface="Courier New"/>
            </a:endParaRPr>
          </a:p>
        </p:txBody>
      </p:sp>
      <p:pic>
        <p:nvPicPr>
          <p:cNvPr id="3" name="Picture 2" descr="Screen Shot 2017-07-07 at 15.50.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221302"/>
          </a:xfrm>
          <a:prstGeom prst="rect">
            <a:avLst/>
          </a:prstGeom>
        </p:spPr>
      </p:pic>
      <p:pic>
        <p:nvPicPr>
          <p:cNvPr id="8" name="Picture 7" descr="Screen Shot 2017-07-07 at 19.35.5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3639" y="3175783"/>
            <a:ext cx="2018364" cy="1827573"/>
          </a:xfrm>
          <a:prstGeom prst="rect">
            <a:avLst/>
          </a:prstGeom>
        </p:spPr>
      </p:pic>
    </p:spTree>
    <p:extLst>
      <p:ext uri="{BB962C8B-B14F-4D97-AF65-F5344CB8AC3E}">
        <p14:creationId xmlns:p14="http://schemas.microsoft.com/office/powerpoint/2010/main" val="20375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
            <a:ext cx="9144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Rectangle 2"/>
          <p:cNvSpPr/>
          <p:nvPr/>
        </p:nvSpPr>
        <p:spPr>
          <a:xfrm rot="5400000">
            <a:off x="-2610653" y="2610652"/>
            <a:ext cx="6858002" cy="1636697"/>
          </a:xfrm>
          <a:prstGeom prst="rect">
            <a:avLst/>
          </a:prstGeom>
          <a:solidFill>
            <a:srgbClr val="474B58"/>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Rectangle 4"/>
          <p:cNvSpPr/>
          <p:nvPr/>
        </p:nvSpPr>
        <p:spPr>
          <a:xfrm rot="5400000">
            <a:off x="406867" y="5628174"/>
            <a:ext cx="822960" cy="1636697"/>
          </a:xfrm>
          <a:prstGeom prst="rect">
            <a:avLst/>
          </a:prstGeom>
          <a:solidFill>
            <a:schemeClr val="tx1"/>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Rectangle 5"/>
          <p:cNvSpPr/>
          <p:nvPr/>
        </p:nvSpPr>
        <p:spPr>
          <a:xfrm>
            <a:off x="-2" y="5910307"/>
            <a:ext cx="1636695" cy="100800"/>
          </a:xfrm>
          <a:prstGeom prst="rect">
            <a:avLst/>
          </a:prstGeom>
          <a:solidFill>
            <a:srgbClr val="AD6B65"/>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TextBox 6"/>
          <p:cNvSpPr txBox="1"/>
          <p:nvPr/>
        </p:nvSpPr>
        <p:spPr>
          <a:xfrm rot="16200000">
            <a:off x="-2368525" y="1920289"/>
            <a:ext cx="6359729" cy="1107996"/>
          </a:xfrm>
          <a:prstGeom prst="rect">
            <a:avLst/>
          </a:prstGeom>
          <a:noFill/>
        </p:spPr>
        <p:txBody>
          <a:bodyPr wrap="square" rtlCol="0">
            <a:spAutoFit/>
          </a:bodyPr>
          <a:lstStyle/>
          <a:p>
            <a:r>
              <a:rPr lang="en-US" sz="2200" dirty="0" smtClean="0">
                <a:solidFill>
                  <a:schemeClr val="bg1"/>
                </a:solidFill>
                <a:latin typeface="Courier New"/>
                <a:cs typeface="Courier New"/>
              </a:rPr>
              <a:t>John Harvey</a:t>
            </a:r>
          </a:p>
          <a:p>
            <a:r>
              <a:rPr lang="en-US" sz="2200" dirty="0" smtClean="0">
                <a:solidFill>
                  <a:schemeClr val="bg1">
                    <a:lumMod val="65000"/>
                  </a:schemeClr>
                </a:solidFill>
                <a:latin typeface="Courier New"/>
                <a:cs typeface="Courier New"/>
              </a:rPr>
              <a:t>‘The Black Notebook’</a:t>
            </a:r>
          </a:p>
          <a:p>
            <a:r>
              <a:rPr lang="en-US" sz="2200" dirty="0" smtClean="0">
                <a:solidFill>
                  <a:srgbClr val="D1AE98"/>
                </a:solidFill>
                <a:latin typeface="Courier New"/>
                <a:cs typeface="Courier New"/>
              </a:rPr>
              <a:t>February 6, 2017</a:t>
            </a:r>
            <a:endParaRPr lang="en-US" sz="2200" dirty="0">
              <a:solidFill>
                <a:srgbClr val="D1AE98"/>
              </a:solidFill>
              <a:latin typeface="Courier New"/>
              <a:cs typeface="Courier New"/>
            </a:endParaRPr>
          </a:p>
        </p:txBody>
      </p:sp>
      <p:pic>
        <p:nvPicPr>
          <p:cNvPr id="2" name="Picture 1" descr="IMG-2.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6693" y="427532"/>
            <a:ext cx="7507307" cy="5979958"/>
          </a:xfrm>
          <a:prstGeom prst="rect">
            <a:avLst/>
          </a:prstGeom>
        </p:spPr>
      </p:pic>
    </p:spTree>
    <p:extLst>
      <p:ext uri="{BB962C8B-B14F-4D97-AF65-F5344CB8AC3E}">
        <p14:creationId xmlns:p14="http://schemas.microsoft.com/office/powerpoint/2010/main" val="1802796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3" name="Rectangle 2"/>
          <p:cNvSpPr/>
          <p:nvPr/>
        </p:nvSpPr>
        <p:spPr>
          <a:xfrm rot="5400000">
            <a:off x="-2610653" y="2610652"/>
            <a:ext cx="6858002" cy="1636697"/>
          </a:xfrm>
          <a:prstGeom prst="rect">
            <a:avLst/>
          </a:prstGeom>
          <a:solidFill>
            <a:srgbClr val="474B58"/>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Rectangle 4"/>
          <p:cNvSpPr/>
          <p:nvPr/>
        </p:nvSpPr>
        <p:spPr>
          <a:xfrm rot="5400000">
            <a:off x="406867" y="5628174"/>
            <a:ext cx="822960" cy="1636697"/>
          </a:xfrm>
          <a:prstGeom prst="rect">
            <a:avLst/>
          </a:prstGeom>
          <a:solidFill>
            <a:schemeClr val="tx1"/>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Rectangle 5"/>
          <p:cNvSpPr/>
          <p:nvPr/>
        </p:nvSpPr>
        <p:spPr>
          <a:xfrm>
            <a:off x="-2" y="5910307"/>
            <a:ext cx="1636695" cy="100800"/>
          </a:xfrm>
          <a:prstGeom prst="rect">
            <a:avLst/>
          </a:prstGeom>
          <a:solidFill>
            <a:srgbClr val="AD6B65"/>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8" name="Picture 7" descr="Screen Shot 2017-07-07 at 21.24.20.png"/>
          <p:cNvPicPr>
            <a:picLocks noChangeAspect="1"/>
          </p:cNvPicPr>
          <p:nvPr/>
        </p:nvPicPr>
        <p:blipFill rotWithShape="1">
          <a:blip r:embed="rId2">
            <a:extLst>
              <a:ext uri="{28A0092B-C50C-407E-A947-70E740481C1C}">
                <a14:useLocalDpi xmlns:a14="http://schemas.microsoft.com/office/drawing/2010/main" val="0"/>
              </a:ext>
            </a:extLst>
          </a:blip>
          <a:srcRect r="11804"/>
          <a:stretch/>
        </p:blipFill>
        <p:spPr>
          <a:xfrm>
            <a:off x="1636697" y="1258071"/>
            <a:ext cx="7507303" cy="4199958"/>
          </a:xfrm>
          <a:prstGeom prst="rect">
            <a:avLst/>
          </a:prstGeom>
        </p:spPr>
      </p:pic>
      <p:sp>
        <p:nvSpPr>
          <p:cNvPr id="9" name="TextBox 8"/>
          <p:cNvSpPr txBox="1"/>
          <p:nvPr/>
        </p:nvSpPr>
        <p:spPr>
          <a:xfrm rot="16200000">
            <a:off x="-2368525" y="1751012"/>
            <a:ext cx="6359729" cy="1446550"/>
          </a:xfrm>
          <a:prstGeom prst="rect">
            <a:avLst/>
          </a:prstGeom>
          <a:noFill/>
        </p:spPr>
        <p:txBody>
          <a:bodyPr wrap="square" rtlCol="0">
            <a:spAutoFit/>
          </a:bodyPr>
          <a:lstStyle/>
          <a:p>
            <a:r>
              <a:rPr lang="en-US" sz="2200" dirty="0" smtClean="0">
                <a:solidFill>
                  <a:schemeClr val="bg1"/>
                </a:solidFill>
                <a:latin typeface="Courier New"/>
                <a:cs typeface="Courier New"/>
              </a:rPr>
              <a:t>John Harvey</a:t>
            </a:r>
            <a:br>
              <a:rPr lang="en-US" sz="2200" dirty="0" smtClean="0">
                <a:solidFill>
                  <a:schemeClr val="bg1"/>
                </a:solidFill>
                <a:latin typeface="Courier New"/>
                <a:cs typeface="Courier New"/>
              </a:rPr>
            </a:br>
            <a:r>
              <a:rPr lang="en-US" sz="2200" dirty="0" smtClean="0">
                <a:solidFill>
                  <a:schemeClr val="bg1">
                    <a:lumMod val="65000"/>
                  </a:schemeClr>
                </a:solidFill>
                <a:latin typeface="Courier New"/>
                <a:cs typeface="Courier New"/>
              </a:rPr>
              <a:t>‘Principles and </a:t>
            </a:r>
            <a:r>
              <a:rPr lang="en-US" sz="2200" dirty="0" err="1" smtClean="0">
                <a:solidFill>
                  <a:schemeClr val="bg1">
                    <a:lumMod val="65000"/>
                  </a:schemeClr>
                </a:solidFill>
                <a:latin typeface="Courier New"/>
                <a:cs typeface="Courier New"/>
              </a:rPr>
              <a:t>bservations</a:t>
            </a:r>
            <a:r>
              <a:rPr lang="en-US" sz="2200" dirty="0" smtClean="0">
                <a:solidFill>
                  <a:schemeClr val="bg1">
                    <a:lumMod val="65000"/>
                  </a:schemeClr>
                </a:solidFill>
                <a:latin typeface="Courier New"/>
                <a:cs typeface="Courier New"/>
              </a:rPr>
              <a:t>’,</a:t>
            </a:r>
            <a:br>
              <a:rPr lang="en-US" sz="2200" dirty="0" smtClean="0">
                <a:solidFill>
                  <a:schemeClr val="bg1">
                    <a:lumMod val="65000"/>
                  </a:schemeClr>
                </a:solidFill>
                <a:latin typeface="Courier New"/>
                <a:cs typeface="Courier New"/>
              </a:rPr>
            </a:br>
            <a:r>
              <a:rPr lang="en-US" sz="2200" dirty="0" smtClean="0">
                <a:solidFill>
                  <a:schemeClr val="bg1">
                    <a:lumMod val="65000"/>
                  </a:schemeClr>
                </a:solidFill>
                <a:latin typeface="Courier New"/>
                <a:cs typeface="Courier New"/>
              </a:rPr>
              <a:t>Diary</a:t>
            </a:r>
          </a:p>
          <a:p>
            <a:r>
              <a:rPr lang="en-US" sz="2200" dirty="0" smtClean="0">
                <a:solidFill>
                  <a:srgbClr val="D1AE98"/>
                </a:solidFill>
                <a:latin typeface="Courier New"/>
                <a:cs typeface="Courier New"/>
              </a:rPr>
              <a:t>May 9, 2017</a:t>
            </a:r>
            <a:endParaRPr lang="en-US" sz="2200" dirty="0">
              <a:solidFill>
                <a:srgbClr val="D1AE98"/>
              </a:solidFill>
              <a:latin typeface="Courier New"/>
              <a:cs typeface="Courier New"/>
            </a:endParaRPr>
          </a:p>
        </p:txBody>
      </p:sp>
    </p:spTree>
    <p:extLst>
      <p:ext uri="{BB962C8B-B14F-4D97-AF65-F5344CB8AC3E}">
        <p14:creationId xmlns:p14="http://schemas.microsoft.com/office/powerpoint/2010/main" val="2121797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
            <a:ext cx="9144000" cy="685800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Rectangle 2"/>
          <p:cNvSpPr/>
          <p:nvPr/>
        </p:nvSpPr>
        <p:spPr>
          <a:xfrm rot="5400000">
            <a:off x="-2610653" y="2610652"/>
            <a:ext cx="6858002" cy="1636697"/>
          </a:xfrm>
          <a:prstGeom prst="rect">
            <a:avLst/>
          </a:prstGeom>
          <a:solidFill>
            <a:srgbClr val="474B58"/>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Rectangle 4"/>
          <p:cNvSpPr/>
          <p:nvPr/>
        </p:nvSpPr>
        <p:spPr>
          <a:xfrm rot="5400000">
            <a:off x="406867" y="5628174"/>
            <a:ext cx="822960" cy="1636697"/>
          </a:xfrm>
          <a:prstGeom prst="rect">
            <a:avLst/>
          </a:prstGeom>
          <a:solidFill>
            <a:schemeClr val="tx1"/>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Rectangle 5"/>
          <p:cNvSpPr/>
          <p:nvPr/>
        </p:nvSpPr>
        <p:spPr>
          <a:xfrm>
            <a:off x="-2" y="5910307"/>
            <a:ext cx="1636695" cy="100800"/>
          </a:xfrm>
          <a:prstGeom prst="rect">
            <a:avLst/>
          </a:prstGeom>
          <a:solidFill>
            <a:srgbClr val="AD6B65"/>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TextBox 6"/>
          <p:cNvSpPr txBox="1"/>
          <p:nvPr/>
        </p:nvSpPr>
        <p:spPr>
          <a:xfrm rot="16200000">
            <a:off x="-2368525" y="2089566"/>
            <a:ext cx="6359729" cy="769441"/>
          </a:xfrm>
          <a:prstGeom prst="rect">
            <a:avLst/>
          </a:prstGeom>
          <a:noFill/>
        </p:spPr>
        <p:txBody>
          <a:bodyPr wrap="square" rtlCol="0">
            <a:spAutoFit/>
          </a:bodyPr>
          <a:lstStyle/>
          <a:p>
            <a:r>
              <a:rPr lang="en-US" sz="2200" dirty="0" smtClean="0">
                <a:solidFill>
                  <a:schemeClr val="bg1"/>
                </a:solidFill>
                <a:latin typeface="Courier New"/>
                <a:cs typeface="Courier New"/>
              </a:rPr>
              <a:t>Concentric fields</a:t>
            </a:r>
          </a:p>
          <a:p>
            <a:r>
              <a:rPr lang="en-US" sz="2200" dirty="0" smtClean="0">
                <a:solidFill>
                  <a:schemeClr val="bg1">
                    <a:lumMod val="65000"/>
                  </a:schemeClr>
                </a:solidFill>
                <a:latin typeface="Courier New"/>
                <a:cs typeface="Courier New"/>
              </a:rPr>
              <a:t>Inner: Art </a:t>
            </a:r>
            <a:r>
              <a:rPr lang="en-US" sz="2200" dirty="0" smtClean="0">
                <a:solidFill>
                  <a:schemeClr val="bg1">
                    <a:lumMod val="65000"/>
                  </a:schemeClr>
                </a:solidFill>
                <a:latin typeface="Courier New"/>
                <a:cs typeface="Courier New"/>
              </a:rPr>
              <a:t>and Professionalism</a:t>
            </a:r>
          </a:p>
        </p:txBody>
      </p:sp>
      <p:sp>
        <p:nvSpPr>
          <p:cNvPr id="8" name="Rectangle 7"/>
          <p:cNvSpPr/>
          <p:nvPr/>
        </p:nvSpPr>
        <p:spPr>
          <a:xfrm>
            <a:off x="3974955" y="2968688"/>
            <a:ext cx="4572000" cy="3416320"/>
          </a:xfrm>
          <a:prstGeom prst="rect">
            <a:avLst/>
          </a:prstGeom>
        </p:spPr>
        <p:txBody>
          <a:bodyPr>
            <a:spAutoFit/>
          </a:bodyPr>
          <a:lstStyle/>
          <a:p>
            <a:r>
              <a:rPr lang="en-GB" sz="2400" dirty="0">
                <a:solidFill>
                  <a:srgbClr val="FFFF00"/>
                </a:solidFill>
              </a:rPr>
              <a:t>Structure</a:t>
            </a:r>
          </a:p>
          <a:p>
            <a:r>
              <a:rPr lang="en-GB" sz="2400" dirty="0">
                <a:solidFill>
                  <a:srgbClr val="FFFF00"/>
                </a:solidFill>
              </a:rPr>
              <a:t>Composition</a:t>
            </a:r>
          </a:p>
          <a:p>
            <a:r>
              <a:rPr lang="en-GB" sz="2400" dirty="0">
                <a:solidFill>
                  <a:srgbClr val="FFFF00"/>
                </a:solidFill>
              </a:rPr>
              <a:t>Style</a:t>
            </a:r>
          </a:p>
          <a:p>
            <a:r>
              <a:rPr lang="en-GB" sz="2400" dirty="0">
                <a:solidFill>
                  <a:srgbClr val="FFFF00"/>
                </a:solidFill>
              </a:rPr>
              <a:t>Process</a:t>
            </a:r>
          </a:p>
          <a:p>
            <a:r>
              <a:rPr lang="en-GB" sz="2400" dirty="0">
                <a:solidFill>
                  <a:srgbClr val="FFFF00"/>
                </a:solidFill>
              </a:rPr>
              <a:t>Materials and methods</a:t>
            </a:r>
          </a:p>
          <a:p>
            <a:r>
              <a:rPr lang="en-GB" sz="2400" dirty="0">
                <a:solidFill>
                  <a:srgbClr val="FFFF00"/>
                </a:solidFill>
              </a:rPr>
              <a:t>Theory and practice</a:t>
            </a:r>
          </a:p>
          <a:p>
            <a:r>
              <a:rPr lang="en-GB" sz="2400" dirty="0">
                <a:solidFill>
                  <a:srgbClr val="FFFF00"/>
                </a:solidFill>
              </a:rPr>
              <a:t>Subject matter</a:t>
            </a:r>
          </a:p>
          <a:p>
            <a:r>
              <a:rPr lang="en-GB" sz="2400" dirty="0">
                <a:solidFill>
                  <a:srgbClr val="FFFF00"/>
                </a:solidFill>
              </a:rPr>
              <a:t>Project brief</a:t>
            </a:r>
          </a:p>
          <a:p>
            <a:r>
              <a:rPr lang="en-GB" sz="2400" dirty="0">
                <a:solidFill>
                  <a:srgbClr val="FFFF00"/>
                </a:solidFill>
              </a:rPr>
              <a:t>Assessment</a:t>
            </a:r>
          </a:p>
        </p:txBody>
      </p:sp>
      <p:pic>
        <p:nvPicPr>
          <p:cNvPr id="9" name="Picture 8" descr="2-concentric-circles-center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955" y="459340"/>
            <a:ext cx="2165812" cy="2191719"/>
          </a:xfrm>
          <a:prstGeom prst="rect">
            <a:avLst/>
          </a:prstGeom>
        </p:spPr>
      </p:pic>
    </p:spTree>
    <p:extLst>
      <p:ext uri="{BB962C8B-B14F-4D97-AF65-F5344CB8AC3E}">
        <p14:creationId xmlns:p14="http://schemas.microsoft.com/office/powerpoint/2010/main" val="1308823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
            <a:ext cx="9144000" cy="6858000"/>
          </a:xfrm>
          <a:prstGeom prst="rect">
            <a:avLst/>
          </a:prstGeom>
          <a:solidFill>
            <a:srgbClr val="EEECE3"/>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Rectangle 2"/>
          <p:cNvSpPr/>
          <p:nvPr/>
        </p:nvSpPr>
        <p:spPr>
          <a:xfrm rot="5400000">
            <a:off x="-2610653" y="2610652"/>
            <a:ext cx="6858002" cy="1636697"/>
          </a:xfrm>
          <a:prstGeom prst="rect">
            <a:avLst/>
          </a:prstGeom>
          <a:solidFill>
            <a:srgbClr val="474B58"/>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Rectangle 4"/>
          <p:cNvSpPr/>
          <p:nvPr/>
        </p:nvSpPr>
        <p:spPr>
          <a:xfrm rot="5400000">
            <a:off x="406867" y="5628174"/>
            <a:ext cx="822960" cy="1636697"/>
          </a:xfrm>
          <a:prstGeom prst="rect">
            <a:avLst/>
          </a:prstGeom>
          <a:solidFill>
            <a:schemeClr val="tx1"/>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Rectangle 5"/>
          <p:cNvSpPr/>
          <p:nvPr/>
        </p:nvSpPr>
        <p:spPr>
          <a:xfrm>
            <a:off x="-2" y="5910307"/>
            <a:ext cx="1636695" cy="100800"/>
          </a:xfrm>
          <a:prstGeom prst="rect">
            <a:avLst/>
          </a:prstGeom>
          <a:solidFill>
            <a:srgbClr val="AD6B65"/>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TextBox 6"/>
          <p:cNvSpPr txBox="1"/>
          <p:nvPr/>
        </p:nvSpPr>
        <p:spPr>
          <a:xfrm rot="16200000">
            <a:off x="-2368525" y="2089566"/>
            <a:ext cx="6359729" cy="769441"/>
          </a:xfrm>
          <a:prstGeom prst="rect">
            <a:avLst/>
          </a:prstGeom>
          <a:noFill/>
        </p:spPr>
        <p:txBody>
          <a:bodyPr wrap="square" rtlCol="0">
            <a:spAutoFit/>
          </a:bodyPr>
          <a:lstStyle/>
          <a:p>
            <a:r>
              <a:rPr lang="en-US" sz="2200" dirty="0" smtClean="0">
                <a:solidFill>
                  <a:schemeClr val="bg1"/>
                </a:solidFill>
                <a:latin typeface="Courier New"/>
                <a:cs typeface="Courier New"/>
              </a:rPr>
              <a:t>Concentric fields</a:t>
            </a:r>
          </a:p>
          <a:p>
            <a:r>
              <a:rPr lang="en-US" sz="2200" dirty="0" smtClean="0">
                <a:solidFill>
                  <a:schemeClr val="bg1">
                    <a:lumMod val="65000"/>
                  </a:schemeClr>
                </a:solidFill>
                <a:latin typeface="Courier New"/>
                <a:cs typeface="Courier New"/>
              </a:rPr>
              <a:t>Outer: Learning </a:t>
            </a:r>
            <a:r>
              <a:rPr lang="en-US" sz="2200" dirty="0" smtClean="0">
                <a:solidFill>
                  <a:schemeClr val="bg1">
                    <a:lumMod val="65000"/>
                  </a:schemeClr>
                </a:solidFill>
                <a:latin typeface="Courier New"/>
                <a:cs typeface="Courier New"/>
              </a:rPr>
              <a:t>and Life </a:t>
            </a:r>
          </a:p>
        </p:txBody>
      </p:sp>
      <p:pic>
        <p:nvPicPr>
          <p:cNvPr id="9" name="Picture 8" descr="2-concentric-circles-center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4955" y="459340"/>
            <a:ext cx="2165812" cy="2191719"/>
          </a:xfrm>
          <a:prstGeom prst="rect">
            <a:avLst/>
          </a:prstGeom>
        </p:spPr>
      </p:pic>
      <p:sp>
        <p:nvSpPr>
          <p:cNvPr id="2" name="TextBox 1"/>
          <p:cNvSpPr txBox="1"/>
          <p:nvPr/>
        </p:nvSpPr>
        <p:spPr>
          <a:xfrm>
            <a:off x="2013235" y="3066764"/>
            <a:ext cx="3350886" cy="3447098"/>
          </a:xfrm>
          <a:prstGeom prst="rect">
            <a:avLst/>
          </a:prstGeom>
          <a:noFill/>
        </p:spPr>
        <p:txBody>
          <a:bodyPr wrap="square" rtlCol="0">
            <a:spAutoFit/>
          </a:bodyPr>
          <a:lstStyle/>
          <a:p>
            <a:r>
              <a:rPr lang="en-GB" sz="2000" dirty="0">
                <a:solidFill>
                  <a:srgbClr val="0000FF"/>
                </a:solidFill>
              </a:rPr>
              <a:t>Psychology of learning</a:t>
            </a:r>
          </a:p>
          <a:p>
            <a:r>
              <a:rPr lang="en-GB" sz="2000" dirty="0">
                <a:solidFill>
                  <a:srgbClr val="0000FF"/>
                </a:solidFill>
              </a:rPr>
              <a:t>Encouragements</a:t>
            </a:r>
          </a:p>
          <a:p>
            <a:r>
              <a:rPr lang="en-GB" sz="2000" dirty="0">
                <a:solidFill>
                  <a:srgbClr val="0000FF"/>
                </a:solidFill>
              </a:rPr>
              <a:t>Dealing with discouragements and frustrations</a:t>
            </a:r>
          </a:p>
          <a:p>
            <a:r>
              <a:rPr lang="en-GB" sz="2000" dirty="0">
                <a:solidFill>
                  <a:srgbClr val="0000FF"/>
                </a:solidFill>
              </a:rPr>
              <a:t>Good and bad attitudes</a:t>
            </a:r>
          </a:p>
          <a:p>
            <a:r>
              <a:rPr lang="en-GB" sz="2000" dirty="0">
                <a:solidFill>
                  <a:srgbClr val="0000FF"/>
                </a:solidFill>
              </a:rPr>
              <a:t>Approaches to study</a:t>
            </a:r>
          </a:p>
          <a:p>
            <a:r>
              <a:rPr lang="en-GB" sz="2000" dirty="0">
                <a:solidFill>
                  <a:srgbClr val="0000FF"/>
                </a:solidFill>
              </a:rPr>
              <a:t>The fruit of experience</a:t>
            </a:r>
          </a:p>
          <a:p>
            <a:r>
              <a:rPr lang="en-GB" sz="2000" dirty="0">
                <a:solidFill>
                  <a:srgbClr val="0000FF"/>
                </a:solidFill>
              </a:rPr>
              <a:t>Value judgements</a:t>
            </a:r>
          </a:p>
          <a:p>
            <a:r>
              <a:rPr lang="en-GB" sz="2000" dirty="0">
                <a:solidFill>
                  <a:srgbClr val="0000FF"/>
                </a:solidFill>
              </a:rPr>
              <a:t>Wisdoms and sage sayings</a:t>
            </a:r>
          </a:p>
          <a:p>
            <a:r>
              <a:rPr lang="en-GB" sz="2000" dirty="0">
                <a:solidFill>
                  <a:srgbClr val="0000FF"/>
                </a:solidFill>
              </a:rPr>
              <a:t>Art/life dynamics</a:t>
            </a:r>
          </a:p>
          <a:p>
            <a:endParaRPr lang="en-US" dirty="0"/>
          </a:p>
        </p:txBody>
      </p:sp>
      <p:sp>
        <p:nvSpPr>
          <p:cNvPr id="10" name="TextBox 9"/>
          <p:cNvSpPr txBox="1"/>
          <p:nvPr/>
        </p:nvSpPr>
        <p:spPr>
          <a:xfrm>
            <a:off x="5607330" y="3010599"/>
            <a:ext cx="3256304" cy="3170099"/>
          </a:xfrm>
          <a:prstGeom prst="rect">
            <a:avLst/>
          </a:prstGeom>
          <a:noFill/>
        </p:spPr>
        <p:txBody>
          <a:bodyPr wrap="square" rtlCol="0">
            <a:spAutoFit/>
          </a:bodyPr>
          <a:lstStyle/>
          <a:p>
            <a:r>
              <a:rPr lang="en-GB" sz="2000" dirty="0">
                <a:solidFill>
                  <a:srgbClr val="0000FF"/>
                </a:solidFill>
              </a:rPr>
              <a:t>Values</a:t>
            </a:r>
          </a:p>
          <a:p>
            <a:r>
              <a:rPr lang="en-GB" sz="2000" dirty="0">
                <a:solidFill>
                  <a:srgbClr val="0000FF"/>
                </a:solidFill>
              </a:rPr>
              <a:t>Chastisements</a:t>
            </a:r>
          </a:p>
          <a:p>
            <a:r>
              <a:rPr lang="en-GB" sz="2000" dirty="0">
                <a:solidFill>
                  <a:srgbClr val="0000FF"/>
                </a:solidFill>
              </a:rPr>
              <a:t>Identifying weaknesses and pitfalls</a:t>
            </a:r>
          </a:p>
          <a:p>
            <a:r>
              <a:rPr lang="en-GB" sz="2000" dirty="0">
                <a:solidFill>
                  <a:srgbClr val="0000FF"/>
                </a:solidFill>
              </a:rPr>
              <a:t>Talent and </a:t>
            </a:r>
            <a:r>
              <a:rPr lang="en-GB" sz="2000" dirty="0" smtClean="0">
                <a:solidFill>
                  <a:srgbClr val="0000FF"/>
                </a:solidFill>
              </a:rPr>
              <a:t>hard work</a:t>
            </a:r>
            <a:endParaRPr lang="en-GB" sz="2000" dirty="0">
              <a:solidFill>
                <a:srgbClr val="0000FF"/>
              </a:solidFill>
            </a:endParaRPr>
          </a:p>
          <a:p>
            <a:r>
              <a:rPr lang="en-GB" sz="2000" dirty="0">
                <a:solidFill>
                  <a:srgbClr val="0000FF"/>
                </a:solidFill>
              </a:rPr>
              <a:t>Nature of teaching</a:t>
            </a:r>
          </a:p>
          <a:p>
            <a:r>
              <a:rPr lang="en-GB" sz="2000" dirty="0">
                <a:solidFill>
                  <a:srgbClr val="0000FF"/>
                </a:solidFill>
              </a:rPr>
              <a:t>Nature of art</a:t>
            </a:r>
          </a:p>
          <a:p>
            <a:r>
              <a:rPr lang="en-GB" sz="2000" dirty="0">
                <a:solidFill>
                  <a:srgbClr val="0000FF"/>
                </a:solidFill>
              </a:rPr>
              <a:t>Philosophy of art</a:t>
            </a:r>
          </a:p>
          <a:p>
            <a:r>
              <a:rPr lang="en-GB" sz="2000" dirty="0">
                <a:solidFill>
                  <a:srgbClr val="0000FF"/>
                </a:solidFill>
              </a:rPr>
              <a:t>Quotes from past students</a:t>
            </a:r>
          </a:p>
          <a:p>
            <a:endParaRPr lang="en-US" sz="2000" dirty="0"/>
          </a:p>
        </p:txBody>
      </p:sp>
    </p:spTree>
    <p:extLst>
      <p:ext uri="{BB962C8B-B14F-4D97-AF65-F5344CB8AC3E}">
        <p14:creationId xmlns:p14="http://schemas.microsoft.com/office/powerpoint/2010/main" val="3337168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
            <a:ext cx="9144000" cy="6858000"/>
          </a:xfrm>
          <a:prstGeom prst="rect">
            <a:avLst/>
          </a:prstGeom>
          <a:solidFill>
            <a:srgbClr val="EEECE3"/>
          </a:solidFill>
          <a:ln>
            <a:noFill/>
          </a:ln>
        </p:spPr>
        <p:style>
          <a:lnRef idx="1">
            <a:schemeClr val="accent1"/>
          </a:lnRef>
          <a:fillRef idx="3">
            <a:schemeClr val="accent1"/>
          </a:fillRef>
          <a:effectRef idx="2">
            <a:schemeClr val="accent1"/>
          </a:effectRef>
          <a:fontRef idx="minor">
            <a:schemeClr val="lt1"/>
          </a:fontRef>
        </p:style>
        <p:txBody>
          <a:bodyPr/>
          <a:lstStyle/>
          <a:p>
            <a:r>
              <a:rPr lang="en-US" dirty="0"/>
              <a:t>Any mode </a:t>
            </a:r>
            <a:r>
              <a:rPr lang="en-US" dirty="0" smtClean="0"/>
              <a:t>of</a:t>
            </a:r>
            <a:endParaRPr lang="en-US" dirty="0"/>
          </a:p>
        </p:txBody>
      </p:sp>
      <p:sp>
        <p:nvSpPr>
          <p:cNvPr id="3" name="Rectangle 2"/>
          <p:cNvSpPr/>
          <p:nvPr/>
        </p:nvSpPr>
        <p:spPr>
          <a:xfrm rot="5400000">
            <a:off x="-2610653" y="2610652"/>
            <a:ext cx="6858002" cy="1636697"/>
          </a:xfrm>
          <a:prstGeom prst="rect">
            <a:avLst/>
          </a:prstGeom>
          <a:solidFill>
            <a:srgbClr val="474B58"/>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Rectangle 4"/>
          <p:cNvSpPr/>
          <p:nvPr/>
        </p:nvSpPr>
        <p:spPr>
          <a:xfrm rot="5400000">
            <a:off x="406867" y="5628174"/>
            <a:ext cx="822960" cy="1636697"/>
          </a:xfrm>
          <a:prstGeom prst="rect">
            <a:avLst/>
          </a:prstGeom>
          <a:solidFill>
            <a:schemeClr val="tx1"/>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Rectangle 5"/>
          <p:cNvSpPr/>
          <p:nvPr/>
        </p:nvSpPr>
        <p:spPr>
          <a:xfrm>
            <a:off x="-2" y="5910307"/>
            <a:ext cx="1636695" cy="100800"/>
          </a:xfrm>
          <a:prstGeom prst="rect">
            <a:avLst/>
          </a:prstGeom>
          <a:solidFill>
            <a:srgbClr val="AD6B65"/>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 name="TextBox 8"/>
          <p:cNvSpPr txBox="1"/>
          <p:nvPr/>
        </p:nvSpPr>
        <p:spPr>
          <a:xfrm>
            <a:off x="1878117" y="418809"/>
            <a:ext cx="6917958" cy="6093976"/>
          </a:xfrm>
          <a:prstGeom prst="rect">
            <a:avLst/>
          </a:prstGeom>
          <a:noFill/>
        </p:spPr>
        <p:txBody>
          <a:bodyPr wrap="square" rtlCol="0">
            <a:spAutoFit/>
          </a:bodyPr>
          <a:lstStyle/>
          <a:p>
            <a:pPr marL="285750" indent="-285750">
              <a:spcAft>
                <a:spcPts val="600"/>
              </a:spcAft>
              <a:buFont typeface="Arial"/>
              <a:buChar char="•"/>
            </a:pPr>
            <a:r>
              <a:rPr lang="en-US" sz="2000" dirty="0"/>
              <a:t>Any mode of creative practice – however quirky, spontaneous, and instinctual – must submit to a discipline in order to have integrity.</a:t>
            </a:r>
          </a:p>
          <a:p>
            <a:pPr marL="285750" indent="-285750">
              <a:spcAft>
                <a:spcPts val="600"/>
              </a:spcAft>
              <a:buFont typeface="Arial"/>
              <a:buChar char="•"/>
            </a:pPr>
            <a:r>
              <a:rPr lang="en-US" sz="2000" dirty="0">
                <a:solidFill>
                  <a:srgbClr val="7F7F7F"/>
                </a:solidFill>
              </a:rPr>
              <a:t>Any mode of creative practice is undisciplined when the artist doesn’t know what they’re doing.</a:t>
            </a:r>
          </a:p>
          <a:p>
            <a:pPr marL="285750" indent="-285750">
              <a:spcAft>
                <a:spcPts val="600"/>
              </a:spcAft>
              <a:buFont typeface="Arial"/>
              <a:buChar char="•"/>
            </a:pPr>
            <a:r>
              <a:rPr lang="en-US" sz="2000" dirty="0"/>
              <a:t>Any attempt to return to past ways of working, thinking, and being; relationships; and ambitions is unwise. Those things were not how you remember them, in any case. Nor would they be, now, how and what they were then. One cannot rewrite the past by trying to relive it.</a:t>
            </a:r>
          </a:p>
          <a:p>
            <a:pPr marL="285750" indent="-285750">
              <a:spcAft>
                <a:spcPts val="600"/>
              </a:spcAft>
              <a:buFont typeface="Arial"/>
              <a:buChar char="•"/>
            </a:pPr>
            <a:r>
              <a:rPr lang="en-US" sz="2000" dirty="0">
                <a:solidFill>
                  <a:srgbClr val="7F7F7F"/>
                </a:solidFill>
              </a:rPr>
              <a:t>Nevertheless, there are times when the past comes towards us (of its own volition) from the future. On these occasions, we should run to meet it.</a:t>
            </a:r>
          </a:p>
          <a:p>
            <a:pPr marL="285750" indent="-285750">
              <a:spcAft>
                <a:spcPts val="600"/>
              </a:spcAft>
              <a:buFont typeface="Arial"/>
              <a:buChar char="•"/>
            </a:pPr>
            <a:r>
              <a:rPr lang="en-US" sz="2000" dirty="0"/>
              <a:t>Like many visual art forms, the </a:t>
            </a:r>
            <a:r>
              <a:rPr lang="en-US" sz="2000" dirty="0" err="1"/>
              <a:t>splendour</a:t>
            </a:r>
            <a:r>
              <a:rPr lang="en-US" sz="2000" dirty="0"/>
              <a:t> of the stained-glass window is appreciable only from the inside, looking out. (Make of that metaphor what you will.)</a:t>
            </a:r>
          </a:p>
          <a:p>
            <a:pPr marL="285750" indent="-285750">
              <a:spcAft>
                <a:spcPts val="600"/>
              </a:spcAft>
              <a:buFont typeface="Arial"/>
              <a:buChar char="•"/>
            </a:pPr>
            <a:r>
              <a:rPr lang="en-US" sz="2000" dirty="0">
                <a:solidFill>
                  <a:srgbClr val="7F7F7F"/>
                </a:solidFill>
              </a:rPr>
              <a:t>It won’t always be like this.</a:t>
            </a:r>
          </a:p>
          <a:p>
            <a:pPr marL="285750" indent="-285750">
              <a:spcAft>
                <a:spcPts val="600"/>
              </a:spcAft>
              <a:buFont typeface="Arial"/>
              <a:buChar char="•"/>
            </a:pPr>
            <a:r>
              <a:rPr lang="en-US" sz="2000" dirty="0"/>
              <a:t>I’m content with who I am, but not with what I am.</a:t>
            </a:r>
          </a:p>
        </p:txBody>
      </p:sp>
      <p:sp>
        <p:nvSpPr>
          <p:cNvPr id="10" name="TextBox 9"/>
          <p:cNvSpPr txBox="1"/>
          <p:nvPr/>
        </p:nvSpPr>
        <p:spPr>
          <a:xfrm rot="16200000">
            <a:off x="-2324219" y="2072691"/>
            <a:ext cx="6359729" cy="1107996"/>
          </a:xfrm>
          <a:prstGeom prst="rect">
            <a:avLst/>
          </a:prstGeom>
          <a:noFill/>
        </p:spPr>
        <p:txBody>
          <a:bodyPr wrap="square" rtlCol="0">
            <a:spAutoFit/>
          </a:bodyPr>
          <a:lstStyle/>
          <a:p>
            <a:r>
              <a:rPr lang="en-US" sz="2200" dirty="0" smtClean="0">
                <a:solidFill>
                  <a:schemeClr val="bg1"/>
                </a:solidFill>
                <a:latin typeface="Courier New"/>
                <a:cs typeface="Courier New"/>
              </a:rPr>
              <a:t>‘Principles and observations’</a:t>
            </a:r>
          </a:p>
          <a:p>
            <a:r>
              <a:rPr lang="en-US" sz="2200" dirty="0" smtClean="0">
                <a:solidFill>
                  <a:schemeClr val="bg1">
                    <a:lumMod val="65000"/>
                  </a:schemeClr>
                </a:solidFill>
                <a:latin typeface="Courier New"/>
                <a:cs typeface="Courier New"/>
              </a:rPr>
              <a:t>Diary</a:t>
            </a:r>
          </a:p>
          <a:p>
            <a:r>
              <a:rPr lang="en-US" sz="2200" dirty="0" smtClean="0">
                <a:solidFill>
                  <a:srgbClr val="D1AE98"/>
                </a:solidFill>
                <a:latin typeface="Courier New"/>
                <a:cs typeface="Courier New"/>
              </a:rPr>
              <a:t>May 5, 2017</a:t>
            </a:r>
            <a:endParaRPr lang="en-US" sz="2200" dirty="0">
              <a:solidFill>
                <a:srgbClr val="D1AE98"/>
              </a:solidFill>
              <a:latin typeface="Courier New"/>
              <a:cs typeface="Courier New"/>
            </a:endParaRPr>
          </a:p>
        </p:txBody>
      </p:sp>
    </p:spTree>
    <p:extLst>
      <p:ext uri="{BB962C8B-B14F-4D97-AF65-F5344CB8AC3E}">
        <p14:creationId xmlns:p14="http://schemas.microsoft.com/office/powerpoint/2010/main" val="2143311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3" name="Rectangle 2"/>
          <p:cNvSpPr/>
          <p:nvPr/>
        </p:nvSpPr>
        <p:spPr>
          <a:xfrm rot="5400000">
            <a:off x="-2610653" y="2610652"/>
            <a:ext cx="6858002" cy="1636697"/>
          </a:xfrm>
          <a:prstGeom prst="rect">
            <a:avLst/>
          </a:prstGeom>
          <a:solidFill>
            <a:srgbClr val="474B58"/>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Rectangle 4"/>
          <p:cNvSpPr/>
          <p:nvPr/>
        </p:nvSpPr>
        <p:spPr>
          <a:xfrm rot="5400000">
            <a:off x="406867" y="5628174"/>
            <a:ext cx="822960" cy="1636697"/>
          </a:xfrm>
          <a:prstGeom prst="rect">
            <a:avLst/>
          </a:prstGeom>
          <a:solidFill>
            <a:schemeClr val="tx1"/>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Rectangle 5"/>
          <p:cNvSpPr/>
          <p:nvPr/>
        </p:nvSpPr>
        <p:spPr>
          <a:xfrm>
            <a:off x="-2" y="5910307"/>
            <a:ext cx="1636695" cy="100800"/>
          </a:xfrm>
          <a:prstGeom prst="rect">
            <a:avLst/>
          </a:prstGeom>
          <a:solidFill>
            <a:srgbClr val="AD6B65"/>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TextBox 6"/>
          <p:cNvSpPr txBox="1"/>
          <p:nvPr/>
        </p:nvSpPr>
        <p:spPr>
          <a:xfrm rot="16200000">
            <a:off x="-2368525" y="1920289"/>
            <a:ext cx="6359729" cy="1107996"/>
          </a:xfrm>
          <a:prstGeom prst="rect">
            <a:avLst/>
          </a:prstGeom>
          <a:noFill/>
        </p:spPr>
        <p:txBody>
          <a:bodyPr wrap="square" rtlCol="0">
            <a:spAutoFit/>
          </a:bodyPr>
          <a:lstStyle/>
          <a:p>
            <a:r>
              <a:rPr lang="en-US" sz="2200" dirty="0" smtClean="0">
                <a:solidFill>
                  <a:schemeClr val="bg1"/>
                </a:solidFill>
                <a:latin typeface="Courier New"/>
                <a:cs typeface="Courier New"/>
              </a:rPr>
              <a:t>‘Principles and observations’</a:t>
            </a:r>
          </a:p>
          <a:p>
            <a:r>
              <a:rPr lang="en-US" sz="2200" dirty="0" smtClean="0">
                <a:solidFill>
                  <a:schemeClr val="bg1">
                    <a:lumMod val="65000"/>
                  </a:schemeClr>
                </a:solidFill>
                <a:latin typeface="Courier New"/>
                <a:cs typeface="Courier New"/>
              </a:rPr>
              <a:t>Diary</a:t>
            </a:r>
          </a:p>
          <a:p>
            <a:r>
              <a:rPr lang="en-US" sz="2200" dirty="0" smtClean="0">
                <a:solidFill>
                  <a:srgbClr val="D1AE98"/>
                </a:solidFill>
                <a:latin typeface="Courier New"/>
                <a:cs typeface="Courier New"/>
              </a:rPr>
              <a:t>January 17, 2017</a:t>
            </a:r>
            <a:endParaRPr lang="en-US" sz="2200" dirty="0">
              <a:solidFill>
                <a:srgbClr val="D1AE98"/>
              </a:solidFill>
              <a:latin typeface="Courier New"/>
              <a:cs typeface="Courier New"/>
            </a:endParaRPr>
          </a:p>
        </p:txBody>
      </p:sp>
      <p:pic>
        <p:nvPicPr>
          <p:cNvPr id="2" name="Picture 1" descr="Screen Shot 2017-07-08 at 14.23.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6697" y="607952"/>
            <a:ext cx="7507303" cy="5647855"/>
          </a:xfrm>
          <a:prstGeom prst="rect">
            <a:avLst/>
          </a:prstGeom>
        </p:spPr>
      </p:pic>
    </p:spTree>
    <p:extLst>
      <p:ext uri="{BB962C8B-B14F-4D97-AF65-F5344CB8AC3E}">
        <p14:creationId xmlns:p14="http://schemas.microsoft.com/office/powerpoint/2010/main" val="2036971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
            <a:ext cx="9144000" cy="6858000"/>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Rectangle 2"/>
          <p:cNvSpPr/>
          <p:nvPr/>
        </p:nvSpPr>
        <p:spPr>
          <a:xfrm rot="5400000">
            <a:off x="-2610653" y="2610652"/>
            <a:ext cx="6858002" cy="1636697"/>
          </a:xfrm>
          <a:prstGeom prst="rect">
            <a:avLst/>
          </a:prstGeom>
          <a:solidFill>
            <a:srgbClr val="474B58"/>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Rectangle 4"/>
          <p:cNvSpPr/>
          <p:nvPr/>
        </p:nvSpPr>
        <p:spPr>
          <a:xfrm rot="5400000">
            <a:off x="406867" y="5628174"/>
            <a:ext cx="822960" cy="1636697"/>
          </a:xfrm>
          <a:prstGeom prst="rect">
            <a:avLst/>
          </a:prstGeom>
          <a:solidFill>
            <a:schemeClr val="tx1"/>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Rectangle 5"/>
          <p:cNvSpPr/>
          <p:nvPr/>
        </p:nvSpPr>
        <p:spPr>
          <a:xfrm>
            <a:off x="-2" y="5910307"/>
            <a:ext cx="1636695" cy="100800"/>
          </a:xfrm>
          <a:prstGeom prst="rect">
            <a:avLst/>
          </a:prstGeom>
          <a:solidFill>
            <a:srgbClr val="AD6B65"/>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TextBox 6"/>
          <p:cNvSpPr txBox="1"/>
          <p:nvPr/>
        </p:nvSpPr>
        <p:spPr>
          <a:xfrm rot="16200000">
            <a:off x="-2422573" y="1920289"/>
            <a:ext cx="6359729" cy="1107996"/>
          </a:xfrm>
          <a:prstGeom prst="rect">
            <a:avLst/>
          </a:prstGeom>
          <a:noFill/>
        </p:spPr>
        <p:txBody>
          <a:bodyPr wrap="square" rtlCol="0">
            <a:spAutoFit/>
          </a:bodyPr>
          <a:lstStyle/>
          <a:p>
            <a:r>
              <a:rPr lang="en-US" sz="2200" dirty="0" smtClean="0">
                <a:solidFill>
                  <a:schemeClr val="bg1"/>
                </a:solidFill>
                <a:latin typeface="Courier New"/>
                <a:cs typeface="Courier New"/>
              </a:rPr>
              <a:t>Student </a:t>
            </a:r>
            <a:r>
              <a:rPr lang="en-US" sz="2200" dirty="0" err="1" smtClean="0">
                <a:solidFill>
                  <a:schemeClr val="bg1"/>
                </a:solidFill>
                <a:latin typeface="Courier New"/>
                <a:cs typeface="Courier New"/>
              </a:rPr>
              <a:t>reposonses</a:t>
            </a:r>
            <a:r>
              <a:rPr lang="en-US" sz="2200" dirty="0" smtClean="0">
                <a:solidFill>
                  <a:schemeClr val="bg1"/>
                </a:solidFill>
                <a:latin typeface="Courier New"/>
                <a:cs typeface="Courier New"/>
              </a:rPr>
              <a:t> </a:t>
            </a:r>
          </a:p>
          <a:p>
            <a:r>
              <a:rPr lang="en-US" sz="2200" dirty="0" smtClean="0">
                <a:solidFill>
                  <a:schemeClr val="bg1">
                    <a:lumMod val="65000"/>
                  </a:schemeClr>
                </a:solidFill>
                <a:latin typeface="Courier New"/>
                <a:cs typeface="Courier New"/>
              </a:rPr>
              <a:t>‘Principles and Observations’</a:t>
            </a:r>
          </a:p>
          <a:p>
            <a:r>
              <a:rPr lang="en-US" sz="2200" dirty="0" smtClean="0">
                <a:solidFill>
                  <a:srgbClr val="D1AE98"/>
                </a:solidFill>
                <a:latin typeface="Courier New"/>
                <a:cs typeface="Courier New"/>
              </a:rPr>
              <a:t>November 2016 – April 2017</a:t>
            </a:r>
            <a:endParaRPr lang="en-US" sz="2200" dirty="0">
              <a:solidFill>
                <a:srgbClr val="D1AE98"/>
              </a:solidFill>
              <a:latin typeface="Courier New"/>
              <a:cs typeface="Courier New"/>
            </a:endParaRPr>
          </a:p>
        </p:txBody>
      </p:sp>
      <p:sp>
        <p:nvSpPr>
          <p:cNvPr id="2" name="TextBox 1"/>
          <p:cNvSpPr txBox="1"/>
          <p:nvPr/>
        </p:nvSpPr>
        <p:spPr>
          <a:xfrm>
            <a:off x="2215911" y="9254"/>
            <a:ext cx="6512608" cy="7494359"/>
          </a:xfrm>
          <a:prstGeom prst="rect">
            <a:avLst/>
          </a:prstGeom>
          <a:noFill/>
        </p:spPr>
        <p:txBody>
          <a:bodyPr wrap="square" rtlCol="0">
            <a:spAutoFit/>
          </a:bodyPr>
          <a:lstStyle/>
          <a:p>
            <a:pPr>
              <a:spcAft>
                <a:spcPts val="600"/>
              </a:spcAft>
            </a:pPr>
            <a:r>
              <a:rPr lang="en-GB" sz="2000" dirty="0" smtClean="0">
                <a:solidFill>
                  <a:schemeClr val="bg1"/>
                </a:solidFill>
              </a:rPr>
              <a:t>‘it helped </a:t>
            </a:r>
            <a:r>
              <a:rPr lang="en-GB" sz="2000" dirty="0">
                <a:solidFill>
                  <a:schemeClr val="bg1"/>
                </a:solidFill>
              </a:rPr>
              <a:t>me remember the important points we discussed at my tutorial’</a:t>
            </a:r>
          </a:p>
          <a:p>
            <a:pPr>
              <a:spcAft>
                <a:spcPts val="600"/>
              </a:spcAft>
            </a:pPr>
            <a:r>
              <a:rPr lang="en-GB" sz="2000" dirty="0">
                <a:solidFill>
                  <a:schemeClr val="bg1">
                    <a:lumMod val="75000"/>
                  </a:schemeClr>
                </a:solidFill>
              </a:rPr>
              <a:t>‘drove home what you were encouraging me to do’</a:t>
            </a:r>
          </a:p>
          <a:p>
            <a:pPr>
              <a:spcAft>
                <a:spcPts val="600"/>
              </a:spcAft>
            </a:pPr>
            <a:r>
              <a:rPr lang="en-GB" sz="2000" dirty="0">
                <a:solidFill>
                  <a:schemeClr val="bg1"/>
                </a:solidFill>
              </a:rPr>
              <a:t>‘made me aware that other students had problems to’</a:t>
            </a:r>
          </a:p>
          <a:p>
            <a:pPr>
              <a:spcAft>
                <a:spcPts val="600"/>
              </a:spcAft>
            </a:pPr>
            <a:r>
              <a:rPr lang="en-GB" sz="2000" dirty="0">
                <a:solidFill>
                  <a:srgbClr val="BFBFBF"/>
                </a:solidFill>
              </a:rPr>
              <a:t>‘it showed me the bigger issues surrounding my work’</a:t>
            </a:r>
          </a:p>
          <a:p>
            <a:pPr>
              <a:spcAft>
                <a:spcPts val="600"/>
              </a:spcAft>
            </a:pPr>
            <a:r>
              <a:rPr lang="en-GB" sz="2000" dirty="0">
                <a:solidFill>
                  <a:schemeClr val="bg1"/>
                </a:solidFill>
              </a:rPr>
              <a:t>‘helped me to distil principles from my practice’</a:t>
            </a:r>
          </a:p>
          <a:p>
            <a:pPr>
              <a:spcAft>
                <a:spcPts val="600"/>
              </a:spcAft>
            </a:pPr>
            <a:r>
              <a:rPr lang="en-GB" sz="2000" dirty="0">
                <a:solidFill>
                  <a:srgbClr val="BFBFBF"/>
                </a:solidFill>
              </a:rPr>
              <a:t>‘I gained a sense of imperative’</a:t>
            </a:r>
          </a:p>
          <a:p>
            <a:pPr>
              <a:spcAft>
                <a:spcPts val="600"/>
              </a:spcAft>
            </a:pPr>
            <a:r>
              <a:rPr lang="en-GB" sz="2000" dirty="0">
                <a:solidFill>
                  <a:schemeClr val="bg1"/>
                </a:solidFill>
              </a:rPr>
              <a:t>‘It’s like we all have the same </a:t>
            </a:r>
            <a:r>
              <a:rPr lang="en-GB" sz="2000" dirty="0" smtClean="0">
                <a:solidFill>
                  <a:schemeClr val="bg1"/>
                </a:solidFill>
              </a:rPr>
              <a:t>issues </a:t>
            </a:r>
            <a:r>
              <a:rPr lang="en-GB" sz="2000" dirty="0">
                <a:solidFill>
                  <a:schemeClr val="bg1"/>
                </a:solidFill>
              </a:rPr>
              <a:t>really’</a:t>
            </a:r>
          </a:p>
          <a:p>
            <a:pPr>
              <a:spcAft>
                <a:spcPts val="600"/>
              </a:spcAft>
            </a:pPr>
            <a:r>
              <a:rPr lang="en-GB" sz="2000" dirty="0">
                <a:solidFill>
                  <a:srgbClr val="BFBFBF"/>
                </a:solidFill>
              </a:rPr>
              <a:t>‘Clearly my problems aren’t big in comparison to other student’s’</a:t>
            </a:r>
          </a:p>
          <a:p>
            <a:pPr>
              <a:spcAft>
                <a:spcPts val="600"/>
              </a:spcAft>
            </a:pPr>
            <a:r>
              <a:rPr lang="en-GB" sz="2000" dirty="0">
                <a:solidFill>
                  <a:schemeClr val="bg1"/>
                </a:solidFill>
              </a:rPr>
              <a:t>‘I think now that I understand how I can be better prepared for tutorials’</a:t>
            </a:r>
          </a:p>
          <a:p>
            <a:pPr>
              <a:spcAft>
                <a:spcPts val="600"/>
              </a:spcAft>
            </a:pPr>
            <a:r>
              <a:rPr lang="en-GB" sz="2000" dirty="0">
                <a:solidFill>
                  <a:srgbClr val="BFBFBF"/>
                </a:solidFill>
              </a:rPr>
              <a:t>‘Made me think that it would be good idea if I made notes after my tutorials to’</a:t>
            </a:r>
          </a:p>
          <a:p>
            <a:pPr>
              <a:spcAft>
                <a:spcPts val="600"/>
              </a:spcAft>
            </a:pPr>
            <a:r>
              <a:rPr lang="en-GB" sz="2000" dirty="0">
                <a:solidFill>
                  <a:schemeClr val="bg1"/>
                </a:solidFill>
              </a:rPr>
              <a:t>‘Art is a way of life isn’t it?’</a:t>
            </a:r>
          </a:p>
          <a:p>
            <a:pPr>
              <a:spcAft>
                <a:spcPts val="600"/>
              </a:spcAft>
            </a:pPr>
            <a:r>
              <a:rPr lang="en-GB" sz="2000" dirty="0">
                <a:solidFill>
                  <a:srgbClr val="BFBFBF"/>
                </a:solidFill>
              </a:rPr>
              <a:t>‘I keep coming back to the observations and principles weeks after the tutorial. They really helped me to think through my practice more deeply’</a:t>
            </a:r>
          </a:p>
          <a:p>
            <a:pPr>
              <a:spcAft>
                <a:spcPts val="600"/>
              </a:spcAft>
            </a:pPr>
            <a:r>
              <a:rPr lang="en-GB" sz="2000" dirty="0">
                <a:solidFill>
                  <a:schemeClr val="bg1"/>
                </a:solidFill>
              </a:rPr>
              <a:t>‘It’s like having an extra, on-line tutorial. Brill!’</a:t>
            </a:r>
          </a:p>
          <a:p>
            <a:r>
              <a:rPr lang="en-GB" dirty="0"/>
              <a:t> </a:t>
            </a:r>
          </a:p>
          <a:p>
            <a:endParaRPr lang="en-US" dirty="0"/>
          </a:p>
        </p:txBody>
      </p:sp>
    </p:spTree>
    <p:extLst>
      <p:ext uri="{BB962C8B-B14F-4D97-AF65-F5344CB8AC3E}">
        <p14:creationId xmlns:p14="http://schemas.microsoft.com/office/powerpoint/2010/main" val="329359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48611"/>
            <a:ext cx="9144000" cy="6858000"/>
          </a:xfrm>
          <a:prstGeom prst="rect">
            <a:avLst/>
          </a:prstGeom>
          <a:solidFill>
            <a:srgbClr val="EEECE3"/>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Rectangle 4"/>
          <p:cNvSpPr/>
          <p:nvPr/>
        </p:nvSpPr>
        <p:spPr>
          <a:xfrm>
            <a:off x="0" y="5221303"/>
            <a:ext cx="9144000" cy="1636697"/>
          </a:xfrm>
          <a:prstGeom prst="rect">
            <a:avLst/>
          </a:prstGeom>
          <a:solidFill>
            <a:srgbClr val="474B58"/>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Rectangle 5"/>
          <p:cNvSpPr/>
          <p:nvPr/>
        </p:nvSpPr>
        <p:spPr>
          <a:xfrm>
            <a:off x="8321040" y="5221302"/>
            <a:ext cx="822960" cy="1636697"/>
          </a:xfrm>
          <a:prstGeom prst="rect">
            <a:avLst/>
          </a:prstGeom>
          <a:solidFill>
            <a:schemeClr val="tx1"/>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Rectangle 6"/>
          <p:cNvSpPr/>
          <p:nvPr/>
        </p:nvSpPr>
        <p:spPr>
          <a:xfrm>
            <a:off x="8222003" y="5221303"/>
            <a:ext cx="99037" cy="1636696"/>
          </a:xfrm>
          <a:prstGeom prst="rect">
            <a:avLst/>
          </a:prstGeom>
          <a:solidFill>
            <a:srgbClr val="AD6B65"/>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extBox 1"/>
          <p:cNvSpPr txBox="1"/>
          <p:nvPr/>
        </p:nvSpPr>
        <p:spPr>
          <a:xfrm>
            <a:off x="342672" y="5757841"/>
            <a:ext cx="6359729" cy="769441"/>
          </a:xfrm>
          <a:prstGeom prst="rect">
            <a:avLst/>
          </a:prstGeom>
          <a:noFill/>
        </p:spPr>
        <p:txBody>
          <a:bodyPr wrap="square" rtlCol="0">
            <a:spAutoFit/>
          </a:bodyPr>
          <a:lstStyle/>
          <a:p>
            <a:r>
              <a:rPr lang="en-US" sz="2200" dirty="0" smtClean="0">
                <a:solidFill>
                  <a:schemeClr val="bg1"/>
                </a:solidFill>
                <a:latin typeface="Courier New"/>
                <a:cs typeface="Courier New"/>
              </a:rPr>
              <a:t>Learner outcomes</a:t>
            </a:r>
            <a:endParaRPr lang="en-US" sz="2200" dirty="0" smtClean="0">
              <a:solidFill>
                <a:schemeClr val="bg1">
                  <a:lumMod val="65000"/>
                </a:schemeClr>
              </a:solidFill>
              <a:latin typeface="Courier New"/>
              <a:cs typeface="Courier New"/>
            </a:endParaRPr>
          </a:p>
          <a:p>
            <a:r>
              <a:rPr lang="en-US" sz="2200" dirty="0" smtClean="0">
                <a:solidFill>
                  <a:srgbClr val="D1AE98"/>
                </a:solidFill>
                <a:latin typeface="Courier New"/>
                <a:cs typeface="Courier New"/>
              </a:rPr>
              <a:t> </a:t>
            </a:r>
            <a:endParaRPr lang="en-US" sz="2200" dirty="0">
              <a:solidFill>
                <a:srgbClr val="D1AE98"/>
              </a:solidFill>
              <a:latin typeface="Courier New"/>
              <a:cs typeface="Courier New"/>
            </a:endParaRPr>
          </a:p>
        </p:txBody>
      </p:sp>
      <p:sp>
        <p:nvSpPr>
          <p:cNvPr id="8" name="Rectangle 7"/>
          <p:cNvSpPr/>
          <p:nvPr/>
        </p:nvSpPr>
        <p:spPr>
          <a:xfrm>
            <a:off x="151160" y="153772"/>
            <a:ext cx="5158912" cy="5062924"/>
          </a:xfrm>
          <a:prstGeom prst="rect">
            <a:avLst/>
          </a:prstGeom>
        </p:spPr>
        <p:txBody>
          <a:bodyPr wrap="square">
            <a:spAutoFit/>
          </a:bodyPr>
          <a:lstStyle/>
          <a:p>
            <a:pPr>
              <a:spcAft>
                <a:spcPts val="600"/>
              </a:spcAft>
            </a:pPr>
            <a:endParaRPr lang="en-US" sz="2400" dirty="0" smtClean="0"/>
          </a:p>
          <a:p>
            <a:pPr>
              <a:spcAft>
                <a:spcPts val="600"/>
              </a:spcAft>
            </a:pPr>
            <a:r>
              <a:rPr lang="en-US" sz="2400" dirty="0" smtClean="0"/>
              <a:t>It enabled students to:</a:t>
            </a:r>
          </a:p>
          <a:p>
            <a:pPr marL="342900" indent="-342900">
              <a:spcAft>
                <a:spcPts val="600"/>
              </a:spcAft>
              <a:buFont typeface="Arial"/>
              <a:buChar char="•"/>
            </a:pPr>
            <a:r>
              <a:rPr lang="en-GB" sz="2400" dirty="0">
                <a:solidFill>
                  <a:schemeClr val="bg1">
                    <a:lumMod val="50000"/>
                  </a:schemeClr>
                </a:solidFill>
              </a:rPr>
              <a:t>to realise that they weren’t alone in their </a:t>
            </a:r>
            <a:r>
              <a:rPr lang="en-GB" sz="2400" dirty="0" smtClean="0">
                <a:solidFill>
                  <a:schemeClr val="bg1">
                    <a:lumMod val="50000"/>
                  </a:schemeClr>
                </a:solidFill>
              </a:rPr>
              <a:t>struggles</a:t>
            </a:r>
            <a:endParaRPr lang="en-GB" sz="2400" dirty="0">
              <a:solidFill>
                <a:schemeClr val="bg1">
                  <a:lumMod val="50000"/>
                </a:schemeClr>
              </a:solidFill>
            </a:endParaRPr>
          </a:p>
          <a:p>
            <a:pPr marL="342900" indent="-342900">
              <a:spcAft>
                <a:spcPts val="600"/>
              </a:spcAft>
              <a:buFont typeface="Arial"/>
              <a:buChar char="•"/>
            </a:pPr>
            <a:r>
              <a:rPr lang="en-GB" sz="2400" dirty="0" smtClean="0"/>
              <a:t>learn </a:t>
            </a:r>
            <a:r>
              <a:rPr lang="en-GB" sz="2400" dirty="0"/>
              <a:t>from the experiences </a:t>
            </a:r>
            <a:r>
              <a:rPr lang="en-GB" sz="2400" dirty="0" smtClean="0"/>
              <a:t>others</a:t>
            </a:r>
            <a:endParaRPr lang="en-GB" sz="2400" dirty="0"/>
          </a:p>
          <a:p>
            <a:pPr marL="342900" indent="-342900">
              <a:spcAft>
                <a:spcPts val="600"/>
              </a:spcAft>
              <a:buFont typeface="Arial"/>
              <a:buChar char="•"/>
            </a:pPr>
            <a:r>
              <a:rPr lang="en-GB" sz="2400" dirty="0" smtClean="0"/>
              <a:t>to </a:t>
            </a:r>
            <a:r>
              <a:rPr lang="en-GB" sz="2400" dirty="0"/>
              <a:t>absorb more from, and better reflect on, their </a:t>
            </a:r>
            <a:r>
              <a:rPr lang="en-GB" sz="2400" dirty="0" smtClean="0"/>
              <a:t>tutorials</a:t>
            </a:r>
          </a:p>
          <a:p>
            <a:pPr marL="342900" indent="-342900">
              <a:spcAft>
                <a:spcPts val="600"/>
              </a:spcAft>
              <a:buFont typeface="Arial"/>
              <a:buChar char="•"/>
            </a:pPr>
            <a:r>
              <a:rPr lang="en-GB" sz="2400" dirty="0" smtClean="0">
                <a:solidFill>
                  <a:srgbClr val="7F7F7F"/>
                </a:solidFill>
              </a:rPr>
              <a:t>comprehend </a:t>
            </a:r>
            <a:r>
              <a:rPr lang="en-GB" sz="2400" dirty="0">
                <a:solidFill>
                  <a:srgbClr val="7F7F7F"/>
                </a:solidFill>
              </a:rPr>
              <a:t>how –</a:t>
            </a:r>
            <a:r>
              <a:rPr lang="en-GB" sz="2400" dirty="0" smtClean="0">
                <a:solidFill>
                  <a:srgbClr val="7F7F7F"/>
                </a:solidFill>
              </a:rPr>
              <a:t> </a:t>
            </a:r>
            <a:r>
              <a:rPr lang="en-GB" sz="2400" dirty="0">
                <a:solidFill>
                  <a:srgbClr val="7F7F7F"/>
                </a:solidFill>
              </a:rPr>
              <a:t>in the small as well as the big </a:t>
            </a:r>
            <a:r>
              <a:rPr lang="en-GB" sz="2400" dirty="0" smtClean="0">
                <a:solidFill>
                  <a:srgbClr val="7F7F7F"/>
                </a:solidFill>
              </a:rPr>
              <a:t>things – their </a:t>
            </a:r>
            <a:r>
              <a:rPr lang="en-GB" sz="2400" dirty="0">
                <a:solidFill>
                  <a:srgbClr val="7F7F7F"/>
                </a:solidFill>
              </a:rPr>
              <a:t>metal was being tested. </a:t>
            </a:r>
          </a:p>
          <a:p>
            <a:pPr>
              <a:spcAft>
                <a:spcPts val="600"/>
              </a:spcAft>
            </a:pPr>
            <a:endParaRPr lang="en-US" sz="2400" dirty="0" smtClean="0"/>
          </a:p>
          <a:p>
            <a:pPr>
              <a:spcAft>
                <a:spcPts val="600"/>
              </a:spcAft>
            </a:pPr>
            <a:endParaRPr lang="en-US" sz="2400" dirty="0"/>
          </a:p>
        </p:txBody>
      </p:sp>
      <p:pic>
        <p:nvPicPr>
          <p:cNvPr id="10" name="Picture 9" descr="DSC02136.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8732" y="770068"/>
            <a:ext cx="3705267" cy="3512593"/>
          </a:xfrm>
          <a:prstGeom prst="rect">
            <a:avLst/>
          </a:prstGeom>
        </p:spPr>
      </p:pic>
    </p:spTree>
    <p:extLst>
      <p:ext uri="{BB962C8B-B14F-4D97-AF65-F5344CB8AC3E}">
        <p14:creationId xmlns:p14="http://schemas.microsoft.com/office/powerpoint/2010/main" val="2318182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48611"/>
            <a:ext cx="9144000" cy="6858000"/>
          </a:xfrm>
          <a:prstGeom prst="rect">
            <a:avLst/>
          </a:prstGeom>
          <a:solidFill>
            <a:srgbClr val="EEECE3"/>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Rectangle 4"/>
          <p:cNvSpPr/>
          <p:nvPr/>
        </p:nvSpPr>
        <p:spPr>
          <a:xfrm>
            <a:off x="0" y="5221303"/>
            <a:ext cx="9144000" cy="1636697"/>
          </a:xfrm>
          <a:prstGeom prst="rect">
            <a:avLst/>
          </a:prstGeom>
          <a:solidFill>
            <a:srgbClr val="474B58"/>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Rectangle 5"/>
          <p:cNvSpPr/>
          <p:nvPr/>
        </p:nvSpPr>
        <p:spPr>
          <a:xfrm>
            <a:off x="8321040" y="5221302"/>
            <a:ext cx="822960" cy="1636697"/>
          </a:xfrm>
          <a:prstGeom prst="rect">
            <a:avLst/>
          </a:prstGeom>
          <a:solidFill>
            <a:schemeClr val="tx1"/>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Rectangle 6"/>
          <p:cNvSpPr/>
          <p:nvPr/>
        </p:nvSpPr>
        <p:spPr>
          <a:xfrm>
            <a:off x="8222003" y="5221303"/>
            <a:ext cx="99037" cy="1636696"/>
          </a:xfrm>
          <a:prstGeom prst="rect">
            <a:avLst/>
          </a:prstGeom>
          <a:solidFill>
            <a:srgbClr val="AD6B65"/>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extBox 1"/>
          <p:cNvSpPr txBox="1"/>
          <p:nvPr/>
        </p:nvSpPr>
        <p:spPr>
          <a:xfrm>
            <a:off x="342672" y="5757841"/>
            <a:ext cx="6359729" cy="769441"/>
          </a:xfrm>
          <a:prstGeom prst="rect">
            <a:avLst/>
          </a:prstGeom>
          <a:noFill/>
        </p:spPr>
        <p:txBody>
          <a:bodyPr wrap="square" rtlCol="0">
            <a:spAutoFit/>
          </a:bodyPr>
          <a:lstStyle/>
          <a:p>
            <a:r>
              <a:rPr lang="en-US" sz="2200" dirty="0" smtClean="0">
                <a:solidFill>
                  <a:schemeClr val="bg1"/>
                </a:solidFill>
                <a:latin typeface="Courier New"/>
                <a:cs typeface="Courier New"/>
              </a:rPr>
              <a:t>Teacher outcomes</a:t>
            </a:r>
            <a:endParaRPr lang="en-US" sz="2200" dirty="0" smtClean="0">
              <a:solidFill>
                <a:schemeClr val="bg1">
                  <a:lumMod val="65000"/>
                </a:schemeClr>
              </a:solidFill>
              <a:latin typeface="Courier New"/>
              <a:cs typeface="Courier New"/>
            </a:endParaRPr>
          </a:p>
          <a:p>
            <a:r>
              <a:rPr lang="en-US" sz="2200" dirty="0" smtClean="0">
                <a:solidFill>
                  <a:srgbClr val="D1AE98"/>
                </a:solidFill>
                <a:latin typeface="Courier New"/>
                <a:cs typeface="Courier New"/>
              </a:rPr>
              <a:t> </a:t>
            </a:r>
            <a:endParaRPr lang="en-US" sz="2200" dirty="0">
              <a:solidFill>
                <a:srgbClr val="D1AE98"/>
              </a:solidFill>
              <a:latin typeface="Courier New"/>
              <a:cs typeface="Courier New"/>
            </a:endParaRPr>
          </a:p>
        </p:txBody>
      </p:sp>
      <p:sp>
        <p:nvSpPr>
          <p:cNvPr id="8" name="Rectangle 7"/>
          <p:cNvSpPr/>
          <p:nvPr/>
        </p:nvSpPr>
        <p:spPr>
          <a:xfrm>
            <a:off x="151160" y="153772"/>
            <a:ext cx="5158912" cy="5647699"/>
          </a:xfrm>
          <a:prstGeom prst="rect">
            <a:avLst/>
          </a:prstGeom>
        </p:spPr>
        <p:txBody>
          <a:bodyPr wrap="square">
            <a:spAutoFit/>
          </a:bodyPr>
          <a:lstStyle/>
          <a:p>
            <a:pPr>
              <a:spcAft>
                <a:spcPts val="600"/>
              </a:spcAft>
            </a:pPr>
            <a:r>
              <a:rPr lang="en-US" sz="2400" dirty="0" smtClean="0"/>
              <a:t>It enabled me to:</a:t>
            </a:r>
          </a:p>
          <a:p>
            <a:pPr marL="342900" indent="-342900">
              <a:spcAft>
                <a:spcPts val="600"/>
              </a:spcAft>
              <a:buFont typeface="Arial"/>
              <a:buChar char="•"/>
            </a:pPr>
            <a:r>
              <a:rPr lang="en-GB" sz="2400" dirty="0"/>
              <a:t>think much more essentially or </a:t>
            </a:r>
            <a:r>
              <a:rPr lang="en-GB" sz="2400" dirty="0" err="1"/>
              <a:t>summatively</a:t>
            </a:r>
            <a:r>
              <a:rPr lang="en-GB" sz="2400" dirty="0"/>
              <a:t> and philosophically when conducting one-to-one </a:t>
            </a:r>
            <a:r>
              <a:rPr lang="en-GB" sz="2400" dirty="0" smtClean="0"/>
              <a:t>tutorials</a:t>
            </a:r>
          </a:p>
          <a:p>
            <a:pPr marL="342900" indent="-342900">
              <a:spcAft>
                <a:spcPts val="600"/>
              </a:spcAft>
              <a:buFont typeface="Arial"/>
              <a:buChar char="•"/>
            </a:pPr>
            <a:r>
              <a:rPr lang="en-GB" sz="2400" dirty="0" smtClean="0">
                <a:solidFill>
                  <a:srgbClr val="7F7F7F"/>
                </a:solidFill>
              </a:rPr>
              <a:t>view </a:t>
            </a:r>
            <a:r>
              <a:rPr lang="en-GB" sz="2400" dirty="0">
                <a:solidFill>
                  <a:srgbClr val="7F7F7F"/>
                </a:solidFill>
              </a:rPr>
              <a:t>of the </a:t>
            </a:r>
            <a:r>
              <a:rPr lang="en-GB" sz="2400" dirty="0" smtClean="0">
                <a:solidFill>
                  <a:srgbClr val="7F7F7F"/>
                </a:solidFill>
              </a:rPr>
              <a:t>tutorial, </a:t>
            </a:r>
            <a:r>
              <a:rPr lang="en-GB" sz="2400" dirty="0">
                <a:solidFill>
                  <a:srgbClr val="7F7F7F"/>
                </a:solidFill>
              </a:rPr>
              <a:t>at the point of </a:t>
            </a:r>
            <a:r>
              <a:rPr lang="en-GB" sz="2400" dirty="0" smtClean="0">
                <a:solidFill>
                  <a:srgbClr val="7F7F7F"/>
                </a:solidFill>
              </a:rPr>
              <a:t>delivery, </a:t>
            </a:r>
            <a:r>
              <a:rPr lang="en-GB" sz="2400" dirty="0">
                <a:solidFill>
                  <a:srgbClr val="7F7F7F"/>
                </a:solidFill>
              </a:rPr>
              <a:t>as but one part of a continuity of discussion that </a:t>
            </a:r>
            <a:r>
              <a:rPr lang="en-GB" sz="2400" dirty="0" smtClean="0">
                <a:solidFill>
                  <a:srgbClr val="7F7F7F"/>
                </a:solidFill>
              </a:rPr>
              <a:t>extends </a:t>
            </a:r>
            <a:r>
              <a:rPr lang="en-GB" sz="2400" dirty="0">
                <a:solidFill>
                  <a:srgbClr val="7F7F7F"/>
                </a:solidFill>
              </a:rPr>
              <a:t>beyond the bounds of the </a:t>
            </a:r>
            <a:r>
              <a:rPr lang="en-GB" sz="2400" dirty="0" smtClean="0">
                <a:solidFill>
                  <a:srgbClr val="7F7F7F"/>
                </a:solidFill>
              </a:rPr>
              <a:t>engagement</a:t>
            </a:r>
          </a:p>
          <a:p>
            <a:pPr marL="342900" indent="-342900">
              <a:spcAft>
                <a:spcPts val="600"/>
              </a:spcAft>
              <a:buFont typeface="Arial"/>
              <a:buChar char="•"/>
            </a:pPr>
            <a:r>
              <a:rPr lang="en-GB" sz="2400" dirty="0" smtClean="0"/>
              <a:t>conceive </a:t>
            </a:r>
            <a:r>
              <a:rPr lang="en-GB" sz="2400" dirty="0"/>
              <a:t>of the individual </a:t>
            </a:r>
            <a:r>
              <a:rPr lang="en-GB" sz="2400" dirty="0" smtClean="0"/>
              <a:t>tutorial </a:t>
            </a:r>
            <a:r>
              <a:rPr lang="en-GB" sz="2400" dirty="0"/>
              <a:t>as </a:t>
            </a:r>
            <a:r>
              <a:rPr lang="en-GB" sz="2400" dirty="0" smtClean="0"/>
              <a:t>part </a:t>
            </a:r>
            <a:r>
              <a:rPr lang="en-GB" sz="2400" dirty="0"/>
              <a:t>of a communal </a:t>
            </a:r>
            <a:r>
              <a:rPr lang="en-GB" sz="2400" dirty="0" smtClean="0"/>
              <a:t>experience </a:t>
            </a:r>
            <a:endParaRPr lang="en-GB" sz="2400" dirty="0"/>
          </a:p>
          <a:p>
            <a:pPr>
              <a:spcAft>
                <a:spcPts val="600"/>
              </a:spcAft>
            </a:pPr>
            <a:endParaRPr lang="en-US" sz="2400" dirty="0" smtClean="0"/>
          </a:p>
          <a:p>
            <a:pPr>
              <a:spcAft>
                <a:spcPts val="600"/>
              </a:spcAft>
            </a:pPr>
            <a:endParaRPr lang="en-US" sz="2400" dirty="0"/>
          </a:p>
        </p:txBody>
      </p:sp>
      <p:pic>
        <p:nvPicPr>
          <p:cNvPr id="9" name="Picture 8" descr="IMG_0234.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5968" y="243180"/>
            <a:ext cx="3578032" cy="4579880"/>
          </a:xfrm>
          <a:prstGeom prst="rect">
            <a:avLst/>
          </a:prstGeom>
        </p:spPr>
      </p:pic>
    </p:spTree>
    <p:extLst>
      <p:ext uri="{BB962C8B-B14F-4D97-AF65-F5344CB8AC3E}">
        <p14:creationId xmlns:p14="http://schemas.microsoft.com/office/powerpoint/2010/main" val="2619326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6858000"/>
          </a:xfrm>
          <a:prstGeom prst="rect">
            <a:avLst/>
          </a:prstGeom>
          <a:solidFill>
            <a:srgbClr val="EEECE3"/>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Rectangle 4"/>
          <p:cNvSpPr/>
          <p:nvPr/>
        </p:nvSpPr>
        <p:spPr>
          <a:xfrm>
            <a:off x="0" y="5221303"/>
            <a:ext cx="9144000" cy="1636697"/>
          </a:xfrm>
          <a:prstGeom prst="rect">
            <a:avLst/>
          </a:prstGeom>
          <a:solidFill>
            <a:srgbClr val="474B58"/>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Rectangle 5"/>
          <p:cNvSpPr/>
          <p:nvPr/>
        </p:nvSpPr>
        <p:spPr>
          <a:xfrm>
            <a:off x="8321040" y="5221302"/>
            <a:ext cx="822960" cy="1636697"/>
          </a:xfrm>
          <a:prstGeom prst="rect">
            <a:avLst/>
          </a:prstGeom>
          <a:solidFill>
            <a:schemeClr val="tx1"/>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Rectangle 6"/>
          <p:cNvSpPr/>
          <p:nvPr/>
        </p:nvSpPr>
        <p:spPr>
          <a:xfrm>
            <a:off x="8222003" y="5221303"/>
            <a:ext cx="99037" cy="1636696"/>
          </a:xfrm>
          <a:prstGeom prst="rect">
            <a:avLst/>
          </a:prstGeom>
          <a:solidFill>
            <a:srgbClr val="AD6B65"/>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extBox 1"/>
          <p:cNvSpPr txBox="1"/>
          <p:nvPr/>
        </p:nvSpPr>
        <p:spPr>
          <a:xfrm>
            <a:off x="342672" y="5473291"/>
            <a:ext cx="7357539" cy="1107996"/>
          </a:xfrm>
          <a:prstGeom prst="rect">
            <a:avLst/>
          </a:prstGeom>
          <a:noFill/>
        </p:spPr>
        <p:txBody>
          <a:bodyPr wrap="square" rtlCol="0">
            <a:spAutoFit/>
          </a:bodyPr>
          <a:lstStyle/>
          <a:p>
            <a:r>
              <a:rPr lang="en-US" sz="2200" dirty="0" smtClean="0">
                <a:solidFill>
                  <a:schemeClr val="bg1"/>
                </a:solidFill>
                <a:latin typeface="Courier New"/>
                <a:cs typeface="Courier New"/>
              </a:rPr>
              <a:t>Fine </a:t>
            </a:r>
            <a:r>
              <a:rPr lang="en-US" sz="2200" dirty="0">
                <a:solidFill>
                  <a:schemeClr val="bg1"/>
                </a:solidFill>
                <a:latin typeface="Courier New"/>
                <a:cs typeface="Courier New"/>
              </a:rPr>
              <a:t>a</a:t>
            </a:r>
            <a:r>
              <a:rPr lang="en-US" sz="2200" dirty="0" smtClean="0">
                <a:solidFill>
                  <a:schemeClr val="bg1"/>
                </a:solidFill>
                <a:latin typeface="Courier New"/>
                <a:cs typeface="Courier New"/>
              </a:rPr>
              <a:t>rt studio </a:t>
            </a:r>
            <a:br>
              <a:rPr lang="en-US" sz="2200" dirty="0" smtClean="0">
                <a:solidFill>
                  <a:schemeClr val="bg1"/>
                </a:solidFill>
                <a:latin typeface="Courier New"/>
                <a:cs typeface="Courier New"/>
              </a:rPr>
            </a:br>
            <a:r>
              <a:rPr lang="en-US" sz="2200" dirty="0" smtClean="0">
                <a:solidFill>
                  <a:schemeClr val="bg1">
                    <a:lumMod val="65000"/>
                  </a:schemeClr>
                </a:solidFill>
                <a:latin typeface="Courier New"/>
                <a:cs typeface="Courier New"/>
              </a:rPr>
              <a:t>Gwent College of Higher </a:t>
            </a:r>
            <a:r>
              <a:rPr lang="en-US" sz="2200" dirty="0">
                <a:solidFill>
                  <a:schemeClr val="bg1">
                    <a:lumMod val="65000"/>
                  </a:schemeClr>
                </a:solidFill>
                <a:latin typeface="Courier New"/>
                <a:cs typeface="Courier New"/>
              </a:rPr>
              <a:t>E</a:t>
            </a:r>
            <a:r>
              <a:rPr lang="en-US" sz="2200" dirty="0" smtClean="0">
                <a:solidFill>
                  <a:schemeClr val="bg1">
                    <a:lumMod val="65000"/>
                  </a:schemeClr>
                </a:solidFill>
                <a:latin typeface="Courier New"/>
                <a:cs typeface="Courier New"/>
              </a:rPr>
              <a:t>ducation, Newport </a:t>
            </a:r>
          </a:p>
          <a:p>
            <a:r>
              <a:rPr lang="en-US" sz="2200" dirty="0" smtClean="0">
                <a:solidFill>
                  <a:srgbClr val="D1AE98"/>
                </a:solidFill>
                <a:latin typeface="Courier New"/>
                <a:cs typeface="Courier New"/>
              </a:rPr>
              <a:t>June 1980</a:t>
            </a:r>
            <a:endParaRPr lang="en-US" sz="2200" dirty="0">
              <a:solidFill>
                <a:srgbClr val="D1AE98"/>
              </a:solidFill>
              <a:latin typeface="Courier New"/>
              <a:cs typeface="Courier New"/>
            </a:endParaRPr>
          </a:p>
        </p:txBody>
      </p:sp>
      <p:pic>
        <p:nvPicPr>
          <p:cNvPr id="9" name="Picture 8" descr="1980 06 (a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940" y="0"/>
            <a:ext cx="8103363" cy="5212885"/>
          </a:xfrm>
          <a:prstGeom prst="rect">
            <a:avLst/>
          </a:prstGeom>
        </p:spPr>
      </p:pic>
    </p:spTree>
    <p:extLst>
      <p:ext uri="{BB962C8B-B14F-4D97-AF65-F5344CB8AC3E}">
        <p14:creationId xmlns:p14="http://schemas.microsoft.com/office/powerpoint/2010/main" val="166205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7-08 at 09.44.4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3270226"/>
          </a:xfrm>
          <a:prstGeom prst="rect">
            <a:avLst/>
          </a:prstGeom>
        </p:spPr>
      </p:pic>
      <p:pic>
        <p:nvPicPr>
          <p:cNvPr id="7" name="Picture 6" descr="Screen Shot 2017-07-08 at 09.44.11.png"/>
          <p:cNvPicPr>
            <a:picLocks noChangeAspect="1"/>
          </p:cNvPicPr>
          <p:nvPr/>
        </p:nvPicPr>
        <p:blipFill rotWithShape="1">
          <a:blip r:embed="rId3">
            <a:extLst>
              <a:ext uri="{28A0092B-C50C-407E-A947-70E740481C1C}">
                <a14:useLocalDpi xmlns:a14="http://schemas.microsoft.com/office/drawing/2010/main" val="0"/>
              </a:ext>
            </a:extLst>
          </a:blip>
          <a:srcRect l="1625" r="1441"/>
          <a:stretch/>
        </p:blipFill>
        <p:spPr>
          <a:xfrm>
            <a:off x="0" y="3673929"/>
            <a:ext cx="9144000" cy="3184071"/>
          </a:xfrm>
          <a:prstGeom prst="rect">
            <a:avLst/>
          </a:prstGeom>
        </p:spPr>
      </p:pic>
    </p:spTree>
    <p:extLst>
      <p:ext uri="{BB962C8B-B14F-4D97-AF65-F5344CB8AC3E}">
        <p14:creationId xmlns:p14="http://schemas.microsoft.com/office/powerpoint/2010/main" val="1917546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 name="Picture 3" descr="Screen Shot 2017-07-08 at 10.01.3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620" y="0"/>
            <a:ext cx="7331743" cy="6858000"/>
          </a:xfrm>
          <a:prstGeom prst="rect">
            <a:avLst/>
          </a:prstGeom>
        </p:spPr>
      </p:pic>
    </p:spTree>
    <p:extLst>
      <p:ext uri="{BB962C8B-B14F-4D97-AF65-F5344CB8AC3E}">
        <p14:creationId xmlns:p14="http://schemas.microsoft.com/office/powerpoint/2010/main" val="2831728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4" name="Picture 3" descr="Screen Shot 2017-07-08 at 10.04.0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881" y="0"/>
            <a:ext cx="8140700" cy="6718300"/>
          </a:xfrm>
          <a:prstGeom prst="rect">
            <a:avLst/>
          </a:prstGeom>
        </p:spPr>
      </p:pic>
    </p:spTree>
    <p:extLst>
      <p:ext uri="{BB962C8B-B14F-4D97-AF65-F5344CB8AC3E}">
        <p14:creationId xmlns:p14="http://schemas.microsoft.com/office/powerpoint/2010/main" val="580572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4" name="Picture 3" descr="C43V5m3XUAASbP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4770"/>
            <a:ext cx="9144000" cy="6094512"/>
          </a:xfrm>
          <a:prstGeom prst="rect">
            <a:avLst/>
          </a:prstGeom>
        </p:spPr>
      </p:pic>
    </p:spTree>
    <p:extLst>
      <p:ext uri="{BB962C8B-B14F-4D97-AF65-F5344CB8AC3E}">
        <p14:creationId xmlns:p14="http://schemas.microsoft.com/office/powerpoint/2010/main" val="3737073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DSC0219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6207" y="932890"/>
            <a:ext cx="5036463" cy="3380177"/>
          </a:xfrm>
          <a:prstGeom prst="rect">
            <a:avLst/>
          </a:prstGeom>
        </p:spPr>
      </p:pic>
      <p:sp>
        <p:nvSpPr>
          <p:cNvPr id="5" name="TextBox 4"/>
          <p:cNvSpPr txBox="1"/>
          <p:nvPr/>
        </p:nvSpPr>
        <p:spPr>
          <a:xfrm>
            <a:off x="3026609" y="5322930"/>
            <a:ext cx="3107677" cy="1015663"/>
          </a:xfrm>
          <a:prstGeom prst="rect">
            <a:avLst/>
          </a:prstGeom>
          <a:noFill/>
        </p:spPr>
        <p:txBody>
          <a:bodyPr wrap="square" rtlCol="0">
            <a:spAutoFit/>
          </a:bodyPr>
          <a:lstStyle/>
          <a:p>
            <a:pPr algn="ctr">
              <a:spcAft>
                <a:spcPts val="600"/>
              </a:spcAft>
            </a:pPr>
            <a:r>
              <a:rPr lang="en-US" sz="2000" dirty="0" smtClean="0">
                <a:solidFill>
                  <a:schemeClr val="bg1"/>
                </a:solidFill>
                <a:latin typeface="Garamond"/>
                <a:cs typeface="Garamond"/>
              </a:rPr>
              <a:t>Professor John Harvey (</a:t>
            </a:r>
            <a:r>
              <a:rPr lang="en-US" sz="2000" dirty="0" err="1" smtClean="0">
                <a:solidFill>
                  <a:schemeClr val="bg1"/>
                </a:solidFill>
                <a:latin typeface="Garamond"/>
                <a:cs typeface="Garamond"/>
              </a:rPr>
              <a:t>jhh</a:t>
            </a:r>
            <a:r>
              <a:rPr lang="en-US" sz="2000" dirty="0" smtClean="0">
                <a:solidFill>
                  <a:schemeClr val="bg1"/>
                </a:solidFill>
                <a:latin typeface="Garamond"/>
                <a:cs typeface="Garamond"/>
              </a:rPr>
              <a:t>)</a:t>
            </a:r>
            <a:br>
              <a:rPr lang="en-US" sz="2000" dirty="0" smtClean="0">
                <a:solidFill>
                  <a:schemeClr val="bg1"/>
                </a:solidFill>
                <a:latin typeface="Garamond"/>
                <a:cs typeface="Garamond"/>
              </a:rPr>
            </a:br>
            <a:r>
              <a:rPr lang="en-US" sz="2000" dirty="0" smtClean="0">
                <a:solidFill>
                  <a:schemeClr val="bg1"/>
                </a:solidFill>
                <a:latin typeface="Garamond"/>
                <a:cs typeface="Garamond"/>
              </a:rPr>
              <a:t/>
            </a:r>
            <a:br>
              <a:rPr lang="en-US" sz="2000" dirty="0" smtClean="0">
                <a:solidFill>
                  <a:schemeClr val="bg1"/>
                </a:solidFill>
                <a:latin typeface="Garamond"/>
                <a:cs typeface="Garamond"/>
              </a:rPr>
            </a:br>
            <a:r>
              <a:rPr lang="en-US" sz="2000" i="1" dirty="0" smtClean="0">
                <a:solidFill>
                  <a:schemeClr val="bg1"/>
                </a:solidFill>
                <a:latin typeface="Garamond"/>
                <a:cs typeface="Garamond"/>
              </a:rPr>
              <a:t>School of Art</a:t>
            </a:r>
            <a:endParaRPr lang="en-US" sz="2000" i="1" dirty="0">
              <a:solidFill>
                <a:schemeClr val="bg1"/>
              </a:solidFill>
              <a:latin typeface="Garamond"/>
              <a:cs typeface="Garamond"/>
            </a:endParaRPr>
          </a:p>
        </p:txBody>
      </p:sp>
    </p:spTree>
    <p:extLst>
      <p:ext uri="{BB962C8B-B14F-4D97-AF65-F5344CB8AC3E}">
        <p14:creationId xmlns:p14="http://schemas.microsoft.com/office/powerpoint/2010/main" val="157738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9144000" cy="6858000"/>
          </a:xfrm>
          <a:prstGeom prst="rect">
            <a:avLst/>
          </a:prstGeom>
          <a:solidFill>
            <a:srgbClr val="EEECE3"/>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Rectangle 4"/>
          <p:cNvSpPr/>
          <p:nvPr/>
        </p:nvSpPr>
        <p:spPr>
          <a:xfrm>
            <a:off x="0" y="5221303"/>
            <a:ext cx="9144000" cy="1636697"/>
          </a:xfrm>
          <a:prstGeom prst="rect">
            <a:avLst/>
          </a:prstGeom>
          <a:solidFill>
            <a:srgbClr val="474B58"/>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Rectangle 5"/>
          <p:cNvSpPr/>
          <p:nvPr/>
        </p:nvSpPr>
        <p:spPr>
          <a:xfrm>
            <a:off x="8321040" y="5221302"/>
            <a:ext cx="822960" cy="1636697"/>
          </a:xfrm>
          <a:prstGeom prst="rect">
            <a:avLst/>
          </a:prstGeom>
          <a:solidFill>
            <a:schemeClr val="tx1"/>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Rectangle 6"/>
          <p:cNvSpPr/>
          <p:nvPr/>
        </p:nvSpPr>
        <p:spPr>
          <a:xfrm>
            <a:off x="8222003" y="5221303"/>
            <a:ext cx="99037" cy="1636696"/>
          </a:xfrm>
          <a:prstGeom prst="rect">
            <a:avLst/>
          </a:prstGeom>
          <a:solidFill>
            <a:srgbClr val="AD6B65"/>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extBox 1"/>
          <p:cNvSpPr txBox="1"/>
          <p:nvPr/>
        </p:nvSpPr>
        <p:spPr>
          <a:xfrm>
            <a:off x="342672" y="5483371"/>
            <a:ext cx="6924150" cy="1107996"/>
          </a:xfrm>
          <a:prstGeom prst="rect">
            <a:avLst/>
          </a:prstGeom>
          <a:noFill/>
        </p:spPr>
        <p:txBody>
          <a:bodyPr wrap="square" rtlCol="0">
            <a:spAutoFit/>
          </a:bodyPr>
          <a:lstStyle/>
          <a:p>
            <a:r>
              <a:rPr lang="en-US" sz="2200" dirty="0" smtClean="0">
                <a:solidFill>
                  <a:schemeClr val="bg1"/>
                </a:solidFill>
                <a:latin typeface="Courier New"/>
                <a:cs typeface="Courier New"/>
              </a:rPr>
              <a:t>Fine art studio  </a:t>
            </a:r>
            <a:br>
              <a:rPr lang="en-US" sz="2200" dirty="0" smtClean="0">
                <a:solidFill>
                  <a:schemeClr val="bg1"/>
                </a:solidFill>
                <a:latin typeface="Courier New"/>
                <a:cs typeface="Courier New"/>
              </a:rPr>
            </a:br>
            <a:r>
              <a:rPr lang="en-US" sz="2200" dirty="0" smtClean="0">
                <a:solidFill>
                  <a:schemeClr val="bg1">
                    <a:lumMod val="65000"/>
                  </a:schemeClr>
                </a:solidFill>
                <a:latin typeface="Courier New"/>
                <a:cs typeface="Courier New"/>
              </a:rPr>
              <a:t>School of Art, </a:t>
            </a:r>
            <a:r>
              <a:rPr lang="en-US" sz="2200" dirty="0" err="1" smtClean="0">
                <a:solidFill>
                  <a:schemeClr val="bg1">
                    <a:lumMod val="65000"/>
                  </a:schemeClr>
                </a:solidFill>
                <a:latin typeface="Courier New"/>
                <a:cs typeface="Courier New"/>
              </a:rPr>
              <a:t>Aberystwyth</a:t>
            </a:r>
            <a:r>
              <a:rPr lang="en-US" sz="2200" dirty="0" smtClean="0">
                <a:solidFill>
                  <a:schemeClr val="bg1">
                    <a:lumMod val="65000"/>
                  </a:schemeClr>
                </a:solidFill>
                <a:latin typeface="Courier New"/>
                <a:cs typeface="Courier New"/>
              </a:rPr>
              <a:t> University</a:t>
            </a:r>
          </a:p>
          <a:p>
            <a:r>
              <a:rPr lang="en-US" sz="2200" dirty="0" smtClean="0">
                <a:solidFill>
                  <a:srgbClr val="D1AE98"/>
                </a:solidFill>
                <a:latin typeface="Courier New"/>
                <a:cs typeface="Courier New"/>
              </a:rPr>
              <a:t>May 2017 </a:t>
            </a:r>
            <a:endParaRPr lang="en-US" sz="2200" dirty="0">
              <a:solidFill>
                <a:srgbClr val="D1AE98"/>
              </a:solidFill>
              <a:latin typeface="Courier New"/>
              <a:cs typeface="Courier New"/>
            </a:endParaRPr>
          </a:p>
        </p:txBody>
      </p:sp>
      <p:pic>
        <p:nvPicPr>
          <p:cNvPr id="3" name="Picture 2" descr="IMG_002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636" y="0"/>
            <a:ext cx="7377348" cy="5221301"/>
          </a:xfrm>
          <a:prstGeom prst="rect">
            <a:avLst/>
          </a:prstGeom>
        </p:spPr>
      </p:pic>
    </p:spTree>
    <p:extLst>
      <p:ext uri="{BB962C8B-B14F-4D97-AF65-F5344CB8AC3E}">
        <p14:creationId xmlns:p14="http://schemas.microsoft.com/office/powerpoint/2010/main" val="1157093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
            <a:ext cx="9144000" cy="6858000"/>
          </a:xfrm>
          <a:prstGeom prst="rect">
            <a:avLst/>
          </a:prstGeom>
          <a:solidFill>
            <a:srgbClr val="EEECE3"/>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Rectangle 2"/>
          <p:cNvSpPr/>
          <p:nvPr/>
        </p:nvSpPr>
        <p:spPr>
          <a:xfrm rot="5400000">
            <a:off x="-2610653" y="2610652"/>
            <a:ext cx="6858002" cy="1636697"/>
          </a:xfrm>
          <a:prstGeom prst="rect">
            <a:avLst/>
          </a:prstGeom>
          <a:solidFill>
            <a:srgbClr val="474B58"/>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Rectangle 4"/>
          <p:cNvSpPr/>
          <p:nvPr/>
        </p:nvSpPr>
        <p:spPr>
          <a:xfrm rot="5400000">
            <a:off x="406867" y="5628174"/>
            <a:ext cx="822960" cy="1636697"/>
          </a:xfrm>
          <a:prstGeom prst="rect">
            <a:avLst/>
          </a:prstGeom>
          <a:solidFill>
            <a:schemeClr val="tx1"/>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Rectangle 5"/>
          <p:cNvSpPr/>
          <p:nvPr/>
        </p:nvSpPr>
        <p:spPr>
          <a:xfrm>
            <a:off x="-2" y="5910307"/>
            <a:ext cx="1636695" cy="100800"/>
          </a:xfrm>
          <a:prstGeom prst="rect">
            <a:avLst/>
          </a:prstGeom>
          <a:solidFill>
            <a:srgbClr val="AD6B65"/>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TextBox 6"/>
          <p:cNvSpPr txBox="1"/>
          <p:nvPr/>
        </p:nvSpPr>
        <p:spPr>
          <a:xfrm rot="16200000">
            <a:off x="-2509644" y="1619972"/>
            <a:ext cx="6621809" cy="1446550"/>
          </a:xfrm>
          <a:prstGeom prst="rect">
            <a:avLst/>
          </a:prstGeom>
          <a:noFill/>
        </p:spPr>
        <p:txBody>
          <a:bodyPr wrap="square" rtlCol="0">
            <a:spAutoFit/>
          </a:bodyPr>
          <a:lstStyle/>
          <a:p>
            <a:r>
              <a:rPr lang="en-US" sz="2200" dirty="0" smtClean="0">
                <a:solidFill>
                  <a:schemeClr val="bg1"/>
                </a:solidFill>
                <a:latin typeface="Courier New"/>
                <a:cs typeface="Courier New"/>
              </a:rPr>
              <a:t>One-to-one tutorial</a:t>
            </a:r>
          </a:p>
          <a:p>
            <a:r>
              <a:rPr lang="en-US" sz="2200" dirty="0" smtClean="0">
                <a:solidFill>
                  <a:schemeClr val="bg1">
                    <a:lumMod val="65000"/>
                  </a:schemeClr>
                </a:solidFill>
                <a:latin typeface="Courier New"/>
                <a:cs typeface="Courier New"/>
              </a:rPr>
              <a:t>School of Art, </a:t>
            </a:r>
            <a:r>
              <a:rPr lang="en-US" sz="2200" dirty="0" err="1" smtClean="0">
                <a:solidFill>
                  <a:schemeClr val="bg1">
                    <a:lumMod val="65000"/>
                  </a:schemeClr>
                </a:solidFill>
                <a:latin typeface="Courier New"/>
                <a:cs typeface="Courier New"/>
              </a:rPr>
              <a:t>Aberystwyth</a:t>
            </a:r>
            <a:r>
              <a:rPr lang="en-US" sz="2200" dirty="0" smtClean="0">
                <a:solidFill>
                  <a:schemeClr val="bg1">
                    <a:lumMod val="65000"/>
                  </a:schemeClr>
                </a:solidFill>
                <a:latin typeface="Courier New"/>
                <a:cs typeface="Courier New"/>
              </a:rPr>
              <a:t/>
            </a:r>
            <a:br>
              <a:rPr lang="en-US" sz="2200" dirty="0" smtClean="0">
                <a:solidFill>
                  <a:schemeClr val="bg1">
                    <a:lumMod val="65000"/>
                  </a:schemeClr>
                </a:solidFill>
                <a:latin typeface="Courier New"/>
                <a:cs typeface="Courier New"/>
              </a:rPr>
            </a:br>
            <a:r>
              <a:rPr lang="en-US" sz="2200" dirty="0" smtClean="0">
                <a:solidFill>
                  <a:schemeClr val="bg1">
                    <a:lumMod val="65000"/>
                  </a:schemeClr>
                </a:solidFill>
                <a:latin typeface="Courier New"/>
                <a:cs typeface="Courier New"/>
              </a:rPr>
              <a:t>University</a:t>
            </a:r>
          </a:p>
          <a:p>
            <a:r>
              <a:rPr lang="en-US" sz="2200" dirty="0" smtClean="0">
                <a:solidFill>
                  <a:srgbClr val="D1AE98"/>
                </a:solidFill>
                <a:latin typeface="Courier New"/>
                <a:cs typeface="Courier New"/>
              </a:rPr>
              <a:t>May 2017</a:t>
            </a:r>
            <a:endParaRPr lang="en-US" sz="2200" dirty="0">
              <a:solidFill>
                <a:srgbClr val="D1AE98"/>
              </a:solidFill>
              <a:latin typeface="Courier New"/>
              <a:cs typeface="Courier New"/>
            </a:endParaRPr>
          </a:p>
        </p:txBody>
      </p:sp>
      <p:pic>
        <p:nvPicPr>
          <p:cNvPr id="2" name="Picture 1" descr="IMG_3011.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6692" y="594309"/>
            <a:ext cx="7507307" cy="5638557"/>
          </a:xfrm>
          <a:prstGeom prst="rect">
            <a:avLst/>
          </a:prstGeom>
        </p:spPr>
      </p:pic>
    </p:spTree>
    <p:extLst>
      <p:ext uri="{BB962C8B-B14F-4D97-AF65-F5344CB8AC3E}">
        <p14:creationId xmlns:p14="http://schemas.microsoft.com/office/powerpoint/2010/main" val="145471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
            <a:ext cx="9144000" cy="6858000"/>
          </a:xfrm>
          <a:prstGeom prst="rect">
            <a:avLst/>
          </a:prstGeom>
          <a:solidFill>
            <a:srgbClr val="EEECE3"/>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Rectangle 2"/>
          <p:cNvSpPr/>
          <p:nvPr/>
        </p:nvSpPr>
        <p:spPr>
          <a:xfrm rot="5400000">
            <a:off x="-2610653" y="2610652"/>
            <a:ext cx="6858002" cy="1636697"/>
          </a:xfrm>
          <a:prstGeom prst="rect">
            <a:avLst/>
          </a:prstGeom>
          <a:solidFill>
            <a:srgbClr val="474B58"/>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Rectangle 4"/>
          <p:cNvSpPr/>
          <p:nvPr/>
        </p:nvSpPr>
        <p:spPr>
          <a:xfrm rot="5400000">
            <a:off x="406867" y="5628174"/>
            <a:ext cx="822960" cy="1636697"/>
          </a:xfrm>
          <a:prstGeom prst="rect">
            <a:avLst/>
          </a:prstGeom>
          <a:solidFill>
            <a:schemeClr val="tx1"/>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Rectangle 5"/>
          <p:cNvSpPr/>
          <p:nvPr/>
        </p:nvSpPr>
        <p:spPr>
          <a:xfrm>
            <a:off x="-2" y="5910307"/>
            <a:ext cx="1636695" cy="100800"/>
          </a:xfrm>
          <a:prstGeom prst="rect">
            <a:avLst/>
          </a:prstGeom>
          <a:solidFill>
            <a:srgbClr val="AD6B65"/>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TextBox 6"/>
          <p:cNvSpPr txBox="1"/>
          <p:nvPr/>
        </p:nvSpPr>
        <p:spPr>
          <a:xfrm rot="16200000">
            <a:off x="-2368525" y="1751012"/>
            <a:ext cx="6359729" cy="1446550"/>
          </a:xfrm>
          <a:prstGeom prst="rect">
            <a:avLst/>
          </a:prstGeom>
          <a:noFill/>
        </p:spPr>
        <p:txBody>
          <a:bodyPr wrap="square" rtlCol="0">
            <a:spAutoFit/>
          </a:bodyPr>
          <a:lstStyle/>
          <a:p>
            <a:r>
              <a:rPr lang="en-US" sz="2200" dirty="0" smtClean="0">
                <a:solidFill>
                  <a:schemeClr val="bg1"/>
                </a:solidFill>
                <a:latin typeface="Courier New"/>
                <a:cs typeface="Courier New"/>
              </a:rPr>
              <a:t>Fine art studio</a:t>
            </a:r>
          </a:p>
          <a:p>
            <a:r>
              <a:rPr lang="en-US" sz="2200" dirty="0" smtClean="0">
                <a:solidFill>
                  <a:schemeClr val="bg1">
                    <a:lumMod val="65000"/>
                  </a:schemeClr>
                </a:solidFill>
                <a:latin typeface="Courier New"/>
                <a:cs typeface="Courier New"/>
              </a:rPr>
              <a:t>School of Art, </a:t>
            </a:r>
            <a:r>
              <a:rPr lang="en-US" sz="2200" dirty="0" err="1" smtClean="0">
                <a:solidFill>
                  <a:schemeClr val="bg1">
                    <a:lumMod val="65000"/>
                  </a:schemeClr>
                </a:solidFill>
                <a:latin typeface="Courier New"/>
                <a:cs typeface="Courier New"/>
              </a:rPr>
              <a:t>Aberystwyth</a:t>
            </a:r>
            <a:r>
              <a:rPr lang="en-US" sz="2200" dirty="0" smtClean="0">
                <a:solidFill>
                  <a:schemeClr val="bg1">
                    <a:lumMod val="65000"/>
                  </a:schemeClr>
                </a:solidFill>
                <a:latin typeface="Courier New"/>
                <a:cs typeface="Courier New"/>
              </a:rPr>
              <a:t> University</a:t>
            </a:r>
          </a:p>
          <a:p>
            <a:r>
              <a:rPr lang="en-US" sz="2200" dirty="0" smtClean="0">
                <a:solidFill>
                  <a:srgbClr val="D1AE98"/>
                </a:solidFill>
                <a:latin typeface="Courier New"/>
                <a:cs typeface="Courier New"/>
              </a:rPr>
              <a:t>February 2017</a:t>
            </a:r>
            <a:endParaRPr lang="en-US" sz="2200" dirty="0">
              <a:solidFill>
                <a:srgbClr val="D1AE98"/>
              </a:solidFill>
              <a:latin typeface="Courier New"/>
              <a:cs typeface="Courier New"/>
            </a:endParaRPr>
          </a:p>
        </p:txBody>
      </p:sp>
      <p:pic>
        <p:nvPicPr>
          <p:cNvPr id="2" name="Picture 1" descr="2016-11-03-11.26.30.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6293" y="0"/>
            <a:ext cx="6519011" cy="6858000"/>
          </a:xfrm>
          <a:prstGeom prst="rect">
            <a:avLst/>
          </a:prstGeom>
        </p:spPr>
      </p:pic>
    </p:spTree>
    <p:extLst>
      <p:ext uri="{BB962C8B-B14F-4D97-AF65-F5344CB8AC3E}">
        <p14:creationId xmlns:p14="http://schemas.microsoft.com/office/powerpoint/2010/main" val="700814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
            <a:ext cx="9144000" cy="6858000"/>
          </a:xfrm>
          <a:prstGeom prst="rect">
            <a:avLst/>
          </a:prstGeom>
          <a:solidFill>
            <a:srgbClr val="EEECE3"/>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Rectangle 2"/>
          <p:cNvSpPr/>
          <p:nvPr/>
        </p:nvSpPr>
        <p:spPr>
          <a:xfrm rot="5400000">
            <a:off x="-2610653" y="2610652"/>
            <a:ext cx="6858002" cy="1636697"/>
          </a:xfrm>
          <a:prstGeom prst="rect">
            <a:avLst/>
          </a:prstGeom>
          <a:solidFill>
            <a:srgbClr val="474B58"/>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Rectangle 4"/>
          <p:cNvSpPr/>
          <p:nvPr/>
        </p:nvSpPr>
        <p:spPr>
          <a:xfrm rot="5400000">
            <a:off x="406867" y="5628174"/>
            <a:ext cx="822960" cy="1636697"/>
          </a:xfrm>
          <a:prstGeom prst="rect">
            <a:avLst/>
          </a:prstGeom>
          <a:solidFill>
            <a:schemeClr val="tx1"/>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Rectangle 5"/>
          <p:cNvSpPr/>
          <p:nvPr/>
        </p:nvSpPr>
        <p:spPr>
          <a:xfrm>
            <a:off x="-2" y="5910307"/>
            <a:ext cx="1636695" cy="100800"/>
          </a:xfrm>
          <a:prstGeom prst="rect">
            <a:avLst/>
          </a:prstGeom>
          <a:solidFill>
            <a:srgbClr val="AD6B65"/>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TextBox 6"/>
          <p:cNvSpPr txBox="1"/>
          <p:nvPr/>
        </p:nvSpPr>
        <p:spPr>
          <a:xfrm rot="16200000">
            <a:off x="-2509644" y="1619972"/>
            <a:ext cx="6621809" cy="1446550"/>
          </a:xfrm>
          <a:prstGeom prst="rect">
            <a:avLst/>
          </a:prstGeom>
          <a:noFill/>
        </p:spPr>
        <p:txBody>
          <a:bodyPr wrap="square" rtlCol="0">
            <a:spAutoFit/>
          </a:bodyPr>
          <a:lstStyle/>
          <a:p>
            <a:r>
              <a:rPr lang="en-US" sz="2200" dirty="0" smtClean="0">
                <a:solidFill>
                  <a:schemeClr val="bg1"/>
                </a:solidFill>
                <a:latin typeface="Courier New"/>
                <a:cs typeface="Courier New"/>
              </a:rPr>
              <a:t>One-to-one tutorial</a:t>
            </a:r>
          </a:p>
          <a:p>
            <a:r>
              <a:rPr lang="en-US" sz="2200" dirty="0" smtClean="0">
                <a:solidFill>
                  <a:schemeClr val="bg1">
                    <a:lumMod val="65000"/>
                  </a:schemeClr>
                </a:solidFill>
                <a:latin typeface="Courier New"/>
                <a:cs typeface="Courier New"/>
              </a:rPr>
              <a:t>School of Art, </a:t>
            </a:r>
            <a:r>
              <a:rPr lang="en-US" sz="2200" dirty="0" err="1" smtClean="0">
                <a:solidFill>
                  <a:schemeClr val="bg1">
                    <a:lumMod val="65000"/>
                  </a:schemeClr>
                </a:solidFill>
                <a:latin typeface="Courier New"/>
                <a:cs typeface="Courier New"/>
              </a:rPr>
              <a:t>Aberystwyth</a:t>
            </a:r>
            <a:r>
              <a:rPr lang="en-US" sz="2200" dirty="0" smtClean="0">
                <a:solidFill>
                  <a:schemeClr val="bg1">
                    <a:lumMod val="65000"/>
                  </a:schemeClr>
                </a:solidFill>
                <a:latin typeface="Courier New"/>
                <a:cs typeface="Courier New"/>
              </a:rPr>
              <a:t/>
            </a:r>
            <a:br>
              <a:rPr lang="en-US" sz="2200" dirty="0" smtClean="0">
                <a:solidFill>
                  <a:schemeClr val="bg1">
                    <a:lumMod val="65000"/>
                  </a:schemeClr>
                </a:solidFill>
                <a:latin typeface="Courier New"/>
                <a:cs typeface="Courier New"/>
              </a:rPr>
            </a:br>
            <a:r>
              <a:rPr lang="en-US" sz="2200" dirty="0" smtClean="0">
                <a:solidFill>
                  <a:schemeClr val="bg1">
                    <a:lumMod val="65000"/>
                  </a:schemeClr>
                </a:solidFill>
                <a:latin typeface="Courier New"/>
                <a:cs typeface="Courier New"/>
              </a:rPr>
              <a:t>University</a:t>
            </a:r>
          </a:p>
          <a:p>
            <a:r>
              <a:rPr lang="en-US" sz="2200" dirty="0" smtClean="0">
                <a:solidFill>
                  <a:srgbClr val="D1AE98"/>
                </a:solidFill>
                <a:latin typeface="Courier New"/>
                <a:cs typeface="Courier New"/>
              </a:rPr>
              <a:t>May 2017</a:t>
            </a:r>
            <a:endParaRPr lang="en-US" sz="2200" dirty="0">
              <a:solidFill>
                <a:srgbClr val="D1AE98"/>
              </a:solidFill>
              <a:latin typeface="Courier New"/>
              <a:cs typeface="Courier New"/>
            </a:endParaRPr>
          </a:p>
        </p:txBody>
      </p:sp>
      <p:pic>
        <p:nvPicPr>
          <p:cNvPr id="8" name="Picture 7" descr="IMG_4740.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6696" y="591181"/>
            <a:ext cx="7507303" cy="5630477"/>
          </a:xfrm>
          <a:prstGeom prst="rect">
            <a:avLst/>
          </a:prstGeom>
        </p:spPr>
      </p:pic>
    </p:spTree>
    <p:extLst>
      <p:ext uri="{BB962C8B-B14F-4D97-AF65-F5344CB8AC3E}">
        <p14:creationId xmlns:p14="http://schemas.microsoft.com/office/powerpoint/2010/main" val="3329390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
            <a:ext cx="9144000" cy="6858000"/>
          </a:xfrm>
          <a:prstGeom prst="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Rectangle 2"/>
          <p:cNvSpPr/>
          <p:nvPr/>
        </p:nvSpPr>
        <p:spPr>
          <a:xfrm rot="5400000">
            <a:off x="-2610653" y="2610652"/>
            <a:ext cx="6858002" cy="1636697"/>
          </a:xfrm>
          <a:prstGeom prst="rect">
            <a:avLst/>
          </a:prstGeom>
          <a:solidFill>
            <a:srgbClr val="474B58"/>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Rectangle 4"/>
          <p:cNvSpPr/>
          <p:nvPr/>
        </p:nvSpPr>
        <p:spPr>
          <a:xfrm rot="5400000">
            <a:off x="406867" y="5628174"/>
            <a:ext cx="822960" cy="1636697"/>
          </a:xfrm>
          <a:prstGeom prst="rect">
            <a:avLst/>
          </a:prstGeom>
          <a:solidFill>
            <a:schemeClr val="tx1"/>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Rectangle 5"/>
          <p:cNvSpPr/>
          <p:nvPr/>
        </p:nvSpPr>
        <p:spPr>
          <a:xfrm>
            <a:off x="-2" y="5910307"/>
            <a:ext cx="1636695" cy="100800"/>
          </a:xfrm>
          <a:prstGeom prst="rect">
            <a:avLst/>
          </a:prstGeom>
          <a:solidFill>
            <a:srgbClr val="AD6B65"/>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TextBox 6"/>
          <p:cNvSpPr txBox="1"/>
          <p:nvPr/>
        </p:nvSpPr>
        <p:spPr>
          <a:xfrm rot="16200000">
            <a:off x="-2368525" y="2089566"/>
            <a:ext cx="6359729" cy="769441"/>
          </a:xfrm>
          <a:prstGeom prst="rect">
            <a:avLst/>
          </a:prstGeom>
          <a:noFill/>
        </p:spPr>
        <p:txBody>
          <a:bodyPr wrap="square" rtlCol="0">
            <a:spAutoFit/>
          </a:bodyPr>
          <a:lstStyle/>
          <a:p>
            <a:r>
              <a:rPr lang="en-US" sz="2200" dirty="0" smtClean="0">
                <a:solidFill>
                  <a:schemeClr val="bg1"/>
                </a:solidFill>
                <a:latin typeface="Courier New"/>
                <a:cs typeface="Courier New"/>
              </a:rPr>
              <a:t>Problems with one-to-one</a:t>
            </a:r>
            <a:br>
              <a:rPr lang="en-US" sz="2200" dirty="0" smtClean="0">
                <a:solidFill>
                  <a:schemeClr val="bg1"/>
                </a:solidFill>
                <a:latin typeface="Courier New"/>
                <a:cs typeface="Courier New"/>
              </a:rPr>
            </a:br>
            <a:r>
              <a:rPr lang="en-US" sz="2200" dirty="0" smtClean="0">
                <a:solidFill>
                  <a:schemeClr val="bg1"/>
                </a:solidFill>
                <a:latin typeface="Courier New"/>
                <a:cs typeface="Courier New"/>
              </a:rPr>
              <a:t>tutorials</a:t>
            </a:r>
          </a:p>
        </p:txBody>
      </p:sp>
      <p:sp>
        <p:nvSpPr>
          <p:cNvPr id="9" name="Rectangle 8"/>
          <p:cNvSpPr/>
          <p:nvPr/>
        </p:nvSpPr>
        <p:spPr>
          <a:xfrm>
            <a:off x="2439072" y="1287028"/>
            <a:ext cx="5908073" cy="4401204"/>
          </a:xfrm>
          <a:prstGeom prst="rect">
            <a:avLst/>
          </a:prstGeom>
        </p:spPr>
        <p:txBody>
          <a:bodyPr wrap="square">
            <a:spAutoFit/>
          </a:bodyPr>
          <a:lstStyle/>
          <a:p>
            <a:pPr marL="285750" indent="-285750">
              <a:spcAft>
                <a:spcPts val="1200"/>
              </a:spcAft>
              <a:buFont typeface="Arial"/>
              <a:buChar char="•"/>
            </a:pPr>
            <a:r>
              <a:rPr lang="en-GB" sz="2400" dirty="0" smtClean="0">
                <a:solidFill>
                  <a:schemeClr val="bg1"/>
                </a:solidFill>
              </a:rPr>
              <a:t>time </a:t>
            </a:r>
            <a:r>
              <a:rPr lang="en-GB" sz="2400" dirty="0">
                <a:solidFill>
                  <a:schemeClr val="bg1"/>
                </a:solidFill>
              </a:rPr>
              <a:t>and labour </a:t>
            </a:r>
            <a:r>
              <a:rPr lang="en-GB" sz="2400" dirty="0" smtClean="0">
                <a:solidFill>
                  <a:schemeClr val="bg1"/>
                </a:solidFill>
              </a:rPr>
              <a:t>intensive</a:t>
            </a:r>
          </a:p>
          <a:p>
            <a:pPr marL="285750" indent="-285750">
              <a:spcAft>
                <a:spcPts val="1200"/>
              </a:spcAft>
              <a:buFont typeface="Arial"/>
              <a:buChar char="•"/>
            </a:pPr>
            <a:r>
              <a:rPr lang="en-GB" sz="2400" dirty="0" smtClean="0">
                <a:solidFill>
                  <a:schemeClr val="bg1">
                    <a:lumMod val="75000"/>
                  </a:schemeClr>
                </a:solidFill>
              </a:rPr>
              <a:t>focussed </a:t>
            </a:r>
            <a:r>
              <a:rPr lang="en-GB" sz="2400" dirty="0">
                <a:solidFill>
                  <a:schemeClr val="bg1">
                    <a:lumMod val="75000"/>
                  </a:schemeClr>
                </a:solidFill>
              </a:rPr>
              <a:t>on the individual rather than the </a:t>
            </a:r>
            <a:r>
              <a:rPr lang="en-GB" sz="2400" dirty="0" smtClean="0">
                <a:solidFill>
                  <a:schemeClr val="bg1">
                    <a:lumMod val="75000"/>
                  </a:schemeClr>
                </a:solidFill>
              </a:rPr>
              <a:t>collective</a:t>
            </a:r>
            <a:endParaRPr lang="en-GB" sz="2400" dirty="0">
              <a:solidFill>
                <a:schemeClr val="bg1">
                  <a:lumMod val="75000"/>
                </a:schemeClr>
              </a:solidFill>
            </a:endParaRPr>
          </a:p>
          <a:p>
            <a:pPr marL="285750" indent="-285750">
              <a:spcAft>
                <a:spcPts val="1200"/>
              </a:spcAft>
              <a:buFont typeface="Arial"/>
              <a:buChar char="•"/>
            </a:pPr>
            <a:r>
              <a:rPr lang="en-GB" sz="2400" dirty="0" smtClean="0">
                <a:solidFill>
                  <a:schemeClr val="bg1"/>
                </a:solidFill>
              </a:rPr>
              <a:t>without </a:t>
            </a:r>
            <a:r>
              <a:rPr lang="en-GB" sz="2400" dirty="0">
                <a:solidFill>
                  <a:schemeClr val="bg1"/>
                </a:solidFill>
              </a:rPr>
              <a:t>residue (other than in the learning experience of the student</a:t>
            </a:r>
            <a:r>
              <a:rPr lang="en-GB" sz="2400" dirty="0" smtClean="0">
                <a:solidFill>
                  <a:schemeClr val="bg1"/>
                </a:solidFill>
              </a:rPr>
              <a:t>)</a:t>
            </a:r>
          </a:p>
          <a:p>
            <a:pPr marL="285750" indent="-285750">
              <a:spcAft>
                <a:spcPts val="1200"/>
              </a:spcAft>
              <a:buFont typeface="Arial"/>
              <a:buChar char="•"/>
            </a:pPr>
            <a:r>
              <a:rPr lang="en-GB" sz="2400" dirty="0" smtClean="0">
                <a:solidFill>
                  <a:srgbClr val="BFBFBF"/>
                </a:solidFill>
              </a:rPr>
              <a:t>difficult </a:t>
            </a:r>
            <a:r>
              <a:rPr lang="en-GB" sz="2400" dirty="0">
                <a:solidFill>
                  <a:srgbClr val="BFBFBF"/>
                </a:solidFill>
              </a:rPr>
              <a:t>to capture either in its essence or </a:t>
            </a:r>
            <a:r>
              <a:rPr lang="en-GB" sz="2400" dirty="0" smtClean="0">
                <a:solidFill>
                  <a:srgbClr val="BFBFBF"/>
                </a:solidFill>
              </a:rPr>
              <a:t>particulars</a:t>
            </a:r>
            <a:endParaRPr lang="en-GB" sz="2400" dirty="0">
              <a:solidFill>
                <a:srgbClr val="BFBFBF"/>
              </a:solidFill>
            </a:endParaRPr>
          </a:p>
          <a:p>
            <a:pPr marL="285750" indent="-285750">
              <a:spcAft>
                <a:spcPts val="1200"/>
              </a:spcAft>
              <a:buFont typeface="Arial"/>
              <a:buChar char="•"/>
            </a:pPr>
            <a:r>
              <a:rPr lang="en-GB" sz="2400" dirty="0" smtClean="0">
                <a:solidFill>
                  <a:schemeClr val="bg1"/>
                </a:solidFill>
              </a:rPr>
              <a:t>yet</a:t>
            </a:r>
            <a:r>
              <a:rPr lang="en-GB" sz="2400" dirty="0">
                <a:solidFill>
                  <a:schemeClr val="bg1"/>
                </a:solidFill>
              </a:rPr>
              <a:t>, having content and significance that </a:t>
            </a:r>
            <a:r>
              <a:rPr lang="en-GB" sz="2400" dirty="0" smtClean="0">
                <a:solidFill>
                  <a:schemeClr val="bg1"/>
                </a:solidFill>
              </a:rPr>
              <a:t>are relevant </a:t>
            </a:r>
            <a:r>
              <a:rPr lang="en-GB" sz="2400" dirty="0">
                <a:solidFill>
                  <a:schemeClr val="bg1"/>
                </a:solidFill>
              </a:rPr>
              <a:t>to others in the cohort, and, in some cases, worthy of repetition.  </a:t>
            </a:r>
          </a:p>
        </p:txBody>
      </p:sp>
    </p:spTree>
    <p:extLst>
      <p:ext uri="{BB962C8B-B14F-4D97-AF65-F5344CB8AC3E}">
        <p14:creationId xmlns:p14="http://schemas.microsoft.com/office/powerpoint/2010/main" val="2431436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
            <a:ext cx="9144000" cy="6858000"/>
          </a:xfrm>
          <a:prstGeom prst="rect">
            <a:avLst/>
          </a:prstGeom>
          <a:solidFill>
            <a:srgbClr val="EEECE3"/>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Rectangle 2"/>
          <p:cNvSpPr/>
          <p:nvPr/>
        </p:nvSpPr>
        <p:spPr>
          <a:xfrm rot="5400000">
            <a:off x="-2610653" y="2610652"/>
            <a:ext cx="6858002" cy="1636697"/>
          </a:xfrm>
          <a:prstGeom prst="rect">
            <a:avLst/>
          </a:prstGeom>
          <a:solidFill>
            <a:srgbClr val="474B58"/>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Rectangle 4"/>
          <p:cNvSpPr/>
          <p:nvPr/>
        </p:nvSpPr>
        <p:spPr>
          <a:xfrm rot="5400000">
            <a:off x="406867" y="5628174"/>
            <a:ext cx="822960" cy="1636697"/>
          </a:xfrm>
          <a:prstGeom prst="rect">
            <a:avLst/>
          </a:prstGeom>
          <a:solidFill>
            <a:schemeClr val="tx1"/>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Rectangle 5"/>
          <p:cNvSpPr/>
          <p:nvPr/>
        </p:nvSpPr>
        <p:spPr>
          <a:xfrm>
            <a:off x="-2" y="5910307"/>
            <a:ext cx="1636695" cy="100800"/>
          </a:xfrm>
          <a:prstGeom prst="rect">
            <a:avLst/>
          </a:prstGeom>
          <a:solidFill>
            <a:srgbClr val="AD6B65"/>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TextBox 6"/>
          <p:cNvSpPr txBox="1"/>
          <p:nvPr/>
        </p:nvSpPr>
        <p:spPr>
          <a:xfrm rot="16200000">
            <a:off x="-2368525" y="1920289"/>
            <a:ext cx="6359729" cy="1107996"/>
          </a:xfrm>
          <a:prstGeom prst="rect">
            <a:avLst/>
          </a:prstGeom>
          <a:noFill/>
        </p:spPr>
        <p:txBody>
          <a:bodyPr wrap="square" rtlCol="0">
            <a:spAutoFit/>
          </a:bodyPr>
          <a:lstStyle/>
          <a:p>
            <a:r>
              <a:rPr lang="en-US" sz="2200" dirty="0" smtClean="0">
                <a:solidFill>
                  <a:schemeClr val="bg1"/>
                </a:solidFill>
                <a:latin typeface="Courier New"/>
                <a:cs typeface="Courier New"/>
              </a:rPr>
              <a:t>John Harvey</a:t>
            </a:r>
          </a:p>
          <a:p>
            <a:r>
              <a:rPr lang="en-US" sz="2200" dirty="0" smtClean="0">
                <a:solidFill>
                  <a:schemeClr val="bg1">
                    <a:lumMod val="65000"/>
                  </a:schemeClr>
                </a:solidFill>
                <a:latin typeface="Courier New"/>
                <a:cs typeface="Courier New"/>
              </a:rPr>
              <a:t>Diary</a:t>
            </a:r>
          </a:p>
          <a:p>
            <a:r>
              <a:rPr lang="en-US" sz="2200" dirty="0" smtClean="0">
                <a:solidFill>
                  <a:srgbClr val="D1AE98"/>
                </a:solidFill>
                <a:latin typeface="Courier New"/>
                <a:cs typeface="Courier New"/>
              </a:rPr>
              <a:t>May 9, 2017</a:t>
            </a:r>
            <a:endParaRPr lang="en-US" sz="2200" dirty="0">
              <a:solidFill>
                <a:srgbClr val="D1AE98"/>
              </a:solidFill>
              <a:latin typeface="Courier New"/>
              <a:cs typeface="Courier New"/>
            </a:endParaRPr>
          </a:p>
        </p:txBody>
      </p:sp>
      <p:pic>
        <p:nvPicPr>
          <p:cNvPr id="2" name="Picture 1" descr="Screen Shot 2017-07-07 at 20.50.4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7468" y="0"/>
            <a:ext cx="7496532" cy="6858000"/>
          </a:xfrm>
          <a:prstGeom prst="rect">
            <a:avLst/>
          </a:prstGeom>
        </p:spPr>
      </p:pic>
    </p:spTree>
    <p:extLst>
      <p:ext uri="{BB962C8B-B14F-4D97-AF65-F5344CB8AC3E}">
        <p14:creationId xmlns:p14="http://schemas.microsoft.com/office/powerpoint/2010/main" val="2541329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
            <a:ext cx="9144000" cy="6858000"/>
          </a:xfrm>
          <a:prstGeom prst="rect">
            <a:avLst/>
          </a:prstGeom>
          <a:solidFill>
            <a:srgbClr val="EEECE3"/>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Rectangle 2"/>
          <p:cNvSpPr/>
          <p:nvPr/>
        </p:nvSpPr>
        <p:spPr>
          <a:xfrm rot="5400000">
            <a:off x="-2610653" y="2610652"/>
            <a:ext cx="6858002" cy="1636697"/>
          </a:xfrm>
          <a:prstGeom prst="rect">
            <a:avLst/>
          </a:prstGeom>
          <a:solidFill>
            <a:srgbClr val="474B58"/>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Rectangle 4"/>
          <p:cNvSpPr/>
          <p:nvPr/>
        </p:nvSpPr>
        <p:spPr>
          <a:xfrm rot="5400000">
            <a:off x="406867" y="5628174"/>
            <a:ext cx="822960" cy="1636697"/>
          </a:xfrm>
          <a:prstGeom prst="rect">
            <a:avLst/>
          </a:prstGeom>
          <a:solidFill>
            <a:schemeClr val="tx1"/>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Rectangle 5"/>
          <p:cNvSpPr/>
          <p:nvPr/>
        </p:nvSpPr>
        <p:spPr>
          <a:xfrm>
            <a:off x="-2" y="5910307"/>
            <a:ext cx="1636695" cy="100800"/>
          </a:xfrm>
          <a:prstGeom prst="rect">
            <a:avLst/>
          </a:prstGeom>
          <a:solidFill>
            <a:srgbClr val="AD6B65"/>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TextBox 6"/>
          <p:cNvSpPr txBox="1"/>
          <p:nvPr/>
        </p:nvSpPr>
        <p:spPr>
          <a:xfrm rot="16200000">
            <a:off x="-2368525" y="1920289"/>
            <a:ext cx="6359729" cy="1107996"/>
          </a:xfrm>
          <a:prstGeom prst="rect">
            <a:avLst/>
          </a:prstGeom>
          <a:noFill/>
        </p:spPr>
        <p:txBody>
          <a:bodyPr wrap="square" rtlCol="0">
            <a:spAutoFit/>
          </a:bodyPr>
          <a:lstStyle/>
          <a:p>
            <a:r>
              <a:rPr lang="en-US" sz="2200" dirty="0" smtClean="0">
                <a:solidFill>
                  <a:schemeClr val="bg1"/>
                </a:solidFill>
                <a:latin typeface="Courier New"/>
                <a:cs typeface="Courier New"/>
              </a:rPr>
              <a:t>Postgraduate reminder to self</a:t>
            </a:r>
          </a:p>
          <a:p>
            <a:r>
              <a:rPr lang="en-US" sz="2200" dirty="0" smtClean="0">
                <a:solidFill>
                  <a:schemeClr val="bg1">
                    <a:lumMod val="65000"/>
                  </a:schemeClr>
                </a:solidFill>
                <a:latin typeface="Courier New"/>
                <a:cs typeface="Courier New"/>
              </a:rPr>
              <a:t>West Classroom, Old College</a:t>
            </a:r>
          </a:p>
          <a:p>
            <a:r>
              <a:rPr lang="en-US" sz="2200" dirty="0" smtClean="0">
                <a:solidFill>
                  <a:srgbClr val="D1AE98"/>
                </a:solidFill>
                <a:latin typeface="Courier New"/>
                <a:cs typeface="Courier New"/>
              </a:rPr>
              <a:t>November 2016</a:t>
            </a:r>
            <a:endParaRPr lang="en-US" sz="2200" dirty="0">
              <a:solidFill>
                <a:srgbClr val="D1AE98"/>
              </a:solidFill>
              <a:latin typeface="Courier New"/>
              <a:cs typeface="Courier New"/>
            </a:endParaRPr>
          </a:p>
        </p:txBody>
      </p:sp>
      <p:pic>
        <p:nvPicPr>
          <p:cNvPr id="2" name="Picture 1" descr="IMG_3269.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6767" y="-1"/>
            <a:ext cx="5324231" cy="6868258"/>
          </a:xfrm>
          <a:prstGeom prst="rect">
            <a:avLst/>
          </a:prstGeom>
        </p:spPr>
      </p:pic>
    </p:spTree>
    <p:extLst>
      <p:ext uri="{BB962C8B-B14F-4D97-AF65-F5344CB8AC3E}">
        <p14:creationId xmlns:p14="http://schemas.microsoft.com/office/powerpoint/2010/main" val="2642152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2979A9607AEC45A3EB69AD70C05FE2" ma:contentTypeVersion="21" ma:contentTypeDescription="Create a new document." ma:contentTypeScope="" ma:versionID="e3c8c12cacb1542197ed0f965f3cb2d0">
  <xsd:schema xmlns:xsd="http://www.w3.org/2001/XMLSchema" xmlns:xs="http://www.w3.org/2001/XMLSchema" xmlns:p="http://schemas.microsoft.com/office/2006/metadata/properties" xmlns:ns2="3aa72657-aade-40dc-9fe9-efcfca6458f2" xmlns:ns3="47848b28-c835-4bfd-8f54-2996db37bbdb" targetNamespace="http://schemas.microsoft.com/office/2006/metadata/properties" ma:root="true" ma:fieldsID="21c439b009204a5b3c01058a95501536" ns2:_="" ns3:_="">
    <xsd:import namespace="3aa72657-aade-40dc-9fe9-efcfca6458f2"/>
    <xsd:import namespace="47848b28-c835-4bfd-8f54-2996db37bbdb"/>
    <xsd:element name="properties">
      <xsd:complexType>
        <xsd:sequence>
          <xsd:element name="documentManagement">
            <xsd:complexType>
              <xsd:all>
                <xsd:element ref="ns2:Relates_x0020_to" minOccurs="0"/>
                <xsd:element ref="ns2:Year" minOccurs="0"/>
                <xsd:element ref="ns3:SharedWithUsers" minOccurs="0"/>
                <xsd:element ref="ns3:SharedWithDetails" minOccurs="0"/>
                <xsd:element ref="ns2:MediaServiceMetadata" minOccurs="0"/>
                <xsd:element ref="ns2:MediaServiceFastMetadata" minOccurs="0"/>
                <xsd:element ref="ns2:MediaServiceDateTaken" minOccurs="0"/>
                <xsd:element ref="ns2:MediaServiceAutoTags" minOccurs="0"/>
                <xsd:element ref="ns2:MediaServiceOCR" minOccurs="0"/>
                <xsd:element ref="ns2:MediaServiceEventHashCode" minOccurs="0"/>
                <xsd:element ref="ns2:MediaServiceGenerationTim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a72657-aade-40dc-9fe9-efcfca6458f2" elementFormDefault="qualified">
    <xsd:import namespace="http://schemas.microsoft.com/office/2006/documentManagement/types"/>
    <xsd:import namespace="http://schemas.microsoft.com/office/infopath/2007/PartnerControls"/>
    <xsd:element name="Relates_x0020_to" ma:index="4" nillable="true" ma:displayName="Relates to" ma:internalName="Relates_x0020_to">
      <xsd:complexType>
        <xsd:complexContent>
          <xsd:extension base="dms:MultiChoice">
            <xsd:sequence>
              <xsd:element name="Value" maxOccurs="unbounded" minOccurs="0" nillable="true">
                <xsd:simpleType>
                  <xsd:restriction base="dms:Choice">
                    <xsd:enumeration value="Budget"/>
                    <xsd:enumeration value="Chairs"/>
                    <xsd:enumeration value="Follow Up"/>
                    <xsd:enumeration value="Hospitality"/>
                    <xsd:enumeration value="Organisational"/>
                    <xsd:enumeration value="Pack"/>
                    <xsd:enumeration value="Papers"/>
                    <xsd:enumeration value="Planning"/>
                    <xsd:enumeration value="Proposals"/>
                    <xsd:enumeration value="Publicity"/>
                    <xsd:enumeration value="Sessions"/>
                    <xsd:enumeration value="Workshops"/>
                    <xsd:enumeration value="Feedback"/>
                  </xsd:restriction>
                </xsd:simpleType>
              </xsd:element>
            </xsd:sequence>
          </xsd:extension>
        </xsd:complexContent>
      </xsd:complexType>
    </xsd:element>
    <xsd:element name="Year" ma:index="5" nillable="true" ma:displayName="Year" ma:description="Year of Conference" ma:internalName="Year">
      <xsd:complexType>
        <xsd:complexContent>
          <xsd:extension base="dms:MultiChoice">
            <xsd:sequence>
              <xsd:element name="Value" maxOccurs="unbounded" minOccurs="0" nillable="true">
                <xsd:simpleType>
                  <xsd:restriction base="dms:Choice">
                    <xsd:enumeration value="2013"/>
                    <xsd:enumeration value="2014"/>
                    <xsd:enumeration value="2015"/>
                    <xsd:enumeration value="2016"/>
                    <xsd:enumeration value="2017"/>
                    <xsd:enumeration value="2018"/>
                  </xsd:restriction>
                </xsd:simpleType>
              </xsd:element>
            </xsd:sequence>
          </xsd:extension>
        </xsd:complexContent>
      </xsd:complexType>
    </xsd:element>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MediaServiceAutoTags"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7848b28-c835-4bfd-8f54-2996db37bbdb"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Year xmlns="3aa72657-aade-40dc-9fe9-efcfca6458f2">
      <Value>2017</Value>
    </Year>
    <Relates_x0020_to xmlns="3aa72657-aade-40dc-9fe9-efcfca6458f2"/>
  </documentManagement>
</p:properties>
</file>

<file path=customXml/itemProps1.xml><?xml version="1.0" encoding="utf-8"?>
<ds:datastoreItem xmlns:ds="http://schemas.openxmlformats.org/officeDocument/2006/customXml" ds:itemID="{78866D47-5A80-4CF4-8765-71FBACA00508}"/>
</file>

<file path=customXml/itemProps2.xml><?xml version="1.0" encoding="utf-8"?>
<ds:datastoreItem xmlns:ds="http://schemas.openxmlformats.org/officeDocument/2006/customXml" ds:itemID="{1E65AE3D-FE9E-478F-ADFA-2A25225A3E9C}"/>
</file>

<file path=customXml/itemProps3.xml><?xml version="1.0" encoding="utf-8"?>
<ds:datastoreItem xmlns:ds="http://schemas.openxmlformats.org/officeDocument/2006/customXml" ds:itemID="{F1F715E9-32CF-4A5C-A316-31B05E1F9C61}"/>
</file>

<file path=docProps/app.xml><?xml version="1.0" encoding="utf-8"?>
<Properties xmlns="http://schemas.openxmlformats.org/officeDocument/2006/extended-properties" xmlns:vt="http://schemas.openxmlformats.org/officeDocument/2006/docPropsVTypes">
  <TotalTime>1324</TotalTime>
  <Words>777</Words>
  <Application>Microsoft Macintosh PowerPoint</Application>
  <PresentationFormat>On-screen Show (4:3)</PresentationFormat>
  <Paragraphs>111</Paragraphs>
  <Slides>24</Slides>
  <Notes>0</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Aberystwyth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Harvey</dc:creator>
  <cp:lastModifiedBy>John Harvey</cp:lastModifiedBy>
  <cp:revision>43</cp:revision>
  <dcterms:created xsi:type="dcterms:W3CDTF">2017-06-29T19:20:28Z</dcterms:created>
  <dcterms:modified xsi:type="dcterms:W3CDTF">2017-07-10T09:49:15Z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0x010100322979A9607AEC45A3EB69AD70C05FE2</vt:lpwstr>
  </property>
</Properties>
</file>