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79" r:id="rId2"/>
    <p:sldId id="301" r:id="rId3"/>
    <p:sldId id="309" r:id="rId4"/>
    <p:sldId id="276" r:id="rId5"/>
    <p:sldId id="306" r:id="rId6"/>
    <p:sldId id="302" r:id="rId7"/>
    <p:sldId id="307" r:id="rId8"/>
    <p:sldId id="312" r:id="rId9"/>
    <p:sldId id="303" r:id="rId10"/>
    <p:sldId id="304" r:id="rId11"/>
    <p:sldId id="341" r:id="rId12"/>
    <p:sldId id="311" r:id="rId13"/>
    <p:sldId id="305" r:id="rId14"/>
    <p:sldId id="310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286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</p:sldIdLst>
  <p:sldSz cx="9144000" cy="6858000" type="screen4x3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>
          <p15:clr>
            <a:srgbClr val="A4A3A4"/>
          </p15:clr>
        </p15:guide>
        <p15:guide id="2" pos="1270">
          <p15:clr>
            <a:srgbClr val="A4A3A4"/>
          </p15:clr>
        </p15:guide>
        <p15:guide id="3" orient="horz" pos="3521">
          <p15:clr>
            <a:srgbClr val="A4A3A4"/>
          </p15:clr>
        </p15:guide>
        <p15:guide id="4" pos="612">
          <p15:clr>
            <a:srgbClr val="A4A3A4"/>
          </p15:clr>
        </p15:guide>
        <p15:guide id="5" orient="horz" pos="1003">
          <p15:clr>
            <a:srgbClr val="A4A3A4"/>
          </p15:clr>
        </p15:guide>
        <p15:guide id="6" orient="horz" pos="15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1"/>
    <p:restoredTop sz="80988" autoAdjust="0"/>
  </p:normalViewPr>
  <p:slideViewPr>
    <p:cSldViewPr snapToGrid="0">
      <p:cViewPr varScale="1">
        <p:scale>
          <a:sx n="90" d="100"/>
          <a:sy n="90" d="100"/>
        </p:scale>
        <p:origin x="216" y="472"/>
      </p:cViewPr>
      <p:guideLst>
        <p:guide orient="horz" pos="1502"/>
        <p:guide pos="1270"/>
        <p:guide orient="horz" pos="3521"/>
        <p:guide pos="612"/>
        <p:guide orient="horz" pos="1003"/>
        <p:guide orient="horz" pos="15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16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DF309-2BE6-FF46-96D1-66B4F07FE0B1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300172-9CC7-E741-BA84-4CBE442CEECF}">
      <dgm:prSet phldrT="[Text]"/>
      <dgm:spPr/>
      <dgm:t>
        <a:bodyPr/>
        <a:lstStyle/>
        <a:p>
          <a:r>
            <a:rPr lang="en-GB" dirty="0"/>
            <a:t>Competitive Rivalry</a:t>
          </a:r>
        </a:p>
      </dgm:t>
    </dgm:pt>
    <dgm:pt modelId="{96423052-BE13-B14F-AC02-7EFF7CB110B5}" type="parTrans" cxnId="{8B826F38-9097-5047-85D1-677A5E6B2652}">
      <dgm:prSet/>
      <dgm:spPr/>
      <dgm:t>
        <a:bodyPr/>
        <a:lstStyle/>
        <a:p>
          <a:endParaRPr lang="en-GB"/>
        </a:p>
      </dgm:t>
    </dgm:pt>
    <dgm:pt modelId="{8B9846DA-7653-AB4D-B066-B188B3324CA0}" type="sibTrans" cxnId="{8B826F38-9097-5047-85D1-677A5E6B2652}">
      <dgm:prSet/>
      <dgm:spPr/>
      <dgm:t>
        <a:bodyPr/>
        <a:lstStyle/>
        <a:p>
          <a:endParaRPr lang="en-GB"/>
        </a:p>
      </dgm:t>
    </dgm:pt>
    <dgm:pt modelId="{0E271608-FF36-DA43-884A-F620EC496097}">
      <dgm:prSet phldrT="[Text]"/>
      <dgm:spPr/>
      <dgm:t>
        <a:bodyPr/>
        <a:lstStyle/>
        <a:p>
          <a:r>
            <a:rPr lang="en-GB" dirty="0"/>
            <a:t>Bargaining Power of Suppliers</a:t>
          </a:r>
        </a:p>
      </dgm:t>
    </dgm:pt>
    <dgm:pt modelId="{DDA89EC2-B8B4-2F4C-B5E3-A9BC1B77795D}" type="parTrans" cxnId="{6450BD4D-3312-C940-8AC8-62A5621FC0D9}">
      <dgm:prSet/>
      <dgm:spPr/>
      <dgm:t>
        <a:bodyPr/>
        <a:lstStyle/>
        <a:p>
          <a:endParaRPr lang="en-GB"/>
        </a:p>
      </dgm:t>
    </dgm:pt>
    <dgm:pt modelId="{1F276665-289A-D24B-A29A-2D2F56C89238}" type="sibTrans" cxnId="{6450BD4D-3312-C940-8AC8-62A5621FC0D9}">
      <dgm:prSet/>
      <dgm:spPr/>
      <dgm:t>
        <a:bodyPr/>
        <a:lstStyle/>
        <a:p>
          <a:endParaRPr lang="en-GB"/>
        </a:p>
      </dgm:t>
    </dgm:pt>
    <dgm:pt modelId="{58357808-BF68-7A42-B348-5E6A2ACB6E22}">
      <dgm:prSet phldrT="[Text]"/>
      <dgm:spPr/>
      <dgm:t>
        <a:bodyPr/>
        <a:lstStyle/>
        <a:p>
          <a:r>
            <a:rPr lang="en-GB" dirty="0"/>
            <a:t>Threat of Substitutes</a:t>
          </a:r>
        </a:p>
      </dgm:t>
    </dgm:pt>
    <dgm:pt modelId="{52ECDF1E-694E-2548-AAC5-A9EA643C0EB8}" type="parTrans" cxnId="{D0839C20-8AC4-6840-BA26-8E31738E6EDA}">
      <dgm:prSet/>
      <dgm:spPr/>
      <dgm:t>
        <a:bodyPr/>
        <a:lstStyle/>
        <a:p>
          <a:endParaRPr lang="en-GB"/>
        </a:p>
      </dgm:t>
    </dgm:pt>
    <dgm:pt modelId="{3993AA5B-A35E-A046-8774-3B6AC19A69C2}" type="sibTrans" cxnId="{D0839C20-8AC4-6840-BA26-8E31738E6EDA}">
      <dgm:prSet/>
      <dgm:spPr/>
      <dgm:t>
        <a:bodyPr/>
        <a:lstStyle/>
        <a:p>
          <a:endParaRPr lang="en-GB"/>
        </a:p>
      </dgm:t>
    </dgm:pt>
    <dgm:pt modelId="{AC15F4FE-FA30-B843-9272-EFA105C83FBD}">
      <dgm:prSet phldrT="[Text]"/>
      <dgm:spPr/>
      <dgm:t>
        <a:bodyPr/>
        <a:lstStyle/>
        <a:p>
          <a:r>
            <a:rPr lang="en-GB" dirty="0"/>
            <a:t>Bargaining Power of Buyers</a:t>
          </a:r>
        </a:p>
      </dgm:t>
    </dgm:pt>
    <dgm:pt modelId="{99D95D69-6ABD-CF4C-B722-F8D60F0119ED}" type="parTrans" cxnId="{818ACF06-06F3-6648-973A-FB15B38DC030}">
      <dgm:prSet/>
      <dgm:spPr/>
      <dgm:t>
        <a:bodyPr/>
        <a:lstStyle/>
        <a:p>
          <a:endParaRPr lang="en-GB"/>
        </a:p>
      </dgm:t>
    </dgm:pt>
    <dgm:pt modelId="{9CF94A36-F984-954B-8D91-E4B49D78DC48}" type="sibTrans" cxnId="{818ACF06-06F3-6648-973A-FB15B38DC030}">
      <dgm:prSet/>
      <dgm:spPr/>
      <dgm:t>
        <a:bodyPr/>
        <a:lstStyle/>
        <a:p>
          <a:endParaRPr lang="en-GB"/>
        </a:p>
      </dgm:t>
    </dgm:pt>
    <dgm:pt modelId="{C7D2DAE1-07A9-E54B-8971-18DB0CB0E799}">
      <dgm:prSet phldrT="[Text]"/>
      <dgm:spPr/>
      <dgm:t>
        <a:bodyPr/>
        <a:lstStyle/>
        <a:p>
          <a:r>
            <a:rPr lang="en-GB" dirty="0"/>
            <a:t>Threat of New Entrants</a:t>
          </a:r>
        </a:p>
      </dgm:t>
    </dgm:pt>
    <dgm:pt modelId="{B54795A1-0308-8849-831A-C497C5DA1C0A}" type="parTrans" cxnId="{4175E005-3A17-4443-8B22-5D1AC7CFA011}">
      <dgm:prSet/>
      <dgm:spPr/>
      <dgm:t>
        <a:bodyPr/>
        <a:lstStyle/>
        <a:p>
          <a:endParaRPr lang="en-GB"/>
        </a:p>
      </dgm:t>
    </dgm:pt>
    <dgm:pt modelId="{FDBACF19-8C52-EC43-8CCB-CFB9B40595AC}" type="sibTrans" cxnId="{4175E005-3A17-4443-8B22-5D1AC7CFA011}">
      <dgm:prSet/>
      <dgm:spPr/>
      <dgm:t>
        <a:bodyPr/>
        <a:lstStyle/>
        <a:p>
          <a:endParaRPr lang="en-GB"/>
        </a:p>
      </dgm:t>
    </dgm:pt>
    <dgm:pt modelId="{ED2AC09C-DF85-E04E-A4D7-DFF80A44BB24}" type="pres">
      <dgm:prSet presAssocID="{1DBDF309-2BE6-FF46-96D1-66B4F07FE0B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E31B9F-00C9-484E-8BBE-3451E60CED0D}" type="pres">
      <dgm:prSet presAssocID="{6E300172-9CC7-E741-BA84-4CBE442CEECF}" presName="centerShape" presStyleLbl="node0" presStyleIdx="0" presStyleCnt="1"/>
      <dgm:spPr/>
    </dgm:pt>
    <dgm:pt modelId="{3DC5B50D-4527-7E41-A58C-0C9BDF37DB36}" type="pres">
      <dgm:prSet presAssocID="{B54795A1-0308-8849-831A-C497C5DA1C0A}" presName="Name9" presStyleLbl="parChTrans1D2" presStyleIdx="0" presStyleCnt="4"/>
      <dgm:spPr/>
    </dgm:pt>
    <dgm:pt modelId="{303D207B-730F-F544-BD3D-6EEC809CF44B}" type="pres">
      <dgm:prSet presAssocID="{B54795A1-0308-8849-831A-C497C5DA1C0A}" presName="connTx" presStyleLbl="parChTrans1D2" presStyleIdx="0" presStyleCnt="4"/>
      <dgm:spPr/>
    </dgm:pt>
    <dgm:pt modelId="{F5786F91-D014-1B4F-A39A-58CEF75002BE}" type="pres">
      <dgm:prSet presAssocID="{C7D2DAE1-07A9-E54B-8971-18DB0CB0E799}" presName="node" presStyleLbl="node1" presStyleIdx="0" presStyleCnt="4">
        <dgm:presLayoutVars>
          <dgm:bulletEnabled val="1"/>
        </dgm:presLayoutVars>
      </dgm:prSet>
      <dgm:spPr/>
    </dgm:pt>
    <dgm:pt modelId="{38E36D8B-DF12-034B-B831-EC0EAC52E6AA}" type="pres">
      <dgm:prSet presAssocID="{52ECDF1E-694E-2548-AAC5-A9EA643C0EB8}" presName="Name9" presStyleLbl="parChTrans1D2" presStyleIdx="1" presStyleCnt="4"/>
      <dgm:spPr/>
    </dgm:pt>
    <dgm:pt modelId="{74D7205C-A9E6-E447-BCF5-82E3B3A69F11}" type="pres">
      <dgm:prSet presAssocID="{52ECDF1E-694E-2548-AAC5-A9EA643C0EB8}" presName="connTx" presStyleLbl="parChTrans1D2" presStyleIdx="1" presStyleCnt="4"/>
      <dgm:spPr/>
    </dgm:pt>
    <dgm:pt modelId="{BCC2411F-FF3C-364A-A305-1364139B33F8}" type="pres">
      <dgm:prSet presAssocID="{58357808-BF68-7A42-B348-5E6A2ACB6E22}" presName="node" presStyleLbl="node1" presStyleIdx="1" presStyleCnt="4">
        <dgm:presLayoutVars>
          <dgm:bulletEnabled val="1"/>
        </dgm:presLayoutVars>
      </dgm:prSet>
      <dgm:spPr/>
    </dgm:pt>
    <dgm:pt modelId="{FBF85D39-7B28-2642-A62F-6A1D607588D1}" type="pres">
      <dgm:prSet presAssocID="{99D95D69-6ABD-CF4C-B722-F8D60F0119ED}" presName="Name9" presStyleLbl="parChTrans1D2" presStyleIdx="2" presStyleCnt="4"/>
      <dgm:spPr/>
    </dgm:pt>
    <dgm:pt modelId="{9323CBDC-F355-6148-B20E-D38AB908E628}" type="pres">
      <dgm:prSet presAssocID="{99D95D69-6ABD-CF4C-B722-F8D60F0119ED}" presName="connTx" presStyleLbl="parChTrans1D2" presStyleIdx="2" presStyleCnt="4"/>
      <dgm:spPr/>
    </dgm:pt>
    <dgm:pt modelId="{3CF5C2C4-2279-6C46-9DEF-C80EE8161F09}" type="pres">
      <dgm:prSet presAssocID="{AC15F4FE-FA30-B843-9272-EFA105C83FBD}" presName="node" presStyleLbl="node1" presStyleIdx="2" presStyleCnt="4">
        <dgm:presLayoutVars>
          <dgm:bulletEnabled val="1"/>
        </dgm:presLayoutVars>
      </dgm:prSet>
      <dgm:spPr/>
    </dgm:pt>
    <dgm:pt modelId="{894DF0B2-2161-F249-B718-BD0C1B118392}" type="pres">
      <dgm:prSet presAssocID="{DDA89EC2-B8B4-2F4C-B5E3-A9BC1B77795D}" presName="Name9" presStyleLbl="parChTrans1D2" presStyleIdx="3" presStyleCnt="4"/>
      <dgm:spPr/>
    </dgm:pt>
    <dgm:pt modelId="{C62D7728-648C-204F-875B-DD5C4EDB1FE5}" type="pres">
      <dgm:prSet presAssocID="{DDA89EC2-B8B4-2F4C-B5E3-A9BC1B77795D}" presName="connTx" presStyleLbl="parChTrans1D2" presStyleIdx="3" presStyleCnt="4"/>
      <dgm:spPr/>
    </dgm:pt>
    <dgm:pt modelId="{1E8A2AA5-2784-CB4E-B04C-4567AA469CF1}" type="pres">
      <dgm:prSet presAssocID="{0E271608-FF36-DA43-884A-F620EC496097}" presName="node" presStyleLbl="node1" presStyleIdx="3" presStyleCnt="4">
        <dgm:presLayoutVars>
          <dgm:bulletEnabled val="1"/>
        </dgm:presLayoutVars>
      </dgm:prSet>
      <dgm:spPr/>
    </dgm:pt>
  </dgm:ptLst>
  <dgm:cxnLst>
    <dgm:cxn modelId="{4175E005-3A17-4443-8B22-5D1AC7CFA011}" srcId="{6E300172-9CC7-E741-BA84-4CBE442CEECF}" destId="{C7D2DAE1-07A9-E54B-8971-18DB0CB0E799}" srcOrd="0" destOrd="0" parTransId="{B54795A1-0308-8849-831A-C497C5DA1C0A}" sibTransId="{FDBACF19-8C52-EC43-8CCB-CFB9B40595AC}"/>
    <dgm:cxn modelId="{818ACF06-06F3-6648-973A-FB15B38DC030}" srcId="{6E300172-9CC7-E741-BA84-4CBE442CEECF}" destId="{AC15F4FE-FA30-B843-9272-EFA105C83FBD}" srcOrd="2" destOrd="0" parTransId="{99D95D69-6ABD-CF4C-B722-F8D60F0119ED}" sibTransId="{9CF94A36-F984-954B-8D91-E4B49D78DC48}"/>
    <dgm:cxn modelId="{D0839C20-8AC4-6840-BA26-8E31738E6EDA}" srcId="{6E300172-9CC7-E741-BA84-4CBE442CEECF}" destId="{58357808-BF68-7A42-B348-5E6A2ACB6E22}" srcOrd="1" destOrd="0" parTransId="{52ECDF1E-694E-2548-AAC5-A9EA643C0EB8}" sibTransId="{3993AA5B-A35E-A046-8774-3B6AC19A69C2}"/>
    <dgm:cxn modelId="{DE7C2522-CFD5-3042-A606-3A97F92853FA}" type="presOf" srcId="{B54795A1-0308-8849-831A-C497C5DA1C0A}" destId="{303D207B-730F-F544-BD3D-6EEC809CF44B}" srcOrd="1" destOrd="0" presId="urn:microsoft.com/office/officeart/2005/8/layout/radial1"/>
    <dgm:cxn modelId="{4F77C023-E3AF-F642-82A4-A7AD87F32A0F}" type="presOf" srcId="{52ECDF1E-694E-2548-AAC5-A9EA643C0EB8}" destId="{38E36D8B-DF12-034B-B831-EC0EAC52E6AA}" srcOrd="0" destOrd="0" presId="urn:microsoft.com/office/officeart/2005/8/layout/radial1"/>
    <dgm:cxn modelId="{A06CCA33-01BC-6F42-A212-A6990D2D151B}" type="presOf" srcId="{DDA89EC2-B8B4-2F4C-B5E3-A9BC1B77795D}" destId="{894DF0B2-2161-F249-B718-BD0C1B118392}" srcOrd="0" destOrd="0" presId="urn:microsoft.com/office/officeart/2005/8/layout/radial1"/>
    <dgm:cxn modelId="{8B826F38-9097-5047-85D1-677A5E6B2652}" srcId="{1DBDF309-2BE6-FF46-96D1-66B4F07FE0B1}" destId="{6E300172-9CC7-E741-BA84-4CBE442CEECF}" srcOrd="0" destOrd="0" parTransId="{96423052-BE13-B14F-AC02-7EFF7CB110B5}" sibTransId="{8B9846DA-7653-AB4D-B066-B188B3324CA0}"/>
    <dgm:cxn modelId="{BCB83E3F-3C00-4E4F-9332-BEE86EF26983}" type="presOf" srcId="{99D95D69-6ABD-CF4C-B722-F8D60F0119ED}" destId="{9323CBDC-F355-6148-B20E-D38AB908E628}" srcOrd="1" destOrd="0" presId="urn:microsoft.com/office/officeart/2005/8/layout/radial1"/>
    <dgm:cxn modelId="{6450BD4D-3312-C940-8AC8-62A5621FC0D9}" srcId="{6E300172-9CC7-E741-BA84-4CBE442CEECF}" destId="{0E271608-FF36-DA43-884A-F620EC496097}" srcOrd="3" destOrd="0" parTransId="{DDA89EC2-B8B4-2F4C-B5E3-A9BC1B77795D}" sibTransId="{1F276665-289A-D24B-A29A-2D2F56C89238}"/>
    <dgm:cxn modelId="{E1CBAE56-7D12-D346-AA01-4224F3A73170}" type="presOf" srcId="{1DBDF309-2BE6-FF46-96D1-66B4F07FE0B1}" destId="{ED2AC09C-DF85-E04E-A4D7-DFF80A44BB24}" srcOrd="0" destOrd="0" presId="urn:microsoft.com/office/officeart/2005/8/layout/radial1"/>
    <dgm:cxn modelId="{22E52885-23DC-1047-B319-72A07379E8D1}" type="presOf" srcId="{DDA89EC2-B8B4-2F4C-B5E3-A9BC1B77795D}" destId="{C62D7728-648C-204F-875B-DD5C4EDB1FE5}" srcOrd="1" destOrd="0" presId="urn:microsoft.com/office/officeart/2005/8/layout/radial1"/>
    <dgm:cxn modelId="{C965F68A-602D-DA4E-BCE2-BB5B8F882F95}" type="presOf" srcId="{AC15F4FE-FA30-B843-9272-EFA105C83FBD}" destId="{3CF5C2C4-2279-6C46-9DEF-C80EE8161F09}" srcOrd="0" destOrd="0" presId="urn:microsoft.com/office/officeart/2005/8/layout/radial1"/>
    <dgm:cxn modelId="{A543DB96-4DEE-6E46-B9C8-6CCBE7BF395A}" type="presOf" srcId="{0E271608-FF36-DA43-884A-F620EC496097}" destId="{1E8A2AA5-2784-CB4E-B04C-4567AA469CF1}" srcOrd="0" destOrd="0" presId="urn:microsoft.com/office/officeart/2005/8/layout/radial1"/>
    <dgm:cxn modelId="{E8FCC29A-8117-4940-AC24-397285F482F1}" type="presOf" srcId="{52ECDF1E-694E-2548-AAC5-A9EA643C0EB8}" destId="{74D7205C-A9E6-E447-BCF5-82E3B3A69F11}" srcOrd="1" destOrd="0" presId="urn:microsoft.com/office/officeart/2005/8/layout/radial1"/>
    <dgm:cxn modelId="{EAC4BBC1-95C5-054D-B3E4-C0FF527C1C52}" type="presOf" srcId="{C7D2DAE1-07A9-E54B-8971-18DB0CB0E799}" destId="{F5786F91-D014-1B4F-A39A-58CEF75002BE}" srcOrd="0" destOrd="0" presId="urn:microsoft.com/office/officeart/2005/8/layout/radial1"/>
    <dgm:cxn modelId="{720627CA-3FED-7C4A-A8A7-4B583CA104D1}" type="presOf" srcId="{58357808-BF68-7A42-B348-5E6A2ACB6E22}" destId="{BCC2411F-FF3C-364A-A305-1364139B33F8}" srcOrd="0" destOrd="0" presId="urn:microsoft.com/office/officeart/2005/8/layout/radial1"/>
    <dgm:cxn modelId="{4A87F0D0-C0A5-DF42-8486-858B8B7ECA73}" type="presOf" srcId="{6E300172-9CC7-E741-BA84-4CBE442CEECF}" destId="{72E31B9F-00C9-484E-8BBE-3451E60CED0D}" srcOrd="0" destOrd="0" presId="urn:microsoft.com/office/officeart/2005/8/layout/radial1"/>
    <dgm:cxn modelId="{550BB3D3-73E2-0E4A-A015-99FD31CF49C6}" type="presOf" srcId="{B54795A1-0308-8849-831A-C497C5DA1C0A}" destId="{3DC5B50D-4527-7E41-A58C-0C9BDF37DB36}" srcOrd="0" destOrd="0" presId="urn:microsoft.com/office/officeart/2005/8/layout/radial1"/>
    <dgm:cxn modelId="{399529EA-6926-8A4F-AFCB-B90B691D9CEC}" type="presOf" srcId="{99D95D69-6ABD-CF4C-B722-F8D60F0119ED}" destId="{FBF85D39-7B28-2642-A62F-6A1D607588D1}" srcOrd="0" destOrd="0" presId="urn:microsoft.com/office/officeart/2005/8/layout/radial1"/>
    <dgm:cxn modelId="{EC8888D3-0DD7-7446-9023-940BE66B5BBA}" type="presParOf" srcId="{ED2AC09C-DF85-E04E-A4D7-DFF80A44BB24}" destId="{72E31B9F-00C9-484E-8BBE-3451E60CED0D}" srcOrd="0" destOrd="0" presId="urn:microsoft.com/office/officeart/2005/8/layout/radial1"/>
    <dgm:cxn modelId="{4F1997B9-CF70-3A46-9B47-AA2F829C585F}" type="presParOf" srcId="{ED2AC09C-DF85-E04E-A4D7-DFF80A44BB24}" destId="{3DC5B50D-4527-7E41-A58C-0C9BDF37DB36}" srcOrd="1" destOrd="0" presId="urn:microsoft.com/office/officeart/2005/8/layout/radial1"/>
    <dgm:cxn modelId="{0D2A8F48-3C51-FB4C-8CC9-5D120347A3A2}" type="presParOf" srcId="{3DC5B50D-4527-7E41-A58C-0C9BDF37DB36}" destId="{303D207B-730F-F544-BD3D-6EEC809CF44B}" srcOrd="0" destOrd="0" presId="urn:microsoft.com/office/officeart/2005/8/layout/radial1"/>
    <dgm:cxn modelId="{6C6DC82D-12AC-A145-8816-27624EB701FD}" type="presParOf" srcId="{ED2AC09C-DF85-E04E-A4D7-DFF80A44BB24}" destId="{F5786F91-D014-1B4F-A39A-58CEF75002BE}" srcOrd="2" destOrd="0" presId="urn:microsoft.com/office/officeart/2005/8/layout/radial1"/>
    <dgm:cxn modelId="{DAEB4348-C45F-4D43-817C-68FDA9649700}" type="presParOf" srcId="{ED2AC09C-DF85-E04E-A4D7-DFF80A44BB24}" destId="{38E36D8B-DF12-034B-B831-EC0EAC52E6AA}" srcOrd="3" destOrd="0" presId="urn:microsoft.com/office/officeart/2005/8/layout/radial1"/>
    <dgm:cxn modelId="{6F02E240-99E5-C74D-84D5-18BB97AEA3C1}" type="presParOf" srcId="{38E36D8B-DF12-034B-B831-EC0EAC52E6AA}" destId="{74D7205C-A9E6-E447-BCF5-82E3B3A69F11}" srcOrd="0" destOrd="0" presId="urn:microsoft.com/office/officeart/2005/8/layout/radial1"/>
    <dgm:cxn modelId="{24624A28-FC0F-584F-BFD3-7EF177232B8A}" type="presParOf" srcId="{ED2AC09C-DF85-E04E-A4D7-DFF80A44BB24}" destId="{BCC2411F-FF3C-364A-A305-1364139B33F8}" srcOrd="4" destOrd="0" presId="urn:microsoft.com/office/officeart/2005/8/layout/radial1"/>
    <dgm:cxn modelId="{39ED3609-5F42-D040-97E7-6096BE29EFCA}" type="presParOf" srcId="{ED2AC09C-DF85-E04E-A4D7-DFF80A44BB24}" destId="{FBF85D39-7B28-2642-A62F-6A1D607588D1}" srcOrd="5" destOrd="0" presId="urn:microsoft.com/office/officeart/2005/8/layout/radial1"/>
    <dgm:cxn modelId="{53C6D1D6-6B77-7A40-BF95-072EC65B5FBF}" type="presParOf" srcId="{FBF85D39-7B28-2642-A62F-6A1D607588D1}" destId="{9323CBDC-F355-6148-B20E-D38AB908E628}" srcOrd="0" destOrd="0" presId="urn:microsoft.com/office/officeart/2005/8/layout/radial1"/>
    <dgm:cxn modelId="{C3FAFC3D-98C4-9545-B9E0-904B1AB6658C}" type="presParOf" srcId="{ED2AC09C-DF85-E04E-A4D7-DFF80A44BB24}" destId="{3CF5C2C4-2279-6C46-9DEF-C80EE8161F09}" srcOrd="6" destOrd="0" presId="urn:microsoft.com/office/officeart/2005/8/layout/radial1"/>
    <dgm:cxn modelId="{95FFC672-DB8E-7245-BE40-B48F5E44F4CB}" type="presParOf" srcId="{ED2AC09C-DF85-E04E-A4D7-DFF80A44BB24}" destId="{894DF0B2-2161-F249-B718-BD0C1B118392}" srcOrd="7" destOrd="0" presId="urn:microsoft.com/office/officeart/2005/8/layout/radial1"/>
    <dgm:cxn modelId="{638FC8CB-EB67-394D-8C06-5D7EF9FA6004}" type="presParOf" srcId="{894DF0B2-2161-F249-B718-BD0C1B118392}" destId="{C62D7728-648C-204F-875B-DD5C4EDB1FE5}" srcOrd="0" destOrd="0" presId="urn:microsoft.com/office/officeart/2005/8/layout/radial1"/>
    <dgm:cxn modelId="{A44A3368-558A-F446-9BD8-B516B748D1C3}" type="presParOf" srcId="{ED2AC09C-DF85-E04E-A4D7-DFF80A44BB24}" destId="{1E8A2AA5-2784-CB4E-B04C-4567AA469CF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31B9F-00C9-484E-8BBE-3451E60CED0D}">
      <dsp:nvSpPr>
        <dsp:cNvPr id="0" name=""/>
        <dsp:cNvSpPr/>
      </dsp:nvSpPr>
      <dsp:spPr>
        <a:xfrm>
          <a:off x="4173422" y="2316682"/>
          <a:ext cx="1760322" cy="1760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Competitive Rivalry</a:t>
          </a:r>
        </a:p>
      </dsp:txBody>
      <dsp:txXfrm>
        <a:off x="4431215" y="2574475"/>
        <a:ext cx="1244736" cy="1244736"/>
      </dsp:txXfrm>
    </dsp:sp>
    <dsp:sp modelId="{3DC5B50D-4527-7E41-A58C-0C9BDF37DB36}">
      <dsp:nvSpPr>
        <dsp:cNvPr id="0" name=""/>
        <dsp:cNvSpPr/>
      </dsp:nvSpPr>
      <dsp:spPr>
        <a:xfrm rot="16200000">
          <a:off x="4787868" y="2035291"/>
          <a:ext cx="531431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31431" y="15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40298" y="2037681"/>
        <a:ext cx="26571" cy="26571"/>
      </dsp:txXfrm>
    </dsp:sp>
    <dsp:sp modelId="{F5786F91-D014-1B4F-A39A-58CEF75002BE}">
      <dsp:nvSpPr>
        <dsp:cNvPr id="0" name=""/>
        <dsp:cNvSpPr/>
      </dsp:nvSpPr>
      <dsp:spPr>
        <a:xfrm>
          <a:off x="4173422" y="24928"/>
          <a:ext cx="1760322" cy="1760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Threat of New Entrants</a:t>
          </a:r>
        </a:p>
      </dsp:txBody>
      <dsp:txXfrm>
        <a:off x="4431215" y="282721"/>
        <a:ext cx="1244736" cy="1244736"/>
      </dsp:txXfrm>
    </dsp:sp>
    <dsp:sp modelId="{38E36D8B-DF12-034B-B831-EC0EAC52E6AA}">
      <dsp:nvSpPr>
        <dsp:cNvPr id="0" name=""/>
        <dsp:cNvSpPr/>
      </dsp:nvSpPr>
      <dsp:spPr>
        <a:xfrm>
          <a:off x="5933745" y="3181169"/>
          <a:ext cx="531431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31431" y="15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86175" y="3183558"/>
        <a:ext cx="26571" cy="26571"/>
      </dsp:txXfrm>
    </dsp:sp>
    <dsp:sp modelId="{BCC2411F-FF3C-364A-A305-1364139B33F8}">
      <dsp:nvSpPr>
        <dsp:cNvPr id="0" name=""/>
        <dsp:cNvSpPr/>
      </dsp:nvSpPr>
      <dsp:spPr>
        <a:xfrm>
          <a:off x="6465177" y="2316682"/>
          <a:ext cx="1760322" cy="1760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Threat of Substitutes</a:t>
          </a:r>
        </a:p>
      </dsp:txBody>
      <dsp:txXfrm>
        <a:off x="6722970" y="2574475"/>
        <a:ext cx="1244736" cy="1244736"/>
      </dsp:txXfrm>
    </dsp:sp>
    <dsp:sp modelId="{FBF85D39-7B28-2642-A62F-6A1D607588D1}">
      <dsp:nvSpPr>
        <dsp:cNvPr id="0" name=""/>
        <dsp:cNvSpPr/>
      </dsp:nvSpPr>
      <dsp:spPr>
        <a:xfrm rot="5400000">
          <a:off x="4787868" y="4327046"/>
          <a:ext cx="531431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31431" y="15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40298" y="4329435"/>
        <a:ext cx="26571" cy="26571"/>
      </dsp:txXfrm>
    </dsp:sp>
    <dsp:sp modelId="{3CF5C2C4-2279-6C46-9DEF-C80EE8161F09}">
      <dsp:nvSpPr>
        <dsp:cNvPr id="0" name=""/>
        <dsp:cNvSpPr/>
      </dsp:nvSpPr>
      <dsp:spPr>
        <a:xfrm>
          <a:off x="4173422" y="4608437"/>
          <a:ext cx="1760322" cy="1760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Bargaining Power of Buyers</a:t>
          </a:r>
        </a:p>
      </dsp:txBody>
      <dsp:txXfrm>
        <a:off x="4431215" y="4866230"/>
        <a:ext cx="1244736" cy="1244736"/>
      </dsp:txXfrm>
    </dsp:sp>
    <dsp:sp modelId="{894DF0B2-2161-F249-B718-BD0C1B118392}">
      <dsp:nvSpPr>
        <dsp:cNvPr id="0" name=""/>
        <dsp:cNvSpPr/>
      </dsp:nvSpPr>
      <dsp:spPr>
        <a:xfrm rot="10800000">
          <a:off x="3641990" y="3181169"/>
          <a:ext cx="531431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31431" y="15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894421" y="3183558"/>
        <a:ext cx="26571" cy="26571"/>
      </dsp:txXfrm>
    </dsp:sp>
    <dsp:sp modelId="{1E8A2AA5-2784-CB4E-B04C-4567AA469CF1}">
      <dsp:nvSpPr>
        <dsp:cNvPr id="0" name=""/>
        <dsp:cNvSpPr/>
      </dsp:nvSpPr>
      <dsp:spPr>
        <a:xfrm>
          <a:off x="1881668" y="2316682"/>
          <a:ext cx="1760322" cy="1760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Bargaining Power of Suppliers</a:t>
          </a:r>
        </a:p>
      </dsp:txBody>
      <dsp:txXfrm>
        <a:off x="2139461" y="2574475"/>
        <a:ext cx="1244736" cy="1244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3E9C40-862C-CE4D-BABF-D4096F1D7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33596-20D4-B74E-B6B5-D8412DAB05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DEB5CB-892B-3F40-91D4-B52FE4138C35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06A454-3628-6B42-94A7-AF9ECFB19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716FD5-C1D2-974F-82C1-FBB3AF821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51421-3F74-274C-B683-28EDC7FA96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9AE55-6D37-F941-B3DD-7FF253B18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3A333A-B803-144D-981F-E09CD7110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A667007-16FA-A948-B589-0C264115A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EC98EB4A-E703-7942-9BD1-DD3989D47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50FAC85C-ECF5-B74F-8CD3-BAFB945EF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E16983F-4BEE-DB4F-9FF6-90AAE96DF3C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5264456E-F16D-DD40-8C4F-2FBC72615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2857115-A9DB-BE48-997E-42DF9A607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80906FE1-2DD7-1543-80E2-8F78F6A462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E47991-57CB-FF4A-8539-5564466BFDE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AAC3E98B-6837-994E-A08B-B80A3519BE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4C1F4E10-C0D6-334C-84B1-D980FD345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Bullet point list (animated)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0D85B75-3A76-2F4B-9032-DF8D654E5E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7725531-B2CD-9846-8837-D0D95E038B7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162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9A16D7CD-AAAB-0E40-8C15-41E94FDA2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2A8F04FB-B129-1840-A99D-88E0DF692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Title page</a:t>
            </a:r>
            <a:r>
              <a:rPr lang="en-GB" dirty="0"/>
              <a:t>Revenue model in</a:t>
            </a:r>
            <a:r>
              <a:rPr lang="en-GB" baseline="0" dirty="0"/>
              <a:t> the UK is based upon 2 year renewal cycles, with customers tied into the solutions via</a:t>
            </a:r>
          </a:p>
          <a:p>
            <a:endParaRPr lang="en-GB" baseline="0" dirty="0"/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Structural/Ecosystem Ties (iTunes, Appstore, User Experience and Interface)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Ego Ties (premium brand)</a:t>
            </a:r>
          </a:p>
          <a:p>
            <a:pPr marL="0" indent="0">
              <a:buFont typeface="Arial"/>
              <a:buNone/>
            </a:pPr>
            <a:endParaRPr lang="en-GB" baseline="0" dirty="0"/>
          </a:p>
          <a:p>
            <a:pPr marL="0" indent="0">
              <a:buFont typeface="Arial"/>
              <a:buNone/>
            </a:pPr>
            <a:r>
              <a:rPr lang="en-GB" baseline="0" dirty="0"/>
              <a:t>How many here have an iPhone, how many have multiple iPhone’s in the family..?</a:t>
            </a:r>
          </a:p>
          <a:p>
            <a:pPr marL="0" indent="0">
              <a:buFont typeface="Arial"/>
              <a:buNone/>
            </a:pPr>
            <a:endParaRPr lang="en-GB" baseline="0" dirty="0"/>
          </a:p>
          <a:p>
            <a:pPr marL="0" indent="0">
              <a:buFont typeface="Arial"/>
              <a:buNone/>
            </a:pPr>
            <a:r>
              <a:rPr lang="en-GB" baseline="0" dirty="0"/>
              <a:t>What’s been the competitive response to Apple</a:t>
            </a:r>
          </a:p>
          <a:p>
            <a:pPr marL="0" indent="0">
              <a:buFont typeface="Arial"/>
              <a:buNone/>
            </a:pPr>
            <a:endParaRPr lang="en-GB" baseline="0" dirty="0"/>
          </a:p>
          <a:p>
            <a:pPr marL="0" indent="0">
              <a:buFont typeface="Arial"/>
              <a:buNone/>
            </a:pPr>
            <a:r>
              <a:rPr lang="en-GB" baseline="0" dirty="0"/>
              <a:t>	Google </a:t>
            </a:r>
            <a:r>
              <a:rPr lang="en-US" baseline="0" dirty="0"/>
              <a:t>–</a:t>
            </a:r>
            <a:r>
              <a:rPr lang="en-GB" baseline="0" dirty="0"/>
              <a:t> Android</a:t>
            </a:r>
          </a:p>
          <a:p>
            <a:pPr marL="0" indent="0">
              <a:buFont typeface="Arial"/>
              <a:buNone/>
            </a:pPr>
            <a:r>
              <a:rPr lang="en-GB" baseline="0" dirty="0"/>
              <a:t>	Amazon </a:t>
            </a:r>
            <a:r>
              <a:rPr lang="en-US" baseline="0" dirty="0"/>
              <a:t>–</a:t>
            </a:r>
            <a:r>
              <a:rPr lang="en-GB" baseline="0" dirty="0"/>
              <a:t> Kindle</a:t>
            </a:r>
          </a:p>
          <a:p>
            <a:pPr marL="0" indent="0">
              <a:buFont typeface="Arial"/>
              <a:buNone/>
            </a:pPr>
            <a:endParaRPr lang="en-GB" baseline="0" dirty="0"/>
          </a:p>
          <a:p>
            <a:pPr marL="0" indent="0">
              <a:buFont typeface="Arial"/>
              <a:buNone/>
            </a:pPr>
            <a:r>
              <a:rPr lang="en-GB" baseline="0" dirty="0"/>
              <a:t>What are they trying to do and are they different (Android certainly is)</a:t>
            </a:r>
          </a:p>
          <a:p>
            <a:pPr marL="0" indent="0">
              <a:buFont typeface="Arial"/>
              <a:buNone/>
            </a:pPr>
            <a:endParaRPr lang="en-GB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0" dirty="0"/>
              <a:t>How many have Android Devices here..? </a:t>
            </a:r>
            <a:r>
              <a:rPr lang="en-US" baseline="0" dirty="0"/>
              <a:t>O</a:t>
            </a:r>
            <a:r>
              <a:rPr lang="en-GB" baseline="0" dirty="0"/>
              <a:t>n Samsung/HTC/LG/Sony/other</a:t>
            </a:r>
          </a:p>
          <a:p>
            <a:pPr marL="0" indent="0">
              <a:buFont typeface="Arial"/>
              <a:buNone/>
            </a:pPr>
            <a:endParaRPr lang="en-GB" baseline="0" dirty="0"/>
          </a:p>
          <a:p>
            <a:pPr marL="171450" indent="-171450">
              <a:buFont typeface="Arial"/>
              <a:buChar char="•"/>
            </a:pPr>
            <a:endParaRPr lang="en-GB" dirty="0"/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9F09F3E1-3734-4447-8254-84F8142CA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801352A-4F98-B74D-84B9-7EFEFFA73C3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C784466C-55D5-0A49-AEBE-453FD2319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3EDE1532-198A-A04D-801A-8F79C8FED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F547EEA-6880-4941-9E3C-8B0702DF7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B95E078-A459-A442-A9CE-31AE5526B2C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3F80C708-4E23-2149-9A20-51E5C9222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267A364A-F498-0A4F-BE0F-797F2FC93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0CC73043-7587-0C49-B059-C3A0FF79FE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24AE7E7-EBE4-CD4E-A1F8-200F6A3F479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805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65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517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43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2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1FBE1F3-BF4D-4545-98F4-EDD3945E6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4F90BACA-5752-8F41-9CDF-6D7908AFF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700D0B3A-052E-8D48-AD0B-7CBCE9EAD7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9A5CDDC-621B-394D-8C19-E4D3A1EEBC6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385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769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185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779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574859F1-3DD6-794F-97FF-EF4B16EEA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221B8518-382A-454F-9AC4-AE31E62F8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6A287C4F-55DF-4F4C-B9F2-07C2FB88F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7604F9F-613B-C048-B6C5-EBAC6B33149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751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728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043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220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30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D71D95C9-C867-3848-9640-23D65B4BE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EA5D28CD-B5A6-6C49-9904-3496627AC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CA619168-B9C1-9047-A124-5E0E6CB0B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B30957-4C58-654E-A1D2-B3E5A1324E9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46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97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C7E0B6AB-9489-A94C-8032-7BE9E3C7E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700C9EB8-41CA-814E-BA94-36DF65900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25AB6E3F-6A65-FC46-9950-5C512F53C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52E5F1B-E03F-D94E-AB43-2FDB04E98C88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D0BA528F-9558-F14B-9D76-00166DED9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490EC506-E967-F74F-8F0C-07D0BA027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574701D-F144-3B45-B3E5-17E5F9884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8FC9669-0BCD-3A49-9FAE-A5B5468F5B1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82DA826D-16E0-144B-AA9C-1C450D29D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A98EAF3A-7381-9C4B-BBDB-0B78A1206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8AFB234-448B-F244-AC7F-49327265A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AFD500C-FB94-BA43-A629-B218C1CC414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A16389EF-BB62-234F-A9DC-E0AD253D2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D7CB23B1-9315-144D-BD9F-7711E3658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8873C501-9CC6-4943-8982-749CEA18D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98CDDEC-B604-A64A-AC82-5925F5CE456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3B2F470F-7E10-0E40-937A-51A376E08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66BD0F72-7183-FD4B-9904-4F1A21570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2BAD9207-CDD6-154D-AA99-1163CFD26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66F6C07-28C5-F648-AA79-9969A4F0402B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C73989FA-1BD0-C843-8831-B43CFFB56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9DAEC41B-51A3-A44A-BC23-E584D4A88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7BA7483D-131E-7A46-AC75-58608BF1F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217B11E-A713-604A-9B75-58377474581A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385BAE8D-FBA8-0E4D-9FDB-AFDCDEB19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523E965D-79C1-BA45-B7EA-530907153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C897190F-8949-344C-ADA5-ECF0B2D6F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FE8C75E-F4A5-E941-A321-3D2DC337600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10D527C5-2628-A643-8901-AFC52994E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41FFC8E4-F3D3-944A-86C2-B18107EAE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7FAC6E98-A69D-DF4F-8823-1998B862B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D605AF5-E438-BD48-A89B-A45B6C4884C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9CE2A4ED-A422-7347-8979-A9854B1FA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A0EBBA12-99A0-3148-97E1-96B1D0221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3ED716F7-DC0E-2F4F-9F9D-0E80C013D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C1B0B2C-9949-4848-ACE7-97D62CF18B5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3425857F-CEE1-D34D-8FFF-48AF19B64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B6EAB5E5-03B8-8048-9B2D-8F74BCC89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F4FF3CF-B403-714C-A666-DD5501B3E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B7635F3-84EA-4445-A7E0-797A151443A9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F51E6435-3547-3142-85E2-F136A9E95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ECC6450D-2A3D-3747-9EE7-32CF8FE71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8616ACD7-390F-3845-A7D0-A8AA6882E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E3F0022-C83F-7E4F-9E33-A983727A3712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16802F74-5A79-1D46-AD88-94875221C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F0907E37-0937-AA45-8880-CA288CA28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809733E4-ABB9-0549-85FF-5DCF5A7AB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611B804-9E5F-DC43-80A6-69A7AB9E4F6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C4BED1EC-7A75-D647-9895-0AB264B26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86463056-9AEF-D54D-BF8E-FA3DD4F72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68545361-B387-B34D-9448-0EE95E2CF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4D7D7E-C966-4341-8888-143B617F766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89186C56-2E34-FB4E-B34B-612B1499F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EB12BD2C-FB73-1647-99CD-A9AE25D17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0D9D86A4-8D83-754C-998F-4AC292E90B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A97FC70-C722-1249-A90A-387055E4C1E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3092087-A07F-B74D-ADB8-6CA7F99F6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A36D523-F128-774C-9B28-851A75501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1A672A8-197D-F24E-B074-79A9CEB46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9F0DE3-893B-6A4E-B5F9-551F3AE7059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F24C94F7-062A-CA47-8037-D1C1E524C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72B99842-2A74-414E-937D-7F66C206C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6B73E809-8D73-6F4B-A93E-96A813651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CC00CC6-4DF4-524D-A836-A2BE6BA2FEA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5076B-7B5E-6C44-A950-5ED07542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2B4B-D593-3841-91C6-4D133BB7188A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C5127-43C1-D748-AD6C-05658005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95B1-6DA2-2046-B88A-03FAED4C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4E02-EEFD-F342-91D4-41AAE1C21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7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FFDB-4B40-F049-9D91-CBB7E212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CC07-A668-A049-9058-8A50B5EC7EBB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10222-3D19-4B49-9834-A3309DD5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E6346-AA60-874B-85B2-0A562A5B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742D-3797-F24D-BDE9-E61400A61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4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583E-A872-BC4B-BFDE-580F24E2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D829-0D26-E349-B736-68EADFE11585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005E-5827-2846-946D-68450487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36C15-8C98-6645-A5DD-B46801BB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922-4DFF-4549-BA5B-A5B95CCD2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40442-F148-EC45-9ED2-4A90EC35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4B808-3AC2-514D-9AA9-0305AF6E28B9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35CC9-3890-1A4E-AFBB-70F862C6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336C9-FF74-0A4D-8CBD-DC7EACE3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4DBF-21E4-1A41-8843-3608EBD6E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E3D7A-C344-B848-82D4-5FD59EA4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D93A-B65D-3D4D-A7B1-73A39790B934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A7CCF-B101-7B40-B412-3B00A5C5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C94D-DEA0-EF45-9269-FAA63F1E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5E17-BB2F-4D4A-B729-0ADDD7A12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EEB9F4-D67A-074C-9A1E-D2AF88B7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3486-DA9E-B340-AFFD-4DBA18F3F56D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B71D04-B9B3-0F40-8ABC-12371059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D62A3C-BF1A-DE4E-8646-4CBA4D5A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9A00-5E47-294B-B0B8-CB13D0A2D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4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032B5C-852E-0E43-8D7C-106A704A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D72F-C1FA-7A43-91E5-FB9B713E9CC6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EA8895-446E-4848-AC6A-1ADC80D3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7CE64A-BF55-AB41-9273-5264A8B3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CB18-D4C5-8244-806E-6C0922221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7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7C5DED-2A47-484E-8638-82ADC353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312C-8D61-9A4B-97EC-2BD8D6B09B2F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013F93-F0F2-9749-B554-462134CF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62A52-3D13-2543-A96E-0BE52B1B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D278-0F9D-5B48-B6E4-B8161E4CB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DFBF47-E5F9-C34A-97FC-C118AA75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F816-307F-C14C-8409-F4678292E072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F250BD-24DF-A84B-9724-FE01B6ED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999709-0188-3A42-AFAC-8E9313FD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4476-BF35-C74E-BA29-E96C1717A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5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E2AEF8-5AB7-074F-88B6-76F12A0B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C753-7A48-EB4E-86C3-B742ED537744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2A1412-153A-124F-9D35-C2299AB8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30A2DE-E617-4F43-B8D7-85339E8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9AC8-03F2-6948-8C26-DE97B8FCA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493B77-566F-8A49-AC34-DA423D16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8AB7-7F27-D94F-86A6-44E5F7484FBC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D6C346-4178-2F4A-9118-C276FD2E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0E24A8-EF42-D047-8A5C-018AEB08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17C9-E824-A142-B766-4EB15C1DD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969439-B702-AD41-B70F-C3F2A153B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3AC6056-455F-A340-9E65-16DF808A1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7F123E-7B50-8545-9EED-6FFF84569FA1}" type="datetimeFigureOut">
              <a:rPr lang="en-US"/>
              <a:pPr>
                <a:defRPr/>
              </a:pPr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2F0EA3-BDA7-0F47-B683-734335F98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T4LPOY1DFs?feature=oembed" TargetMode="External"/><Relationship Id="rId6" Type="http://schemas.openxmlformats.org/officeDocument/2006/relationships/hyperlink" Target="https://www.youtube.com/watch?v=tT4LPOY1DF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er.ac.uk/en/undergrad/before-you-apply/scholarships/entrance-scholarships-merit-award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itishquinoa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h@aber.ac.u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eysavingexpert.com/students/student-bank-accou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.com/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ADE75-3679-1B48-BD94-E599963F51AA}"/>
              </a:ext>
            </a:extLst>
          </p:cNvPr>
          <p:cNvSpPr txBox="1"/>
          <p:nvPr/>
        </p:nvSpPr>
        <p:spPr>
          <a:xfrm>
            <a:off x="995363" y="1487488"/>
            <a:ext cx="5481637" cy="2078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5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Plantin Std Light"/>
              </a:rPr>
              <a:t>Croeso</a:t>
            </a:r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Plantin Std Light"/>
              </a:rPr>
              <a:t> | </a:t>
            </a:r>
            <a:r>
              <a:rPr lang="en-US" sz="4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Plantin Std Light"/>
              </a:rPr>
              <a:t>Welcome to ABS A Level Business Lecture Series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E4689A50-EA7B-C543-A98D-9047F2CE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49238"/>
            <a:ext cx="1495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>
            <a:extLst>
              <a:ext uri="{FF2B5EF4-FFF2-40B4-BE49-F238E27FC236}">
                <a16:creationId xmlns:a16="http://schemas.microsoft.com/office/drawing/2014/main" id="{369B83CD-233A-FF46-B5CE-27926E31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534352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>
            <a:extLst>
              <a:ext uri="{FF2B5EF4-FFF2-40B4-BE49-F238E27FC236}">
                <a16:creationId xmlns:a16="http://schemas.microsoft.com/office/drawing/2014/main" id="{0254A4AD-4756-2C4D-8A00-E236C0F2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34352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descr="Virgin Atlantic - Depart the everyday">
            <a:hlinkClick r:id="" action="ppaction://media"/>
            <a:extLst>
              <a:ext uri="{FF2B5EF4-FFF2-40B4-BE49-F238E27FC236}">
                <a16:creationId xmlns:a16="http://schemas.microsoft.com/office/drawing/2014/main" id="{3C7A7313-9ACC-D944-BD97-00E598D4B2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97698" y="1426402"/>
            <a:ext cx="7294324" cy="4103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1B1BCD-895D-9D42-9EC2-05D8FA31DD15}"/>
              </a:ext>
            </a:extLst>
          </p:cNvPr>
          <p:cNvSpPr txBox="1"/>
          <p:nvPr/>
        </p:nvSpPr>
        <p:spPr>
          <a:xfrm>
            <a:off x="5536504" y="5999967"/>
            <a:ext cx="275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https://www.youtube.com/watch?v=tT4LPOY1DFs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21C541-F2F4-5F49-829D-E1B35CD4487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sz="4300" b="1" dirty="0">
                <a:solidFill>
                  <a:srgbClr val="391E64"/>
                </a:solidFill>
                <a:latin typeface="HK Grotesk" pitchFamily="50" charset="0"/>
                <a:ea typeface="Plantin Std Light"/>
                <a:cs typeface="Plantin Std Light"/>
              </a:rPr>
              <a:t>This is content that we test in the…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4718B-D3ED-0C46-9809-0109D14D8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309688"/>
            <a:ext cx="8699500" cy="4525962"/>
          </a:xfrm>
        </p:spPr>
        <p:txBody>
          <a:bodyPr/>
          <a:lstStyle/>
          <a:p>
            <a:pPr>
              <a:defRPr/>
            </a:pPr>
            <a:r>
              <a:rPr lang="en-US" sz="4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Aberystwyth University Entrance Exam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Successfully complete an exam (</a:t>
            </a:r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</a:rPr>
              <a:t>there are multiple points in the year and you can take it in the subject you are best at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 and earn yourself an unconditional or reduced offer for the Business School</a:t>
            </a:r>
          </a:p>
          <a:p>
            <a:pPr lvl="1">
              <a:defRPr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 details here (use short link):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https://www.aber.ac.uk/en/undergrad/before-you-apply/scholarships/entrance-scholarships-merit-awards/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55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6071-FD78-D544-B722-D0098495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6938"/>
            <a:ext cx="8229600" cy="1143000"/>
          </a:xfrm>
        </p:spPr>
        <p:txBody>
          <a:bodyPr/>
          <a:lstStyle/>
          <a:p>
            <a:r>
              <a:rPr lang="en-US" sz="4000" dirty="0"/>
              <a:t>Competitive Dynamics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4621DE-731F-B64F-9A1B-6EFA56CA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9939"/>
            <a:ext cx="8229600" cy="48180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 similar strategy of cannibalizing their own products was used by Apple</a:t>
            </a:r>
            <a:r>
              <a:rPr lang="en-US" baseline="30000" dirty="0">
                <a:solidFill>
                  <a:schemeClr val="tx1"/>
                </a:solidFill>
                <a:ea typeface="Times New Roman"/>
                <a:cs typeface="Times New Roman"/>
              </a:rPr>
              <a:t>®</a:t>
            </a:r>
            <a:r>
              <a:rPr lang="en-US" dirty="0">
                <a:solidFill>
                  <a:schemeClr val="tx1"/>
                </a:solidFill>
              </a:rPr>
              <a:t> and Gillette</a:t>
            </a:r>
            <a:r>
              <a:rPr lang="en-US" baseline="30000" dirty="0">
                <a:solidFill>
                  <a:schemeClr val="tx1"/>
                </a:solidFill>
                <a:ea typeface="Times New Roman"/>
                <a:cs typeface="Times New Roman"/>
              </a:rPr>
              <a:t>TM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Apple introduced the iPhone</a:t>
            </a:r>
            <a:r>
              <a:rPr lang="en-US" baseline="30000" dirty="0">
                <a:solidFill>
                  <a:schemeClr val="tx1"/>
                </a:solidFill>
                <a:ea typeface="Times New Roman"/>
                <a:cs typeface="Times New Roman"/>
              </a:rPr>
              <a:t>®</a:t>
            </a:r>
            <a:r>
              <a:rPr lang="en-US" dirty="0">
                <a:solidFill>
                  <a:schemeClr val="tx1"/>
                </a:solidFill>
              </a:rPr>
              <a:t> while iPod</a:t>
            </a:r>
            <a:r>
              <a:rPr lang="en-US" baseline="30000" dirty="0">
                <a:solidFill>
                  <a:schemeClr val="tx1"/>
                </a:solidFill>
                <a:ea typeface="Times New Roman"/>
                <a:cs typeface="Times New Roman"/>
              </a:rPr>
              <a:t>®</a:t>
            </a:r>
            <a:r>
              <a:rPr lang="en-US" dirty="0">
                <a:solidFill>
                  <a:schemeClr val="tx1"/>
                </a:solidFill>
              </a:rPr>
              <a:t> sales were brisk, and the iPad</a:t>
            </a:r>
            <a:r>
              <a:rPr lang="en-US" baseline="30000" dirty="0">
                <a:solidFill>
                  <a:schemeClr val="tx1"/>
                </a:solidFill>
                <a:ea typeface="Times New Roman"/>
                <a:cs typeface="Times New Roman"/>
              </a:rPr>
              <a:t>®</a:t>
            </a:r>
            <a:r>
              <a:rPr lang="en-US" dirty="0">
                <a:solidFill>
                  <a:schemeClr val="tx1"/>
                </a:solidFill>
              </a:rPr>
              <a:t> while its Macintosh sales were strong</a:t>
            </a:r>
          </a:p>
          <a:p>
            <a:pPr lvl="1"/>
            <a:r>
              <a:rPr lang="en-US" dirty="0"/>
              <a:t>Introduced Apple Music whilst iTunes sales were still strong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Apple continues to exhibit this strategy with subsequent releases of new models of all of its products. What is the revenue model based upon..? 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LOYALTY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6CFC09-0CB8-1D4C-A97C-64EC1541F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620513"/>
              </p:ext>
            </p:extLst>
          </p:nvPr>
        </p:nvGraphicFramePr>
        <p:xfrm>
          <a:off x="-481584" y="232156"/>
          <a:ext cx="10107168" cy="639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1102-7976-7D43-8285-E60AB084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92138"/>
            <a:ext cx="8229600" cy="1143000"/>
          </a:xfrm>
        </p:spPr>
        <p:txBody>
          <a:bodyPr/>
          <a:lstStyle/>
          <a:p>
            <a:r>
              <a:rPr lang="en-US" dirty="0"/>
              <a:t>Threat of New Entrants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2165B-3C7F-B14B-AB8C-12627BADA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Profitable industries, especially with high yields will perpetually attract new entrants</a:t>
            </a:r>
          </a:p>
          <a:p>
            <a:r>
              <a:rPr lang="en-US" sz="2800" dirty="0"/>
              <a:t>Any entrant will reduce profitability, effective entry can decimate profits</a:t>
            </a:r>
          </a:p>
          <a:p>
            <a:r>
              <a:rPr lang="en-US" sz="2800" dirty="0"/>
              <a:t>A competitor </a:t>
            </a:r>
            <a:r>
              <a:rPr lang="en-US" sz="2800" dirty="0" err="1"/>
              <a:t>defence</a:t>
            </a:r>
            <a:r>
              <a:rPr lang="en-US" sz="2800" dirty="0"/>
              <a:t> strategy will be to make market entry more difficult</a:t>
            </a:r>
          </a:p>
          <a:p>
            <a:r>
              <a:rPr lang="en-US" sz="2800" dirty="0"/>
              <a:t>There are a range of activities an incumbent firm may take to protect from threat of New Entrants</a:t>
            </a:r>
          </a:p>
          <a:p>
            <a:r>
              <a:rPr lang="en-US" sz="2800" dirty="0"/>
              <a:t>Some industry has naturally low, or high barriers to entry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D24A-C147-D042-92B7-8766D5BA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6933A-125E-374C-864E-5F633613F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Attractive segments have</a:t>
            </a:r>
          </a:p>
          <a:p>
            <a:pPr lvl="1"/>
            <a:r>
              <a:rPr lang="en-US" dirty="0"/>
              <a:t>High entry barriers</a:t>
            </a:r>
          </a:p>
          <a:p>
            <a:pPr lvl="1"/>
            <a:r>
              <a:rPr lang="en-US" dirty="0"/>
              <a:t>Low exit barriers</a:t>
            </a:r>
          </a:p>
          <a:p>
            <a:r>
              <a:rPr lang="en-US" dirty="0"/>
              <a:t>Ideally firms wish to be able to leave a market with little difficulty, but to create environments that mean its difficult to enter</a:t>
            </a:r>
          </a:p>
          <a:p>
            <a:pPr lvl="1"/>
            <a:r>
              <a:rPr lang="en-US" dirty="0"/>
              <a:t>Think Mobile Phone operating systems</a:t>
            </a:r>
          </a:p>
          <a:p>
            <a:pPr lvl="2"/>
            <a:r>
              <a:rPr lang="en-US" dirty="0"/>
              <a:t>iOS, Android, Windows, BBS (Blackberry), </a:t>
            </a:r>
            <a:r>
              <a:rPr lang="en-US" dirty="0" err="1"/>
              <a:t>ColorOS</a:t>
            </a:r>
            <a:r>
              <a:rPr lang="en-US" dirty="0"/>
              <a:t>, EMUI</a:t>
            </a:r>
          </a:p>
          <a:p>
            <a:pPr lvl="2"/>
            <a:r>
              <a:rPr lang="en-US" dirty="0"/>
              <a:t>Harmony OS (Huawei)</a:t>
            </a:r>
          </a:p>
        </p:txBody>
      </p:sp>
    </p:spTree>
    <p:extLst>
      <p:ext uri="{BB962C8B-B14F-4D97-AF65-F5344CB8AC3E}">
        <p14:creationId xmlns:p14="http://schemas.microsoft.com/office/powerpoint/2010/main" val="292306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5EA0-8DF3-5349-9652-EE1E860F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 dirty="0"/>
              <a:t>Factors impacting market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6C17F-FC52-AE4D-B00E-47FBFE5F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170363"/>
          </a:xfrm>
        </p:spPr>
        <p:txBody>
          <a:bodyPr/>
          <a:lstStyle/>
          <a:p>
            <a:r>
              <a:rPr lang="en-US" sz="2800" dirty="0"/>
              <a:t>Government Policy</a:t>
            </a:r>
          </a:p>
          <a:p>
            <a:pPr lvl="1"/>
            <a:r>
              <a:rPr lang="en-US" sz="2400" dirty="0"/>
              <a:t>The supplier of Cable and Fibre to BT has “One” customer, and ”No” competitors</a:t>
            </a:r>
          </a:p>
          <a:p>
            <a:pPr lvl="1"/>
            <a:r>
              <a:rPr lang="en-US" sz="2400" dirty="0"/>
              <a:t>A sanctioned monopoly (a non-government example is DeBeers and diamonds)</a:t>
            </a:r>
          </a:p>
          <a:p>
            <a:r>
              <a:rPr lang="en-US" sz="2800" dirty="0"/>
              <a:t>Capital Requirements</a:t>
            </a:r>
          </a:p>
          <a:p>
            <a:pPr lvl="1"/>
            <a:r>
              <a:rPr lang="en-US" sz="2400" dirty="0"/>
              <a:t>Tata Steel is still open in Port Talbot because if it were closed the capital requirement to build a steel works would be enormous</a:t>
            </a:r>
          </a:p>
          <a:p>
            <a:pPr lvl="1"/>
            <a:r>
              <a:rPr lang="en-US" sz="2400" dirty="0"/>
              <a:t>New entrants to Steel are few and government sponsored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0DD744-9E15-FE40-96EB-B2C0AB71E3F0}"/>
              </a:ext>
            </a:extLst>
          </p:cNvPr>
          <p:cNvSpPr txBox="1">
            <a:spLocks/>
          </p:cNvSpPr>
          <p:nvPr/>
        </p:nvSpPr>
        <p:spPr bwMode="auto">
          <a:xfrm>
            <a:off x="9290304" y="6302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Brand Equity</a:t>
            </a:r>
          </a:p>
          <a:p>
            <a:pPr lvl="1"/>
            <a:r>
              <a:rPr lang="en-US" dirty="0"/>
              <a:t>It took 12 years for iPhone brand equity to diminish sufficiently for proper competition</a:t>
            </a:r>
          </a:p>
          <a:p>
            <a:r>
              <a:rPr lang="en-US" dirty="0"/>
              <a:t>Product Differentiation</a:t>
            </a:r>
          </a:p>
          <a:p>
            <a:pPr lvl="1"/>
            <a:r>
              <a:rPr lang="en-US" dirty="0"/>
              <a:t>Think of a fast food delivery company…</a:t>
            </a:r>
          </a:p>
          <a:p>
            <a:r>
              <a:rPr lang="en-US" dirty="0"/>
              <a:t>Switching Costs</a:t>
            </a:r>
          </a:p>
          <a:p>
            <a:pPr lvl="1"/>
            <a:r>
              <a:rPr lang="en-US" dirty="0"/>
              <a:t>Even though iOS and Android are very similar, it still takes time to become effective when changing OS, and even more time if you are over the age of 25!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E6D32C-3639-F84C-823D-F7EA079F7EE9}"/>
              </a:ext>
            </a:extLst>
          </p:cNvPr>
          <p:cNvSpPr txBox="1">
            <a:spLocks/>
          </p:cNvSpPr>
          <p:nvPr/>
        </p:nvSpPr>
        <p:spPr bwMode="auto">
          <a:xfrm>
            <a:off x="9290304" y="59436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Access to distribution</a:t>
            </a:r>
          </a:p>
          <a:p>
            <a:pPr lvl="1"/>
            <a:r>
              <a:rPr lang="en-US"/>
              <a:t>Mobile operator Three had poor access to 4G networks. It had to give huge bundles of data away to offset poor mobile performance</a:t>
            </a:r>
          </a:p>
          <a:p>
            <a:pPr lvl="1"/>
            <a:r>
              <a:rPr lang="en-US"/>
              <a:t>For 5G, Three is MUCH better placed</a:t>
            </a:r>
          </a:p>
          <a:p>
            <a:r>
              <a:rPr lang="en-US"/>
              <a:t>Customer Loyalty </a:t>
            </a:r>
            <a:r>
              <a:rPr lang="en-US" sz="2800"/>
              <a:t>(Sodexho Exchange)</a:t>
            </a:r>
            <a:endParaRPr lang="en-US"/>
          </a:p>
          <a:p>
            <a:pPr marL="971550" lvl="1" indent="-514350">
              <a:buFont typeface="+mj-lt"/>
              <a:buAutoNum type="arabicPeriod"/>
            </a:pPr>
            <a:r>
              <a:rPr lang="en-US" sz="2000"/>
              <a:t>Samsung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/>
              <a:t>Apple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/>
              <a:t>Marmite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/>
              <a:t>Dyson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13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01111 L -0.96597 0.15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06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347 L -0.96597 -0.61528 " pathEditMode="relative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9552-9198-3046-8940-27325E7E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en-US" dirty="0"/>
              <a:t>Threat of Substitutes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54411-7394-FA43-9795-AB4A7D2E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251326"/>
          </a:xfrm>
        </p:spPr>
        <p:txBody>
          <a:bodyPr/>
          <a:lstStyle/>
          <a:p>
            <a:r>
              <a:rPr lang="en-US" dirty="0"/>
              <a:t>Substitutes may use a different technology</a:t>
            </a:r>
          </a:p>
          <a:p>
            <a:pPr lvl="1"/>
            <a:r>
              <a:rPr lang="en-US" dirty="0"/>
              <a:t>Think Tesla vs VAG</a:t>
            </a:r>
          </a:p>
          <a:p>
            <a:pPr lvl="1"/>
            <a:r>
              <a:rPr lang="en-US" dirty="0"/>
              <a:t>Ryanair vs British Rail</a:t>
            </a:r>
          </a:p>
          <a:p>
            <a:pPr lvl="1"/>
            <a:r>
              <a:rPr lang="en-US" dirty="0"/>
              <a:t>iTunes vs Spotify</a:t>
            </a:r>
          </a:p>
          <a:p>
            <a:pPr lvl="1"/>
            <a:endParaRPr lang="en-US" dirty="0"/>
          </a:p>
          <a:p>
            <a:r>
              <a:rPr lang="en-US" dirty="0"/>
              <a:t>Monster Energy is a substitute for Coke, Water is a substitute for Monster Energy…</a:t>
            </a:r>
          </a:p>
          <a:p>
            <a:pPr lvl="1"/>
            <a:r>
              <a:rPr lang="en-US" dirty="0"/>
              <a:t>Single Use Plastic issues?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1FB858-1FB5-2D43-9858-7A1EE6653E06}"/>
              </a:ext>
            </a:extLst>
          </p:cNvPr>
          <p:cNvSpPr txBox="1">
            <a:spLocks/>
          </p:cNvSpPr>
          <p:nvPr/>
        </p:nvSpPr>
        <p:spPr bwMode="auto">
          <a:xfrm>
            <a:off x="9473184" y="50292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current customers disloyal? Are they likely to switch</a:t>
            </a:r>
          </a:p>
          <a:p>
            <a:pPr lvl="1"/>
            <a:r>
              <a:rPr lang="en-US" dirty="0"/>
              <a:t>Hands up, who prefers Coke to Pepsi</a:t>
            </a:r>
          </a:p>
          <a:p>
            <a:pPr lvl="1"/>
            <a:r>
              <a:rPr lang="en-US" dirty="0"/>
              <a:t>Again hands up, who won’t drink either (think about how this is different to 30 years ago)</a:t>
            </a:r>
          </a:p>
          <a:p>
            <a:r>
              <a:rPr lang="en-US" sz="2400" dirty="0"/>
              <a:t>(Switching cost)</a:t>
            </a:r>
            <a:r>
              <a:rPr lang="en-US" dirty="0"/>
              <a:t>Using an Uber instead of local taxi firm</a:t>
            </a:r>
          </a:p>
          <a:p>
            <a:pPr lvl="1"/>
            <a:r>
              <a:rPr lang="en-US" dirty="0"/>
              <a:t>App download, and good to go</a:t>
            </a:r>
          </a:p>
          <a:p>
            <a:pPr lvl="2"/>
            <a:r>
              <a:rPr lang="en-US" dirty="0"/>
              <a:t>Local authorities reigning in Uber licenses after pressure from local firms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0A5902-880D-C044-9677-271F935D872B}"/>
              </a:ext>
            </a:extLst>
          </p:cNvPr>
          <p:cNvSpPr txBox="1">
            <a:spLocks/>
          </p:cNvSpPr>
          <p:nvPr/>
        </p:nvSpPr>
        <p:spPr bwMode="auto">
          <a:xfrm>
            <a:off x="9473184" y="576986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Product differentiation</a:t>
            </a:r>
          </a:p>
          <a:p>
            <a:pPr lvl="1"/>
            <a:r>
              <a:rPr lang="en-US"/>
              <a:t>Realistically, what is the fundamental difference between Android and iPhone?</a:t>
            </a:r>
          </a:p>
          <a:p>
            <a:pPr lvl="2"/>
            <a:r>
              <a:rPr lang="en-US"/>
              <a:t>Social Media</a:t>
            </a:r>
          </a:p>
          <a:p>
            <a:pPr lvl="2"/>
            <a:r>
              <a:rPr lang="en-US"/>
              <a:t>Apps</a:t>
            </a:r>
          </a:p>
          <a:p>
            <a:pPr lvl="2"/>
            <a:r>
              <a:rPr lang="en-US"/>
              <a:t>Calls</a:t>
            </a:r>
          </a:p>
          <a:p>
            <a:pPr lvl="2"/>
            <a:r>
              <a:rPr lang="en-US"/>
              <a:t>Streaming</a:t>
            </a:r>
          </a:p>
          <a:p>
            <a:pPr lvl="2"/>
            <a:r>
              <a:rPr lang="en-US"/>
              <a:t>Web Browsing</a:t>
            </a:r>
          </a:p>
          <a:p>
            <a:pPr lvl="2"/>
            <a:r>
              <a:rPr lang="en-US"/>
              <a:t>Shopping</a:t>
            </a:r>
          </a:p>
          <a:p>
            <a:pPr lvl="1"/>
            <a:r>
              <a:rPr lang="en-US"/>
              <a:t>Ease of substitution, are there many substitutes in the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4745 L -0.98594 0.191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05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0.00995 L -0.98594 -0.568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9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A8B2-1885-DB4B-8BC3-249BD694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en-US" dirty="0"/>
              <a:t>Bargaining Power of Customers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67D5B-2332-904E-807A-184ED859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072"/>
            <a:ext cx="8229600" cy="5010912"/>
          </a:xfrm>
        </p:spPr>
        <p:txBody>
          <a:bodyPr/>
          <a:lstStyle/>
          <a:p>
            <a:r>
              <a:rPr lang="en-US" dirty="0"/>
              <a:t>Can the customer put the firm under pressure?</a:t>
            </a:r>
          </a:p>
          <a:p>
            <a:pPr lvl="1"/>
            <a:r>
              <a:rPr lang="en-US" dirty="0"/>
              <a:t>Have you noted that most coffee chains charge the same of their coffees?</a:t>
            </a:r>
          </a:p>
          <a:p>
            <a:pPr lvl="1"/>
            <a:r>
              <a:rPr lang="en-US" dirty="0"/>
              <a:t>Reduces the markets ”sensitivity” to price changes/variance</a:t>
            </a:r>
          </a:p>
          <a:p>
            <a:r>
              <a:rPr lang="en-US" dirty="0"/>
              <a:t>BOPIS and BOWIS – web comparison</a:t>
            </a:r>
          </a:p>
          <a:p>
            <a:r>
              <a:rPr lang="en-US" dirty="0"/>
              <a:t>Do you have the Costa App? The Starbucks or Café Nero App? – they are a response to “reduce” your bargaining power…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1A22668-67CD-AB40-BEB9-F0AABD524E48}"/>
              </a:ext>
            </a:extLst>
          </p:cNvPr>
          <p:cNvSpPr txBox="1">
            <a:spLocks/>
          </p:cNvSpPr>
          <p:nvPr/>
        </p:nvSpPr>
        <p:spPr bwMode="auto">
          <a:xfrm>
            <a:off x="9564624" y="7318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buyers in the market, and how many firms?</a:t>
            </a:r>
          </a:p>
          <a:p>
            <a:r>
              <a:rPr lang="en-US" dirty="0"/>
              <a:t>Who owns the distribution mechanisms?</a:t>
            </a:r>
          </a:p>
          <a:p>
            <a:r>
              <a:rPr lang="en-US" dirty="0"/>
              <a:t>Buyer switching costs </a:t>
            </a:r>
            <a:r>
              <a:rPr lang="en-US" sz="2400" dirty="0"/>
              <a:t>(time, energy, money, stress…)</a:t>
            </a:r>
            <a:endParaRPr lang="en-US" dirty="0"/>
          </a:p>
          <a:p>
            <a:pPr lvl="1"/>
            <a:r>
              <a:rPr lang="en-US" dirty="0"/>
              <a:t>iOS to Android = low</a:t>
            </a:r>
          </a:p>
          <a:p>
            <a:pPr lvl="1"/>
            <a:r>
              <a:rPr lang="en-US" dirty="0"/>
              <a:t>Windows to OSX = medium</a:t>
            </a:r>
          </a:p>
          <a:p>
            <a:pPr lvl="1"/>
            <a:r>
              <a:rPr lang="en-US" dirty="0"/>
              <a:t>VAG to Tesla = High</a:t>
            </a:r>
          </a:p>
          <a:p>
            <a:r>
              <a:rPr lang="en-US" dirty="0"/>
              <a:t>Buyer price sensitivity</a:t>
            </a:r>
          </a:p>
          <a:p>
            <a:pPr lvl="1"/>
            <a:r>
              <a:rPr lang="en-US" dirty="0"/>
              <a:t>iPhone contracts 2016 vs 2019</a:t>
            </a:r>
          </a:p>
        </p:txBody>
      </p:sp>
    </p:spTree>
    <p:extLst>
      <p:ext uri="{BB962C8B-B14F-4D97-AF65-F5344CB8AC3E}">
        <p14:creationId xmlns:p14="http://schemas.microsoft.com/office/powerpoint/2010/main" val="8035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99601 0.166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09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CB35-F9E9-8545-8BE7-0611B281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376"/>
            <a:ext cx="8229600" cy="1143000"/>
          </a:xfrm>
        </p:spPr>
        <p:txBody>
          <a:bodyPr/>
          <a:lstStyle/>
          <a:p>
            <a:r>
              <a:rPr lang="en-US" dirty="0"/>
              <a:t>Bargaining Power of Suppliers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B41301-5A51-5642-8E11-D79CD136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376"/>
            <a:ext cx="8229600" cy="4260787"/>
          </a:xfrm>
        </p:spPr>
        <p:txBody>
          <a:bodyPr/>
          <a:lstStyle/>
          <a:p>
            <a:r>
              <a:rPr lang="en-US" sz="2800" dirty="0" err="1"/>
              <a:t>Labour</a:t>
            </a:r>
            <a:r>
              <a:rPr lang="en-US" sz="2800" dirty="0"/>
              <a:t>, raw materials, components, services are all needed</a:t>
            </a:r>
          </a:p>
          <a:p>
            <a:pPr lvl="1"/>
            <a:r>
              <a:rPr lang="en-US" sz="2400" dirty="0"/>
              <a:t>Machine Learning (AI) and Mobile Development are currently most in demand, thus human resources for this input are more expensive</a:t>
            </a:r>
          </a:p>
          <a:p>
            <a:pPr lvl="1"/>
            <a:r>
              <a:rPr lang="en-US" sz="2400" dirty="0"/>
              <a:t>You want to sell UK sourced </a:t>
            </a:r>
            <a:r>
              <a:rPr lang="en-US" sz="2400" dirty="0">
                <a:hlinkClick r:id="rId4"/>
              </a:rPr>
              <a:t>Quinoa</a:t>
            </a:r>
            <a:endParaRPr lang="en-US" sz="2400" dirty="0"/>
          </a:p>
          <a:p>
            <a:r>
              <a:rPr lang="en-US" sz="2800" dirty="0"/>
              <a:t>iPhones legally must now use Qualcomm modems…a result of apple unsuccessfully suing for “illegal patent licensing practices”</a:t>
            </a:r>
          </a:p>
          <a:p>
            <a:r>
              <a:rPr lang="en-US" sz="2800" dirty="0"/>
              <a:t>Sometimes impacted by PESTEL</a:t>
            </a:r>
          </a:p>
          <a:p>
            <a:pPr lvl="1"/>
            <a:r>
              <a:rPr lang="en-US" sz="2400" dirty="0"/>
              <a:t>E.g. HDD, Thailand, and flooding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C92803-5ED6-674C-985F-996582C569C9}"/>
              </a:ext>
            </a:extLst>
          </p:cNvPr>
          <p:cNvSpPr txBox="1">
            <a:spLocks/>
          </p:cNvSpPr>
          <p:nvPr/>
        </p:nvSpPr>
        <p:spPr bwMode="auto">
          <a:xfrm>
            <a:off x="9582912" y="116601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Potential factors include:</a:t>
            </a:r>
          </a:p>
          <a:p>
            <a:pPr lvl="1"/>
            <a:r>
              <a:rPr lang="en-US" dirty="0"/>
              <a:t>Supplier switching costs</a:t>
            </a:r>
          </a:p>
          <a:p>
            <a:pPr lvl="1"/>
            <a:r>
              <a:rPr lang="en-US" dirty="0"/>
              <a:t>Impact of inputs on differentiation (Leica and Huawei)</a:t>
            </a:r>
          </a:p>
          <a:p>
            <a:pPr lvl="1"/>
            <a:r>
              <a:rPr lang="en-US" dirty="0"/>
              <a:t>Presence of substitutes (</a:t>
            </a:r>
            <a:r>
              <a:rPr lang="en-US" dirty="0" err="1"/>
              <a:t>mediatek</a:t>
            </a:r>
            <a:r>
              <a:rPr lang="en-US" dirty="0"/>
              <a:t> modems for iPhones)</a:t>
            </a:r>
          </a:p>
          <a:p>
            <a:pPr lvl="1"/>
            <a:r>
              <a:rPr lang="en-US" dirty="0"/>
              <a:t>Employer solidarity (think Ryanair Pilot Strikes) or Air France traffic controller strikes</a:t>
            </a:r>
          </a:p>
        </p:txBody>
      </p:sp>
    </p:spTree>
    <p:extLst>
      <p:ext uri="{BB962C8B-B14F-4D97-AF65-F5344CB8AC3E}">
        <p14:creationId xmlns:p14="http://schemas.microsoft.com/office/powerpoint/2010/main" val="28269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99792 0.1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96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B426-B3EC-9B4E-8C57-2EFBEA56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8725"/>
            <a:ext cx="8229600" cy="1143000"/>
          </a:xfrm>
        </p:spPr>
        <p:txBody>
          <a:bodyPr/>
          <a:lstStyle/>
          <a:p>
            <a:r>
              <a:rPr lang="en-US" dirty="0"/>
              <a:t>Porters 5 Forces (1979)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FA238-CA2A-F648-AA83-9D30D17FE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4819"/>
            <a:ext cx="8229600" cy="3154362"/>
          </a:xfrm>
        </p:spPr>
        <p:txBody>
          <a:bodyPr/>
          <a:lstStyle/>
          <a:p>
            <a:r>
              <a:rPr lang="en-US" dirty="0"/>
              <a:t>Content to support Year 2 Business A’ Level</a:t>
            </a:r>
          </a:p>
          <a:p>
            <a:endParaRPr lang="en-US" dirty="0"/>
          </a:p>
          <a:p>
            <a:r>
              <a:rPr lang="en-US" dirty="0"/>
              <a:t>Dr Ian Harris – </a:t>
            </a:r>
            <a:r>
              <a:rPr lang="en-US" dirty="0">
                <a:hlinkClick r:id="rId4"/>
              </a:rPr>
              <a:t>ihh@aber.ac.uk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CBC1-534F-884B-81E9-A590340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en-US" dirty="0"/>
              <a:t>Competitive Rivalry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F5794-1E83-4E41-A3C4-6A555C676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5109"/>
            <a:ext cx="8229600" cy="4525963"/>
          </a:xfrm>
        </p:spPr>
        <p:txBody>
          <a:bodyPr/>
          <a:lstStyle/>
          <a:p>
            <a:r>
              <a:rPr lang="en-US" dirty="0"/>
              <a:t>Most Business Degree’s spend a great deal of time (00’s of hours) in this realm</a:t>
            </a:r>
          </a:p>
          <a:p>
            <a:r>
              <a:rPr lang="en-US" dirty="0"/>
              <a:t>The intensity of competitive rivalry is the major determinant</a:t>
            </a:r>
          </a:p>
          <a:p>
            <a:pPr lvl="1"/>
            <a:r>
              <a:rPr lang="en-US" dirty="0"/>
              <a:t>When you open your student bank account there will be dozen’s of choices, however, some are differentiated to </a:t>
            </a:r>
            <a:r>
              <a:rPr lang="en-US" dirty="0">
                <a:hlinkClick r:id="rId4"/>
              </a:rPr>
              <a:t>better meet your needs</a:t>
            </a:r>
            <a:endParaRPr lang="en-US" dirty="0"/>
          </a:p>
          <a:p>
            <a:r>
              <a:rPr lang="en-US" dirty="0"/>
              <a:t>Positioning is important here, you want to position to the biggest market and best meet their needs…</a:t>
            </a:r>
            <a:r>
              <a:rPr lang="en-US" sz="2400" dirty="0"/>
              <a:t>tricky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1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F7E8-2324-7841-8668-367AB134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65D0E-4A1E-1C47-A857-2C3D24E2C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innovation (think iPhones, but innovation has been minimal for 3 years)</a:t>
            </a:r>
          </a:p>
          <a:p>
            <a:r>
              <a:rPr lang="en-US" dirty="0"/>
              <a:t>Blue ocean thinkers (Halo Top ice cream)</a:t>
            </a:r>
          </a:p>
          <a:p>
            <a:r>
              <a:rPr lang="en-US" dirty="0"/>
              <a:t>Level of advertising expenditure (Sky spent £23 million in print in 2018; Virgin spent £4.3 million)</a:t>
            </a:r>
          </a:p>
          <a:p>
            <a:r>
              <a:rPr lang="en-US" dirty="0"/>
              <a:t>Can you reduce costs or differentiate in other ways (Porters Competitive Advantage model)</a:t>
            </a:r>
          </a:p>
        </p:txBody>
      </p:sp>
    </p:spTree>
    <p:extLst>
      <p:ext uri="{BB962C8B-B14F-4D97-AF65-F5344CB8AC3E}">
        <p14:creationId xmlns:p14="http://schemas.microsoft.com/office/powerpoint/2010/main" val="2368927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48B5-33F2-C449-BFD1-0D074745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2D4350-57DB-FA4F-9A40-9F668FBC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Porter uses inconsistent logical argument</a:t>
            </a:r>
            <a:endParaRPr lang="en-GB" baseline="30000" dirty="0"/>
          </a:p>
          <a:p>
            <a:r>
              <a:rPr lang="en-GB" dirty="0"/>
              <a:t>Porter does not have sufficient empirical support and used selective case studies</a:t>
            </a:r>
          </a:p>
          <a:p>
            <a:r>
              <a:rPr lang="en-GB" dirty="0"/>
              <a:t>Others have argued Porter's firm-level analysis is widely misunderstood and mis-taught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54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08C3-C1A0-2D42-B1F4-B03695AF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825"/>
            <a:ext cx="8229600" cy="1143000"/>
          </a:xfrm>
        </p:spPr>
        <p:txBody>
          <a:bodyPr/>
          <a:lstStyle/>
          <a:p>
            <a:r>
              <a:rPr lang="en-US" dirty="0"/>
              <a:t>Criticisms/Summary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B2EF-D740-1E41-A010-8EA9E208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45736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Porter’s model is useful for diagnostics, or understanding how a business seeks to profit in its chosen marketplace, and for prescriptions, or building new opportunities for advantage</a:t>
            </a:r>
          </a:p>
          <a:p>
            <a:r>
              <a:rPr lang="en-US" sz="2800" dirty="0">
                <a:solidFill>
                  <a:schemeClr val="tx1"/>
                </a:solidFill>
              </a:rPr>
              <a:t>Porter’s model was developed at a time where the rate of change in any given industry was relatively slow and manageable</a:t>
            </a:r>
          </a:p>
          <a:p>
            <a:r>
              <a:rPr lang="en-US" sz="2800" dirty="0">
                <a:solidFill>
                  <a:schemeClr val="tx1"/>
                </a:solidFill>
              </a:rPr>
              <a:t>Newer models were developed to take into account the increasing turbulence and velocity of the marketplace</a:t>
            </a:r>
          </a:p>
        </p:txBody>
      </p:sp>
    </p:spTree>
    <p:extLst>
      <p:ext uri="{BB962C8B-B14F-4D97-AF65-F5344CB8AC3E}">
        <p14:creationId xmlns:p14="http://schemas.microsoft.com/office/powerpoint/2010/main" val="666369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64269F-5314-0040-933A-5F4D8829BCAE}"/>
              </a:ext>
            </a:extLst>
          </p:cNvPr>
          <p:cNvSpPr txBox="1"/>
          <p:nvPr/>
        </p:nvSpPr>
        <p:spPr>
          <a:xfrm>
            <a:off x="971550" y="1498600"/>
            <a:ext cx="6049963" cy="692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500" b="1" dirty="0" err="1">
                <a:solidFill>
                  <a:schemeClr val="accent4"/>
                </a:solidFill>
                <a:latin typeface="HK Grotesk" pitchFamily="2" charset="77"/>
                <a:ea typeface="ＭＳ Ｐゴシック" charset="0"/>
                <a:cs typeface="Plantin Std"/>
              </a:rPr>
              <a:t>Diolch</a:t>
            </a:r>
            <a:r>
              <a:rPr lang="en-US" sz="4500" dirty="0">
                <a:solidFill>
                  <a:schemeClr val="accent4"/>
                </a:solidFill>
                <a:latin typeface="HK Grotesk Light" pitchFamily="2" charset="77"/>
                <a:ea typeface="ＭＳ Ｐゴシック" charset="0"/>
                <a:cs typeface="Plantin Std"/>
              </a:rPr>
              <a:t> </a:t>
            </a:r>
            <a:r>
              <a:rPr lang="en-US" sz="4500" dirty="0">
                <a:solidFill>
                  <a:srgbClr val="FFFFFF"/>
                </a:solidFill>
                <a:latin typeface="HK Grotesk Light" pitchFamily="2" charset="77"/>
                <a:ea typeface="ＭＳ Ｐゴシック" charset="0"/>
                <a:cs typeface="Plantin Std"/>
              </a:rPr>
              <a:t>| </a:t>
            </a:r>
            <a:r>
              <a:rPr lang="en-US" sz="4500" b="1" dirty="0">
                <a:solidFill>
                  <a:schemeClr val="accent4"/>
                </a:solidFill>
                <a:latin typeface="HK Grotesk" pitchFamily="2" charset="77"/>
                <a:ea typeface="ＭＳ Ｐゴシック" charset="0"/>
                <a:cs typeface="Plantin Std"/>
              </a:rPr>
              <a:t>Thank you</a:t>
            </a:r>
          </a:p>
        </p:txBody>
      </p:sp>
      <p:pic>
        <p:nvPicPr>
          <p:cNvPr id="63491" name="Picture 5">
            <a:extLst>
              <a:ext uri="{FF2B5EF4-FFF2-40B4-BE49-F238E27FC236}">
                <a16:creationId xmlns:a16="http://schemas.microsoft.com/office/drawing/2014/main" id="{2F039072-0C93-7942-B4D1-8DD0D43B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26097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>
            <a:extLst>
              <a:ext uri="{FF2B5EF4-FFF2-40B4-BE49-F238E27FC236}">
                <a16:creationId xmlns:a16="http://schemas.microsoft.com/office/drawing/2014/main" id="{0DA3EE28-E4D1-354A-BB79-E747619A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526097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207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19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413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556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23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1F37-979B-0649-AE59-3FE6C7FDC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sz="3600" dirty="0"/>
              <a:t>Michael E. Porter, </a:t>
            </a:r>
            <a:r>
              <a:rPr lang="en-US" sz="3600" i="1" dirty="0"/>
              <a:t>“How Competitive Forces Shape Strategy,” </a:t>
            </a:r>
            <a:r>
              <a:rPr lang="en-US" sz="3200" dirty="0"/>
              <a:t>Harvard Business Review, May 1979 (Vol 57, No. 2), pp. 137-145</a:t>
            </a:r>
            <a:br>
              <a:rPr lang="en-US" sz="3600" dirty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60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35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807252B-E70B-3A4D-8248-F57563C4E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Learning Outcomes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999D9B6-6E2F-E244-A7F1-80527F7871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Describe the five components of Porters Competitive Forces Model (1979)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Outline the development and change in the impact of the the five forces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Explain how these help organisations create strategic and operational direction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Detail the impact of the five forces on profitability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8868-8C56-7E4D-A9A6-30202217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23018"/>
            <a:ext cx="8229600" cy="1143000"/>
          </a:xfrm>
        </p:spPr>
        <p:txBody>
          <a:bodyPr/>
          <a:lstStyle/>
          <a:p>
            <a:r>
              <a:rPr lang="en-US" dirty="0"/>
              <a:t>Model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3ED6-E1FA-F245-91A8-D247751D8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/>
              <a:t>Frameworks and tools used in conjunction with this model include:</a:t>
            </a:r>
          </a:p>
          <a:p>
            <a:pPr lvl="1"/>
            <a:r>
              <a:rPr lang="en-US" dirty="0"/>
              <a:t>SWOT</a:t>
            </a:r>
          </a:p>
          <a:p>
            <a:pPr lvl="1"/>
            <a:r>
              <a:rPr lang="en-US" dirty="0"/>
              <a:t>Balanced Scorecard</a:t>
            </a:r>
          </a:p>
          <a:p>
            <a:pPr lvl="1"/>
            <a:r>
              <a:rPr lang="en-US" dirty="0"/>
              <a:t>PESTEL analysis</a:t>
            </a:r>
          </a:p>
          <a:p>
            <a:pPr lvl="1"/>
            <a:r>
              <a:rPr lang="en-US" dirty="0"/>
              <a:t>Growth-Share Matrix</a:t>
            </a:r>
          </a:p>
          <a:p>
            <a:pPr lvl="1"/>
            <a:endParaRPr lang="en-US" dirty="0"/>
          </a:p>
          <a:p>
            <a:r>
              <a:rPr lang="en-US" dirty="0"/>
              <a:t>Are you feeling inquisitive?</a:t>
            </a:r>
          </a:p>
          <a:p>
            <a:pPr lvl="1"/>
            <a:r>
              <a:rPr lang="en-US" dirty="0"/>
              <a:t>Major contributors to this area include Michael Porter, Gary Hamel, C.K. Prahalad and Henry Mintzberg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45A62B-A447-994D-835A-7753405200DF}"/>
              </a:ext>
            </a:extLst>
          </p:cNvPr>
          <p:cNvGrpSpPr/>
          <p:nvPr/>
        </p:nvGrpSpPr>
        <p:grpSpPr>
          <a:xfrm>
            <a:off x="9634231" y="1288922"/>
            <a:ext cx="8219434" cy="3416682"/>
            <a:chOff x="325131" y="2216022"/>
            <a:chExt cx="8219434" cy="3416682"/>
          </a:xfrm>
        </p:grpSpPr>
        <p:pic>
          <p:nvPicPr>
            <p:cNvPr id="5" name="Picture 4" descr="Fig3-1">
              <a:extLst>
                <a:ext uri="{FF2B5EF4-FFF2-40B4-BE49-F238E27FC236}">
                  <a16:creationId xmlns:a16="http://schemas.microsoft.com/office/drawing/2014/main" id="{E143CC76-4B89-A94A-A05F-42E7F12591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37" b="12088"/>
            <a:stretch/>
          </p:blipFill>
          <p:spPr bwMode="auto">
            <a:xfrm>
              <a:off x="325131" y="2216022"/>
              <a:ext cx="8085830" cy="341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4AFCBEC9-1EFF-A743-95D4-0A868F2D0399}"/>
                </a:ext>
              </a:extLst>
            </p:cNvPr>
            <p:cNvSpPr/>
            <p:nvPr/>
          </p:nvSpPr>
          <p:spPr>
            <a:xfrm>
              <a:off x="8398261" y="2959849"/>
              <a:ext cx="146304" cy="9144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185 L -1.02517 0.062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7A08-84EB-7741-B9E2-893775F1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8DB54-9263-EE4C-AC31-6896F111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en-US" sz="2800" dirty="0"/>
              <a:t>The model determines competitive intensity (from an industrial organisation economic perspective)</a:t>
            </a:r>
          </a:p>
          <a:p>
            <a:r>
              <a:rPr lang="en-US" sz="2800" dirty="0"/>
              <a:t>It works at the “industry” level, not at the corporate level - </a:t>
            </a:r>
            <a:r>
              <a:rPr lang="en-US" sz="2400" dirty="0"/>
              <a:t>The microenvironment</a:t>
            </a:r>
          </a:p>
          <a:p>
            <a:r>
              <a:rPr lang="en-US" sz="2800" dirty="0"/>
              <a:t>Marketplaces are dynamic, overall industry information changes</a:t>
            </a:r>
          </a:p>
          <a:p>
            <a:r>
              <a:rPr lang="en-US" sz="2800" dirty="0"/>
              <a:t>It attempts to define attractive and unattractive industry in terms of “profitability”</a:t>
            </a:r>
          </a:p>
          <a:p>
            <a:r>
              <a:rPr lang="en-US" sz="2800" dirty="0"/>
              <a:t>Firms apply their core competencies, business model, or network to achieve profit above industry average</a:t>
            </a:r>
          </a:p>
          <a:p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7DCAB5-DBA7-FE4B-B301-20C79F63FCDC}"/>
              </a:ext>
            </a:extLst>
          </p:cNvPr>
          <p:cNvGrpSpPr/>
          <p:nvPr/>
        </p:nvGrpSpPr>
        <p:grpSpPr>
          <a:xfrm>
            <a:off x="9584738" y="1152525"/>
            <a:ext cx="7945438" cy="4552950"/>
            <a:chOff x="304800" y="1608138"/>
            <a:chExt cx="7945438" cy="455295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50F270D-D83B-894B-BDCC-F312A826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124200"/>
              <a:ext cx="129857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b="1" dirty="0">
                  <a:latin typeface="Comic Sans MS" charset="0"/>
                  <a:cs typeface="+mn-cs"/>
                </a:rPr>
                <a:t>Strategic</a:t>
              </a:r>
            </a:p>
            <a:p>
              <a:pPr algn="ctr" eaLnBrk="0" hangingPunct="0">
                <a:defRPr/>
              </a:pPr>
              <a:r>
                <a:rPr lang="en-GB" b="1" dirty="0">
                  <a:latin typeface="Comic Sans MS" charset="0"/>
                  <a:cs typeface="+mn-cs"/>
                </a:rPr>
                <a:t>analysis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61CE12B-D919-314D-958D-73190C64B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038600"/>
              <a:ext cx="152400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b="1" dirty="0">
                  <a:latin typeface="Comic Sans MS" charset="0"/>
                  <a:cs typeface="+mn-cs"/>
                </a:rPr>
                <a:t>Strategy</a:t>
              </a:r>
            </a:p>
            <a:p>
              <a:pPr algn="ctr" eaLnBrk="0" hangingPunct="0">
                <a:defRPr/>
              </a:pPr>
              <a:r>
                <a:rPr lang="en-GB" b="1" dirty="0">
                  <a:latin typeface="Comic Sans MS" charset="0"/>
                  <a:cs typeface="+mn-cs"/>
                </a:rPr>
                <a:t>formulation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A87924A-2B0A-0D40-97CE-CD7FBB8E5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962400"/>
              <a:ext cx="1408113" cy="91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b="1" dirty="0">
                  <a:latin typeface="Comic Sans MS" charset="0"/>
                  <a:cs typeface="+mn-cs"/>
                </a:rPr>
                <a:t>Strategy</a:t>
              </a:r>
            </a:p>
            <a:p>
              <a:pPr algn="ctr" eaLnBrk="0" hangingPunct="0">
                <a:defRPr/>
              </a:pPr>
              <a:r>
                <a:rPr lang="en-GB" b="1" dirty="0">
                  <a:latin typeface="Comic Sans MS" charset="0"/>
                  <a:cs typeface="+mn-cs"/>
                </a:rPr>
                <a:t>implement-</a:t>
              </a:r>
            </a:p>
            <a:p>
              <a:pPr algn="ctr" eaLnBrk="0" hangingPunct="0">
                <a:defRPr/>
              </a:pPr>
              <a:r>
                <a:rPr lang="en-GB" b="1" dirty="0">
                  <a:latin typeface="Comic Sans MS" charset="0"/>
                  <a:cs typeface="+mn-cs"/>
                </a:rPr>
                <a:t>ation</a:t>
              </a: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61821105-63DE-DF47-B42D-9EDE6B863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08413"/>
              <a:ext cx="1363663" cy="1143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2D6E1B52-ADFA-3C4F-8606-62596964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10000"/>
              <a:ext cx="1362075" cy="11414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63F327D-B736-DE45-AFCF-E11F5B5DA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897188"/>
              <a:ext cx="1362075" cy="113982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75B6F3A-A7F7-514A-BD53-EF7A81D35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133600"/>
              <a:ext cx="12192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External</a:t>
              </a:r>
            </a:p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environment</a:t>
              </a: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32A613FA-3871-7A4F-8D34-D1E75801E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1676400"/>
              <a:ext cx="1447800" cy="72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Culture, expectations</a:t>
              </a:r>
            </a:p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&amp; power</a:t>
              </a: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C48FB08-F521-3A4A-80F0-EC7070A78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2209800"/>
              <a:ext cx="12192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Capabilities &amp; resources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B4B3FCD4-3AE2-9B43-BD40-B26B6F148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025" y="3300413"/>
              <a:ext cx="108585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Generation</a:t>
              </a:r>
            </a:p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of options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CD3AF785-2552-B44C-B813-E5EDB99B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4672013"/>
              <a:ext cx="1020763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Evaluation</a:t>
              </a:r>
            </a:p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of options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49731AAD-B7E0-AF47-905A-E54C84C2E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5410200"/>
              <a:ext cx="1208088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Selection</a:t>
              </a:r>
            </a:p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of strategy</a:t>
              </a: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4F23E83D-7819-D344-B16C-7DB0FA301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352800"/>
              <a:ext cx="9906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Resource</a:t>
              </a:r>
            </a:p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planning</a:t>
              </a: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61BA2BF-39FF-6F41-82ED-79E09C298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400" y="5434013"/>
              <a:ext cx="9652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People &amp;</a:t>
              </a:r>
            </a:p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systems</a:t>
              </a: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CC5161D8-47EF-7442-A97E-F903B2878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4648200"/>
              <a:ext cx="1163638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Structure &amp; culture</a:t>
              </a: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6ED2793D-B695-D241-9986-5DE05FEAF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1608138"/>
              <a:ext cx="1085850" cy="971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30F6D5EE-2300-124C-84A8-B8DE62987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175" y="4427538"/>
              <a:ext cx="1085850" cy="971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6560DBB8-55CC-A24A-A84D-EA6DB5B62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175" y="1989138"/>
              <a:ext cx="1085850" cy="971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9EED167E-F934-8A49-A026-B8166FF0C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775" y="4427538"/>
              <a:ext cx="1085850" cy="971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8C8F3697-DF4F-8B44-A699-E69DB8AD4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75" y="5189538"/>
              <a:ext cx="1085850" cy="971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859BAA36-2351-5341-AF83-C7A8772F6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5" y="5189538"/>
              <a:ext cx="1085850" cy="971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CD3CAE3-678A-9249-894D-85D32A205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375" y="3055938"/>
              <a:ext cx="1085850" cy="971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07D2E5D9-5B8D-7848-9C22-01161B96D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775" y="3132138"/>
              <a:ext cx="1085850" cy="971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5CB7D1DD-54F0-5249-ACAA-0B7B114F4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975" y="1989138"/>
              <a:ext cx="1085850" cy="971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0AF2769-FC98-4F41-85AB-2CF3D49DE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5908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284DEDF4-A91F-6C42-BA20-F1857F9DC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2743200"/>
              <a:ext cx="5334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625A3913-3D99-124E-81A8-60C6BE777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5400" y="2743200"/>
              <a:ext cx="6096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E250A30A-B02D-4C47-B191-DEC3AEA13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3886200"/>
              <a:ext cx="228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C4586A84-619E-084F-A3FB-BA88123B2C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5000" y="4572000"/>
              <a:ext cx="304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FA4E59EB-6B9C-EC4E-8503-BCAF76C52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5600" y="4953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4B301061-34C2-ED49-A4AA-0B5418263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3886200"/>
              <a:ext cx="304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1B2F3852-FC73-3745-B995-D9CAAD792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572000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F3ED4BA3-FD90-9047-B2C7-E3AB786FF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4953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4CE9EF85-135E-7549-9BD9-39BF1AC49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4343400"/>
              <a:ext cx="1981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F76381AA-BFBA-8A43-ACB5-840714953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3657600"/>
              <a:ext cx="5334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40" name="Line 38">
              <a:extLst>
                <a:ext uri="{FF2B5EF4-FFF2-40B4-BE49-F238E27FC236}">
                  <a16:creationId xmlns:a16="http://schemas.microsoft.com/office/drawing/2014/main" id="{310931F8-F9B6-5A46-A439-D63749AEB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3657600"/>
              <a:ext cx="5334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D3E3EC95-8E52-0847-933C-D697F29F8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905000"/>
              <a:ext cx="173037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Adapted from</a:t>
              </a:r>
            </a:p>
            <a:p>
              <a:pPr eaLnBrk="0" hangingPunct="0">
                <a:defRPr/>
              </a:pPr>
              <a:r>
                <a:rPr lang="en-GB" sz="1400" dirty="0">
                  <a:latin typeface="Comic Sans MS" charset="0"/>
                  <a:cs typeface="+mn-cs"/>
                </a:rPr>
                <a:t>Johnson &amp; Scholes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0.01991 L -1.02865 0.05995 " pathEditMode="relative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E614-11CE-F542-8C89-B9E64B7D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110"/>
            <a:ext cx="8229600" cy="1143000"/>
          </a:xfrm>
        </p:spPr>
        <p:txBody>
          <a:bodyPr/>
          <a:lstStyle/>
          <a:p>
            <a:r>
              <a:rPr lang="en-US" dirty="0"/>
              <a:t>How is it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B2EF-40B4-FE49-9841-FE55F877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Consultants and Senior Managers use it qualitatively evaluate a firms strategic position</a:t>
            </a:r>
          </a:p>
          <a:p>
            <a:r>
              <a:rPr lang="en-US" dirty="0"/>
              <a:t>It’s the starting point and later analysis might include</a:t>
            </a:r>
          </a:p>
          <a:p>
            <a:pPr lvl="1"/>
            <a:r>
              <a:rPr lang="en-US" dirty="0"/>
              <a:t>Value Chain analysis</a:t>
            </a:r>
          </a:p>
          <a:p>
            <a:r>
              <a:rPr lang="en-US" dirty="0"/>
              <a:t>It functions best at “</a:t>
            </a:r>
            <a:r>
              <a:rPr lang="en-US" dirty="0">
                <a:hlinkClick r:id="rId4"/>
              </a:rPr>
              <a:t>line-of-business</a:t>
            </a:r>
            <a:r>
              <a:rPr lang="en-US" dirty="0"/>
              <a:t>” industry level or in </a:t>
            </a:r>
            <a:r>
              <a:rPr lang="en-US" i="1" dirty="0"/>
              <a:t>clear English</a:t>
            </a:r>
          </a:p>
          <a:p>
            <a:pPr lvl="1"/>
            <a:r>
              <a:rPr lang="en-US" dirty="0"/>
              <a:t>“a market in which similar or closely related products and/or services are sold to buyers”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7605890-EBBC-3148-B4A2-BBEFAE5FB6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05000"/>
            <a:ext cx="6400800" cy="3810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actors and forces 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external</a:t>
            </a: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the marketing management function of the firm that 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impinge</a:t>
            </a: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the marketing management’s ability to </a:t>
            </a: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 and maintain </a:t>
            </a: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successful transactions with its customers.”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Kotler, 1994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4026-E01D-B748-A7AB-783FA802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143000"/>
          </a:xfrm>
        </p:spPr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F98C-8633-A34A-8D4E-C1A85154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/>
          <a:lstStyle/>
          <a:p>
            <a:r>
              <a:rPr lang="en-US" dirty="0"/>
              <a:t>Air Travel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 template for Kylie">
  <a:themeElements>
    <a:clrScheme name="Custom 3">
      <a:dk1>
        <a:sysClr val="windowText" lastClr="000000"/>
      </a:dk1>
      <a:lt1>
        <a:sysClr val="window" lastClr="FFFFFF"/>
      </a:lt1>
      <a:dk2>
        <a:srgbClr val="1E2144"/>
      </a:dk2>
      <a:lt2>
        <a:srgbClr val="EEECE1"/>
      </a:lt2>
      <a:accent1>
        <a:srgbClr val="3C6FA9"/>
      </a:accent1>
      <a:accent2>
        <a:srgbClr val="202349"/>
      </a:accent2>
      <a:accent3>
        <a:srgbClr val="F6BC1C"/>
      </a:accent3>
      <a:accent4>
        <a:srgbClr val="1F2247"/>
      </a:accent4>
      <a:accent5>
        <a:srgbClr val="6A8EBB"/>
      </a:accent5>
      <a:accent6>
        <a:srgbClr val="E47823"/>
      </a:accent6>
      <a:hlink>
        <a:srgbClr val="F6BC1C"/>
      </a:hlink>
      <a:folHlink>
        <a:srgbClr val="DA51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for Kylie.potx</Template>
  <TotalTime>8919</TotalTime>
  <Words>1633</Words>
  <Application>Microsoft Macintosh PowerPoint</Application>
  <PresentationFormat>On-screen Show (4:3)</PresentationFormat>
  <Paragraphs>275</Paragraphs>
  <Slides>41</Slides>
  <Notes>41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Comic Sans MS</vt:lpstr>
      <vt:lpstr>HK Grotesk</vt:lpstr>
      <vt:lpstr>HK Grotesk Light</vt:lpstr>
      <vt:lpstr>PowerPoint template for Kylie</vt:lpstr>
      <vt:lpstr>PowerPoint Presentation</vt:lpstr>
      <vt:lpstr>Porters 5 Forces (1979)</vt:lpstr>
      <vt:lpstr>  Michael E. Porter, “How Competitive Forces Shape Strategy,” Harvard Business Review, May 1979 (Vol 57, No. 2), pp. 137-145 </vt:lpstr>
      <vt:lpstr>Learning Outcomes</vt:lpstr>
      <vt:lpstr>Model Ecosystem</vt:lpstr>
      <vt:lpstr>Background</vt:lpstr>
      <vt:lpstr>How is it used?</vt:lpstr>
      <vt:lpstr>PowerPoint Presentation</vt:lpstr>
      <vt:lpstr>Simple Example</vt:lpstr>
      <vt:lpstr>PowerPoint Presentation</vt:lpstr>
      <vt:lpstr>This is content that we test in the…</vt:lpstr>
      <vt:lpstr>Competitive Dynamics examples</vt:lpstr>
      <vt:lpstr>PowerPoint Presentation</vt:lpstr>
      <vt:lpstr>Threat of New Entrants</vt:lpstr>
      <vt:lpstr>PowerPoint Presentation</vt:lpstr>
      <vt:lpstr>Factors impacting market entry</vt:lpstr>
      <vt:lpstr>Threat of Substitutes</vt:lpstr>
      <vt:lpstr>Bargaining Power of Customers</vt:lpstr>
      <vt:lpstr>Bargaining Power of Suppliers</vt:lpstr>
      <vt:lpstr>Competitive Rivalry</vt:lpstr>
      <vt:lpstr>PowerPoint Presentation</vt:lpstr>
      <vt:lpstr>Criticisms</vt:lpstr>
      <vt:lpstr>Criticisms/Summary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Dafydd Davies</dc:creator>
  <cp:lastModifiedBy>Ian Harris [ihh]</cp:lastModifiedBy>
  <cp:revision>124</cp:revision>
  <cp:lastPrinted>2019-09-17T09:37:19Z</cp:lastPrinted>
  <dcterms:created xsi:type="dcterms:W3CDTF">2014-10-24T09:38:54Z</dcterms:created>
  <dcterms:modified xsi:type="dcterms:W3CDTF">2019-09-17T12:25:39Z</dcterms:modified>
</cp:coreProperties>
</file>