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4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Tw Cen MT" panose="020B0602020104020603"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8"/>
    <p:restoredTop sz="94679"/>
  </p:normalViewPr>
  <p:slideViewPr>
    <p:cSldViewPr snapToGrid="0" snapToObjects="1">
      <p:cViewPr varScale="1">
        <p:scale>
          <a:sx n="58" d="100"/>
          <a:sy n="58" d="100"/>
        </p:scale>
        <p:origin x="84"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8D38747-4367-4BD2-8D51-C97E202738E2}" type="datetime1">
              <a:rPr lang="en-US" smtClean="0"/>
              <a:t>8/11/2020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673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93586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83784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28836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14653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73ED0CC-082F-4160-86E5-0D6041F12778}" type="datetime1">
              <a:rPr lang="en-US" smtClean="0"/>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19491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73ED0CC-082F-4160-86E5-0D6041F12778}" type="datetime1">
              <a:rPr lang="en-US" smtClean="0"/>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3137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91306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64666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2288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362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901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8/11/2020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06704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968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7112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591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3ED0CC-082F-4160-86E5-0D6041F12778}" type="datetime1">
              <a:rPr lang="en-US" smtClean="0"/>
              <a:t>8/11/2020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64275586"/>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ber.ac.uk/en/study-schemes/"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hyperlink" Target="https://www.aber.ac.uk/en/student/"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aber.ac.uk/en/student/stud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ber.ac.uk/en/aberskills/"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aber.ac.uk/en/past-papers/" TargetMode="External"/><Relationship Id="rId5" Type="http://schemas.openxmlformats.org/officeDocument/2006/relationships/hyperlink" Target="https://www.aber.ac.uk/en/study-schemes/" TargetMode="External"/><Relationship Id="rId4" Type="http://schemas.openxmlformats.org/officeDocument/2006/relationships/hyperlink" Target="https://www.aber.ac.uk/en/modules/"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0237D-3DF7-444D-BBAD-C0A904874A32}"/>
              </a:ext>
            </a:extLst>
          </p:cNvPr>
          <p:cNvPicPr>
            <a:picLocks noChangeAspect="1"/>
          </p:cNvPicPr>
          <p:nvPr/>
        </p:nvPicPr>
        <p:blipFill rotWithShape="1">
          <a:blip r:embed="rId4"/>
          <a:srcRect t="29687"/>
          <a:stretch/>
        </p:blipFill>
        <p:spPr>
          <a:xfrm>
            <a:off x="20" y="10"/>
            <a:ext cx="12191980" cy="6857990"/>
          </a:xfrm>
          <a:prstGeom prst="rect">
            <a:avLst/>
          </a:prstGeom>
        </p:spPr>
      </p:pic>
      <p:sp>
        <p:nvSpPr>
          <p:cNvPr id="2" name="Title 1">
            <a:extLst>
              <a:ext uri="{FF2B5EF4-FFF2-40B4-BE49-F238E27FC236}">
                <a16:creationId xmlns:a16="http://schemas.microsoft.com/office/drawing/2014/main" id="{9659C449-FA94-144C-B302-DC5D567CA8CA}"/>
              </a:ext>
            </a:extLst>
          </p:cNvPr>
          <p:cNvSpPr>
            <a:spLocks noGrp="1"/>
          </p:cNvSpPr>
          <p:nvPr>
            <p:ph type="ctrTitle"/>
          </p:nvPr>
        </p:nvSpPr>
        <p:spPr>
          <a:xfrm>
            <a:off x="804336" y="1623412"/>
            <a:ext cx="3503122" cy="2287229"/>
          </a:xfrm>
        </p:spPr>
        <p:txBody>
          <a:bodyPr>
            <a:normAutofit/>
          </a:bodyPr>
          <a:lstStyle/>
          <a:p>
            <a:pPr algn="l"/>
            <a:r>
              <a:rPr lang="en-US" sz="4400" dirty="0">
                <a:solidFill>
                  <a:schemeClr val="bg1"/>
                </a:solidFill>
              </a:rPr>
              <a:t>Know your degree</a:t>
            </a:r>
          </a:p>
        </p:txBody>
      </p:sp>
      <p:sp>
        <p:nvSpPr>
          <p:cNvPr id="3" name="Subtitle 2">
            <a:extLst>
              <a:ext uri="{FF2B5EF4-FFF2-40B4-BE49-F238E27FC236}">
                <a16:creationId xmlns:a16="http://schemas.microsoft.com/office/drawing/2014/main" id="{2FDF9D57-90FF-0D4B-83F9-9A57FE4A19A9}"/>
              </a:ext>
            </a:extLst>
          </p:cNvPr>
          <p:cNvSpPr>
            <a:spLocks noGrp="1"/>
          </p:cNvSpPr>
          <p:nvPr>
            <p:ph type="subTitle" idx="1"/>
          </p:nvPr>
        </p:nvSpPr>
        <p:spPr>
          <a:xfrm>
            <a:off x="804335" y="4009771"/>
            <a:ext cx="3503122" cy="1244361"/>
          </a:xfrm>
        </p:spPr>
        <p:txBody>
          <a:bodyPr>
            <a:normAutofit/>
          </a:bodyPr>
          <a:lstStyle/>
          <a:p>
            <a:pPr algn="l"/>
            <a:r>
              <a:rPr lang="en-US" sz="1800" dirty="0">
                <a:solidFill>
                  <a:srgbClr val="63AF9D"/>
                </a:solidFill>
              </a:rPr>
              <a:t>John Morgan</a:t>
            </a:r>
          </a:p>
          <a:p>
            <a:pPr algn="l"/>
            <a:r>
              <a:rPr lang="en-US" sz="1800" dirty="0">
                <a:solidFill>
                  <a:srgbClr val="63AF9D"/>
                </a:solidFill>
              </a:rPr>
              <a:t>Aberystwyth University</a:t>
            </a:r>
          </a:p>
        </p:txBody>
      </p:sp>
    </p:spTree>
    <p:custDataLst>
      <p:tags r:id="rId1"/>
    </p:custDataLst>
    <p:extLst>
      <p:ext uri="{BB962C8B-B14F-4D97-AF65-F5344CB8AC3E}">
        <p14:creationId xmlns:p14="http://schemas.microsoft.com/office/powerpoint/2010/main" val="328476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1AF5-349C-3649-ADFD-7810AAA2708D}"/>
              </a:ext>
            </a:extLst>
          </p:cNvPr>
          <p:cNvSpPr>
            <a:spLocks noGrp="1"/>
          </p:cNvSpPr>
          <p:nvPr>
            <p:ph type="title"/>
          </p:nvPr>
        </p:nvSpPr>
        <p:spPr/>
        <p:txBody>
          <a:bodyPr/>
          <a:lstStyle/>
          <a:p>
            <a:r>
              <a:rPr lang="en-GB" b="1" dirty="0"/>
              <a:t>Undergraduate (full time)</a:t>
            </a:r>
            <a:endParaRPr lang="en-US" dirty="0"/>
          </a:p>
        </p:txBody>
      </p:sp>
      <p:sp>
        <p:nvSpPr>
          <p:cNvPr id="3" name="Content Placeholder 2">
            <a:extLst>
              <a:ext uri="{FF2B5EF4-FFF2-40B4-BE49-F238E27FC236}">
                <a16:creationId xmlns:a16="http://schemas.microsoft.com/office/drawing/2014/main" id="{B622A18F-19BF-3546-B753-4DCD230C53C9}"/>
              </a:ext>
            </a:extLst>
          </p:cNvPr>
          <p:cNvSpPr>
            <a:spLocks noGrp="1"/>
          </p:cNvSpPr>
          <p:nvPr>
            <p:ph idx="1"/>
          </p:nvPr>
        </p:nvSpPr>
        <p:spPr/>
        <p:txBody>
          <a:bodyPr>
            <a:normAutofit fontScale="85000" lnSpcReduction="10000"/>
          </a:bodyPr>
          <a:lstStyle/>
          <a:p>
            <a:r>
              <a:rPr lang="en-GB" dirty="0"/>
              <a:t>Year 0 	20 credits	3000 words	x6 for whole year	18,000 words</a:t>
            </a:r>
          </a:p>
          <a:p>
            <a:r>
              <a:rPr lang="en-GB" dirty="0"/>
              <a:t>Year 1		20 credits	3000 words	x6 for whole year	18,000 words</a:t>
            </a:r>
          </a:p>
          <a:p>
            <a:r>
              <a:rPr lang="en-GB" dirty="0"/>
              <a:t>Year 2		20 credits	5000 words	x6 for whole year	30,000 words</a:t>
            </a:r>
          </a:p>
          <a:p>
            <a:r>
              <a:rPr lang="en-GB" dirty="0"/>
              <a:t>Year 3		20 credits	5000 words	x6 for whole year	30,000 words</a:t>
            </a:r>
          </a:p>
          <a:p>
            <a:pPr marL="0" indent="0">
              <a:buNone/>
            </a:pPr>
            <a:r>
              <a:rPr lang="en-GB" dirty="0"/>
              <a:t>						</a:t>
            </a:r>
          </a:p>
          <a:p>
            <a:pPr marL="0" indent="0">
              <a:buNone/>
            </a:pPr>
            <a:r>
              <a:rPr lang="en-GB" dirty="0"/>
              <a:t>				Total for degree with Foundation Year	96,000 words</a:t>
            </a:r>
          </a:p>
          <a:p>
            <a:pPr marL="0" indent="0">
              <a:buNone/>
            </a:pPr>
            <a:r>
              <a:rPr lang="en-GB" dirty="0"/>
              <a:t>				Total for degree at First Year entry		78,000 words</a:t>
            </a:r>
          </a:p>
          <a:p>
            <a:endParaRPr lang="en-US" dirty="0"/>
          </a:p>
        </p:txBody>
      </p:sp>
    </p:spTree>
    <p:custDataLst>
      <p:tags r:id="rId1"/>
    </p:custDataLst>
    <p:extLst>
      <p:ext uri="{BB962C8B-B14F-4D97-AF65-F5344CB8AC3E}">
        <p14:creationId xmlns:p14="http://schemas.microsoft.com/office/powerpoint/2010/main" val="159571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C767-50E2-4747-9CE3-D825BD32F92C}"/>
              </a:ext>
            </a:extLst>
          </p:cNvPr>
          <p:cNvSpPr>
            <a:spLocks noGrp="1"/>
          </p:cNvSpPr>
          <p:nvPr>
            <p:ph type="title"/>
          </p:nvPr>
        </p:nvSpPr>
        <p:spPr/>
        <p:txBody>
          <a:bodyPr/>
          <a:lstStyle/>
          <a:p>
            <a:r>
              <a:rPr lang="en-GB" b="1" dirty="0"/>
              <a:t>Master’s degree &amp; PhD (full time)</a:t>
            </a:r>
            <a:r>
              <a:rPr lang="en-GB" dirty="0"/>
              <a:t> </a:t>
            </a:r>
            <a:endParaRPr lang="en-US" dirty="0"/>
          </a:p>
        </p:txBody>
      </p:sp>
      <p:sp>
        <p:nvSpPr>
          <p:cNvPr id="3" name="Content Placeholder 2">
            <a:extLst>
              <a:ext uri="{FF2B5EF4-FFF2-40B4-BE49-F238E27FC236}">
                <a16:creationId xmlns:a16="http://schemas.microsoft.com/office/drawing/2014/main" id="{9768F027-2787-E549-9CD7-B0273BC72685}"/>
              </a:ext>
            </a:extLst>
          </p:cNvPr>
          <p:cNvSpPr>
            <a:spLocks noGrp="1"/>
          </p:cNvSpPr>
          <p:nvPr>
            <p:ph idx="1"/>
          </p:nvPr>
        </p:nvSpPr>
        <p:spPr/>
        <p:txBody>
          <a:bodyPr>
            <a:normAutofit fontScale="92500" lnSpcReduction="20000"/>
          </a:bodyPr>
          <a:lstStyle/>
          <a:p>
            <a:pPr marL="0" indent="0">
              <a:buNone/>
            </a:pPr>
            <a:r>
              <a:rPr lang="en-GB" sz="2000" dirty="0"/>
              <a:t>Master’s degree</a:t>
            </a:r>
          </a:p>
          <a:p>
            <a:r>
              <a:rPr lang="en-GB" sz="2000" dirty="0"/>
              <a:t>1 year		20 credits	5000 words	x6 for whole year		30,000 words</a:t>
            </a:r>
          </a:p>
          <a:p>
            <a:r>
              <a:rPr lang="en-GB" sz="2000" dirty="0"/>
              <a:t>Dissertation	60 credits	15000 words				15,000 words</a:t>
            </a:r>
          </a:p>
          <a:p>
            <a:pPr marL="0" indent="0">
              <a:buNone/>
            </a:pPr>
            <a:r>
              <a:rPr lang="en-GB" sz="2000" dirty="0"/>
              <a:t>						Total for degree		45,000 words</a:t>
            </a:r>
          </a:p>
          <a:p>
            <a:endParaRPr lang="en-US" dirty="0"/>
          </a:p>
          <a:p>
            <a:pPr marL="0" indent="0">
              <a:buNone/>
            </a:pPr>
            <a:r>
              <a:rPr lang="en-GB" sz="2000" dirty="0"/>
              <a:t>PhD	</a:t>
            </a:r>
          </a:p>
          <a:p>
            <a:r>
              <a:rPr lang="en-GB" sz="2000" dirty="0"/>
              <a:t>3 years		80-100,000 words</a:t>
            </a:r>
          </a:p>
          <a:p>
            <a:pPr marL="0" indent="0">
              <a:buNone/>
            </a:pPr>
            <a:r>
              <a:rPr lang="en-GB" sz="2000" dirty="0"/>
              <a:t>			Check for variations in creative and performative work</a:t>
            </a:r>
          </a:p>
          <a:p>
            <a:endParaRPr lang="en-US" dirty="0"/>
          </a:p>
        </p:txBody>
      </p:sp>
    </p:spTree>
    <p:custDataLst>
      <p:tags r:id="rId1"/>
    </p:custDataLst>
    <p:extLst>
      <p:ext uri="{BB962C8B-B14F-4D97-AF65-F5344CB8AC3E}">
        <p14:creationId xmlns:p14="http://schemas.microsoft.com/office/powerpoint/2010/main" val="329313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53458-46DA-DE42-85BC-4B372474AF08}"/>
              </a:ext>
            </a:extLst>
          </p:cNvPr>
          <p:cNvSpPr>
            <a:spLocks noGrp="1"/>
          </p:cNvSpPr>
          <p:nvPr>
            <p:ph type="title"/>
          </p:nvPr>
        </p:nvSpPr>
        <p:spPr>
          <a:xfrm>
            <a:off x="1141413" y="618518"/>
            <a:ext cx="9905998" cy="1478570"/>
          </a:xfrm>
        </p:spPr>
        <p:txBody>
          <a:bodyPr>
            <a:normAutofit fontScale="90000"/>
          </a:bodyPr>
          <a:lstStyle/>
          <a:p>
            <a:r>
              <a:rPr lang="en-US" dirty="0"/>
              <a:t>Part 3: </a:t>
            </a:r>
            <a:r>
              <a:rPr lang="en-GB" dirty="0"/>
              <a:t>Creating a plan for each year of study</a:t>
            </a:r>
            <a:br>
              <a:rPr lang="en-GB" sz="3600" dirty="0"/>
            </a:br>
            <a:endParaRPr lang="en-US" dirty="0"/>
          </a:p>
        </p:txBody>
      </p:sp>
      <p:graphicFrame>
        <p:nvGraphicFramePr>
          <p:cNvPr id="4" name="Content Placeholder 3">
            <a:extLst>
              <a:ext uri="{FF2B5EF4-FFF2-40B4-BE49-F238E27FC236}">
                <a16:creationId xmlns:a16="http://schemas.microsoft.com/office/drawing/2014/main" id="{2AF43F27-C517-4644-AE32-FADA5ED8EF9D}"/>
              </a:ext>
            </a:extLst>
          </p:cNvPr>
          <p:cNvGraphicFramePr>
            <a:graphicFrameLocks noGrp="1"/>
          </p:cNvGraphicFramePr>
          <p:nvPr>
            <p:ph idx="1"/>
            <p:extLst>
              <p:ext uri="{D42A27DB-BD31-4B8C-83A1-F6EECF244321}">
                <p14:modId xmlns:p14="http://schemas.microsoft.com/office/powerpoint/2010/main" val="2983383385"/>
              </p:ext>
            </p:extLst>
          </p:nvPr>
        </p:nvGraphicFramePr>
        <p:xfrm>
          <a:off x="1252902" y="1512297"/>
          <a:ext cx="9429799" cy="4250752"/>
        </p:xfrm>
        <a:graphic>
          <a:graphicData uri="http://schemas.openxmlformats.org/drawingml/2006/table">
            <a:tbl>
              <a:tblPr firstRow="1" firstCol="1" bandRow="1">
                <a:tableStyleId>{5C22544A-7EE6-4342-B048-85BDC9FD1C3A}</a:tableStyleId>
              </a:tblPr>
              <a:tblGrid>
                <a:gridCol w="1915360">
                  <a:extLst>
                    <a:ext uri="{9D8B030D-6E8A-4147-A177-3AD203B41FA5}">
                      <a16:colId xmlns:a16="http://schemas.microsoft.com/office/drawing/2014/main" val="1084354465"/>
                    </a:ext>
                  </a:extLst>
                </a:gridCol>
                <a:gridCol w="1872544">
                  <a:extLst>
                    <a:ext uri="{9D8B030D-6E8A-4147-A177-3AD203B41FA5}">
                      <a16:colId xmlns:a16="http://schemas.microsoft.com/office/drawing/2014/main" val="2131418098"/>
                    </a:ext>
                  </a:extLst>
                </a:gridCol>
                <a:gridCol w="1896330">
                  <a:extLst>
                    <a:ext uri="{9D8B030D-6E8A-4147-A177-3AD203B41FA5}">
                      <a16:colId xmlns:a16="http://schemas.microsoft.com/office/drawing/2014/main" val="4184596401"/>
                    </a:ext>
                  </a:extLst>
                </a:gridCol>
                <a:gridCol w="1789767">
                  <a:extLst>
                    <a:ext uri="{9D8B030D-6E8A-4147-A177-3AD203B41FA5}">
                      <a16:colId xmlns:a16="http://schemas.microsoft.com/office/drawing/2014/main" val="370854200"/>
                    </a:ext>
                  </a:extLst>
                </a:gridCol>
                <a:gridCol w="1955798">
                  <a:extLst>
                    <a:ext uri="{9D8B030D-6E8A-4147-A177-3AD203B41FA5}">
                      <a16:colId xmlns:a16="http://schemas.microsoft.com/office/drawing/2014/main" val="1899410131"/>
                    </a:ext>
                  </a:extLst>
                </a:gridCol>
              </a:tblGrid>
              <a:tr h="1964726">
                <a:tc>
                  <a:txBody>
                    <a:bodyPr/>
                    <a:lstStyle/>
                    <a:p>
                      <a:pPr algn="just">
                        <a:lnSpc>
                          <a:spcPct val="115000"/>
                        </a:lnSpc>
                        <a:spcAft>
                          <a:spcPts val="1000"/>
                        </a:spcAft>
                      </a:pPr>
                      <a:r>
                        <a:rPr lang="en-GB" sz="1800">
                          <a:solidFill>
                            <a:schemeClr val="bg1"/>
                          </a:solidFill>
                          <a:effectLst/>
                        </a:rPr>
                        <a:t>Module	 </a:t>
                      </a:r>
                    </a:p>
                    <a:p>
                      <a:pPr algn="just">
                        <a:lnSpc>
                          <a:spcPct val="115000"/>
                        </a:lnSpc>
                        <a:spcAft>
                          <a:spcPts val="1000"/>
                        </a:spcAft>
                      </a:pPr>
                      <a:r>
                        <a:rPr lang="en-GB" sz="1800">
                          <a:solidFill>
                            <a:schemeClr val="bg1"/>
                          </a:solidFill>
                          <a:effectLst/>
                        </a:rPr>
                        <a:t>Identifier</a:t>
                      </a:r>
                      <a:endParaRPr lang="en-GB" sz="18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800">
                          <a:solidFill>
                            <a:schemeClr val="bg1"/>
                          </a:solidFill>
                          <a:effectLst/>
                        </a:rPr>
                        <a:t>Type of delivery</a:t>
                      </a:r>
                    </a:p>
                    <a:p>
                      <a:pPr algn="just">
                        <a:lnSpc>
                          <a:spcPct val="115000"/>
                        </a:lnSpc>
                        <a:spcAft>
                          <a:spcPts val="1000"/>
                        </a:spcAft>
                      </a:pPr>
                      <a:r>
                        <a:rPr lang="en-GB" sz="1800">
                          <a:solidFill>
                            <a:schemeClr val="bg1"/>
                          </a:solidFill>
                          <a:effectLst/>
                        </a:rPr>
                        <a:t>Lectures, seminars, etc.</a:t>
                      </a:r>
                    </a:p>
                    <a:p>
                      <a:pPr algn="just">
                        <a:lnSpc>
                          <a:spcPct val="115000"/>
                        </a:lnSpc>
                        <a:spcAft>
                          <a:spcPts val="1000"/>
                        </a:spcAft>
                      </a:pPr>
                      <a:r>
                        <a:rPr lang="en-GB" sz="1800">
                          <a:solidFill>
                            <a:schemeClr val="bg1"/>
                          </a:solidFill>
                          <a:effectLst/>
                        </a:rPr>
                        <a:t> </a:t>
                      </a:r>
                      <a:endParaRPr lang="en-GB" sz="18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nSpc>
                          <a:spcPct val="115000"/>
                        </a:lnSpc>
                        <a:spcAft>
                          <a:spcPts val="1000"/>
                        </a:spcAft>
                      </a:pPr>
                      <a:r>
                        <a:rPr lang="en-GB" sz="1800" dirty="0">
                          <a:solidFill>
                            <a:schemeClr val="bg1"/>
                          </a:solidFill>
                          <a:effectLst/>
                        </a:rPr>
                        <a:t>Type of assessment</a:t>
                      </a:r>
                    </a:p>
                    <a:p>
                      <a:pPr>
                        <a:lnSpc>
                          <a:spcPct val="115000"/>
                        </a:lnSpc>
                        <a:spcAft>
                          <a:spcPts val="1000"/>
                        </a:spcAft>
                      </a:pPr>
                      <a:r>
                        <a:rPr lang="en-GB" sz="1800" dirty="0">
                          <a:solidFill>
                            <a:schemeClr val="bg1"/>
                          </a:solidFill>
                          <a:effectLst/>
                        </a:rPr>
                        <a:t>Essays, reports, presentations, exams, dissertations, etc.</a:t>
                      </a:r>
                      <a:endParaRPr lang="en-GB" sz="18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800">
                          <a:solidFill>
                            <a:schemeClr val="bg1"/>
                          </a:solidFill>
                          <a:effectLst/>
                        </a:rPr>
                        <a:t>Words/length</a:t>
                      </a:r>
                      <a:endParaRPr lang="en-GB" sz="18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nSpc>
                          <a:spcPct val="115000"/>
                        </a:lnSpc>
                        <a:spcAft>
                          <a:spcPts val="1000"/>
                        </a:spcAft>
                      </a:pPr>
                      <a:r>
                        <a:rPr lang="en-GB" sz="1800" dirty="0">
                          <a:solidFill>
                            <a:schemeClr val="bg1"/>
                          </a:solidFill>
                          <a:effectLst/>
                        </a:rPr>
                        <a:t>Supplementary assessment (what happens if you need to resit)</a:t>
                      </a:r>
                    </a:p>
                    <a:p>
                      <a:pPr>
                        <a:lnSpc>
                          <a:spcPct val="115000"/>
                        </a:lnSpc>
                        <a:spcAft>
                          <a:spcPts val="1000"/>
                        </a:spcAft>
                      </a:pPr>
                      <a:r>
                        <a:rPr lang="en-GB" sz="1800" dirty="0">
                          <a:solidFill>
                            <a:schemeClr val="bg1"/>
                          </a:solidFill>
                          <a:effectLst/>
                        </a:rPr>
                        <a:t> </a:t>
                      </a:r>
                      <a:endParaRPr lang="en-GB" sz="18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extLst>
                  <a:ext uri="{0D108BD9-81ED-4DB2-BD59-A6C34878D82A}">
                    <a16:rowId xmlns:a16="http://schemas.microsoft.com/office/drawing/2014/main" val="976253555"/>
                  </a:ext>
                </a:extLst>
              </a:tr>
              <a:tr h="735255">
                <a:tc>
                  <a:txBody>
                    <a:bodyPr/>
                    <a:lstStyle/>
                    <a:p>
                      <a:pPr algn="just">
                        <a:lnSpc>
                          <a:spcPct val="115000"/>
                        </a:lnSpc>
                        <a:spcAft>
                          <a:spcPts val="1000"/>
                        </a:spcAft>
                      </a:pPr>
                      <a:r>
                        <a:rPr lang="en-GB" sz="1200" dirty="0">
                          <a:effectLst/>
                        </a:rPr>
                        <a:t> </a:t>
                      </a:r>
                    </a:p>
                    <a:p>
                      <a:pPr algn="just">
                        <a:lnSpc>
                          <a:spcPct val="115000"/>
                        </a:lnSpc>
                        <a:spcAft>
                          <a:spcPts val="1000"/>
                        </a:spcAft>
                      </a:pPr>
                      <a:r>
                        <a:rPr lang="en-GB" sz="1200" dirty="0">
                          <a:effectLst/>
                        </a:rPr>
                        <a:t> </a:t>
                      </a: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extLst>
                  <a:ext uri="{0D108BD9-81ED-4DB2-BD59-A6C34878D82A}">
                    <a16:rowId xmlns:a16="http://schemas.microsoft.com/office/drawing/2014/main" val="2692028491"/>
                  </a:ext>
                </a:extLst>
              </a:tr>
              <a:tr h="755883">
                <a:tc>
                  <a:txBody>
                    <a:bodyPr/>
                    <a:lstStyle/>
                    <a:p>
                      <a:pPr algn="just">
                        <a:lnSpc>
                          <a:spcPct val="115000"/>
                        </a:lnSpc>
                        <a:spcAft>
                          <a:spcPts val="1000"/>
                        </a:spcAft>
                      </a:pPr>
                      <a:r>
                        <a:rPr lang="en-GB" sz="1200" dirty="0">
                          <a:effectLst/>
                        </a:rPr>
                        <a:t> </a:t>
                      </a:r>
                    </a:p>
                    <a:p>
                      <a:pPr algn="just">
                        <a:lnSpc>
                          <a:spcPct val="115000"/>
                        </a:lnSpc>
                        <a:spcAft>
                          <a:spcPts val="1000"/>
                        </a:spcAft>
                      </a:pPr>
                      <a:endParaRPr lang="en-GB" sz="1200" dirty="0">
                        <a:effectLst/>
                      </a:endParaRP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dirty="0">
                          <a:effectLst/>
                        </a:rPr>
                        <a:t> </a:t>
                      </a: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a:effectLst/>
                        </a:rPr>
                        <a:t> </a:t>
                      </a:r>
                      <a:endParaRPr lang="en-GB" sz="120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extLst>
                  <a:ext uri="{0D108BD9-81ED-4DB2-BD59-A6C34878D82A}">
                    <a16:rowId xmlns:a16="http://schemas.microsoft.com/office/drawing/2014/main" val="2547599835"/>
                  </a:ext>
                </a:extLst>
              </a:tr>
              <a:tr h="758729">
                <a:tc>
                  <a:txBody>
                    <a:bodyPr/>
                    <a:lstStyle/>
                    <a:p>
                      <a:pPr algn="just">
                        <a:lnSpc>
                          <a:spcPct val="115000"/>
                        </a:lnSpc>
                        <a:spcAft>
                          <a:spcPts val="1000"/>
                        </a:spcAft>
                      </a:pPr>
                      <a:r>
                        <a:rPr lang="en-GB" sz="1200" dirty="0">
                          <a:effectLst/>
                        </a:rPr>
                        <a:t> </a:t>
                      </a:r>
                    </a:p>
                  </a:txBody>
                  <a:tcPr marL="73300" marR="73300" marT="0" marB="0"/>
                </a:tc>
                <a:tc>
                  <a:txBody>
                    <a:bodyPr/>
                    <a:lstStyle/>
                    <a:p>
                      <a:pPr algn="just">
                        <a:lnSpc>
                          <a:spcPct val="115000"/>
                        </a:lnSpc>
                        <a:spcAft>
                          <a:spcPts val="1000"/>
                        </a:spcAft>
                      </a:pP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dirty="0">
                          <a:effectLst/>
                        </a:rPr>
                        <a:t> </a:t>
                      </a: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dirty="0">
                          <a:effectLst/>
                        </a:rPr>
                        <a:t> </a:t>
                      </a: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tc>
                  <a:txBody>
                    <a:bodyPr/>
                    <a:lstStyle/>
                    <a:p>
                      <a:pPr algn="just">
                        <a:lnSpc>
                          <a:spcPct val="115000"/>
                        </a:lnSpc>
                        <a:spcAft>
                          <a:spcPts val="1000"/>
                        </a:spcAft>
                      </a:pPr>
                      <a:r>
                        <a:rPr lang="en-GB" sz="1200" dirty="0">
                          <a:effectLst/>
                        </a:rPr>
                        <a:t> </a:t>
                      </a: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3300" marR="73300" marT="0" marB="0"/>
                </a:tc>
                <a:extLst>
                  <a:ext uri="{0D108BD9-81ED-4DB2-BD59-A6C34878D82A}">
                    <a16:rowId xmlns:a16="http://schemas.microsoft.com/office/drawing/2014/main" val="3473222409"/>
                  </a:ext>
                </a:extLst>
              </a:tr>
            </a:tbl>
          </a:graphicData>
        </a:graphic>
      </p:graphicFrame>
      <p:sp>
        <p:nvSpPr>
          <p:cNvPr id="5" name="TextBox 4">
            <a:extLst>
              <a:ext uri="{FF2B5EF4-FFF2-40B4-BE49-F238E27FC236}">
                <a16:creationId xmlns:a16="http://schemas.microsoft.com/office/drawing/2014/main" id="{278C9FFD-A5D4-A94C-9202-A2F45C553218}"/>
              </a:ext>
            </a:extLst>
          </p:cNvPr>
          <p:cNvSpPr txBox="1"/>
          <p:nvPr/>
        </p:nvSpPr>
        <p:spPr>
          <a:xfrm>
            <a:off x="1252902" y="5981334"/>
            <a:ext cx="9429799" cy="707886"/>
          </a:xfrm>
          <a:prstGeom prst="rect">
            <a:avLst/>
          </a:prstGeom>
          <a:noFill/>
        </p:spPr>
        <p:txBody>
          <a:bodyPr wrap="square" rtlCol="0">
            <a:spAutoFit/>
          </a:bodyPr>
          <a:lstStyle/>
          <a:p>
            <a:r>
              <a:rPr lang="en-GB" sz="2000" u="sng" dirty="0">
                <a:hlinkClick r:id="rId3"/>
              </a:rPr>
              <a:t>https://www.aber.ac.uk/en/study-schemes/</a:t>
            </a:r>
            <a:r>
              <a:rPr lang="en-GB" sz="2000" dirty="0"/>
              <a:t> </a:t>
            </a:r>
          </a:p>
          <a:p>
            <a:r>
              <a:rPr lang="en-GB" sz="2000" dirty="0"/>
              <a:t>Use the Word doc version to extend and complete this table</a:t>
            </a:r>
            <a:endParaRPr lang="en-US" sz="2000" dirty="0"/>
          </a:p>
        </p:txBody>
      </p:sp>
    </p:spTree>
    <p:custDataLst>
      <p:tags r:id="rId1"/>
    </p:custDataLst>
    <p:extLst>
      <p:ext uri="{BB962C8B-B14F-4D97-AF65-F5344CB8AC3E}">
        <p14:creationId xmlns:p14="http://schemas.microsoft.com/office/powerpoint/2010/main" val="152707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3D48529-CF28-1344-9214-FD9CD4229C5E}"/>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Summary per year</a:t>
            </a:r>
            <a:endParaRPr lang="en-US" sz="3200" dirty="0">
              <a:solidFill>
                <a:srgbClr val="FFFFFF"/>
              </a:solidFill>
            </a:endParaRPr>
          </a:p>
        </p:txBody>
      </p:sp>
      <p:sp>
        <p:nvSpPr>
          <p:cNvPr id="75" name="Content Placeholder 8">
            <a:extLst>
              <a:ext uri="{FF2B5EF4-FFF2-40B4-BE49-F238E27FC236}">
                <a16:creationId xmlns:a16="http://schemas.microsoft.com/office/drawing/2014/main" id="{C972CDBA-D8BE-4D7F-A421-B8891A40D80B}"/>
              </a:ext>
            </a:extLst>
          </p:cNvPr>
          <p:cNvSpPr>
            <a:spLocks noGrp="1"/>
          </p:cNvSpPr>
          <p:nvPr>
            <p:ph idx="1"/>
          </p:nvPr>
        </p:nvSpPr>
        <p:spPr>
          <a:xfrm>
            <a:off x="844620" y="2249487"/>
            <a:ext cx="2862444" cy="3957302"/>
          </a:xfrm>
        </p:spPr>
        <p:txBody>
          <a:bodyPr>
            <a:normAutofit/>
          </a:bodyPr>
          <a:lstStyle/>
          <a:p>
            <a:r>
              <a:rPr lang="en-US" sz="2800" dirty="0">
                <a:solidFill>
                  <a:srgbClr val="FFFFFF"/>
                </a:solidFill>
              </a:rPr>
              <a:t>Semester 1</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aphicFrame>
        <p:nvGraphicFramePr>
          <p:cNvPr id="7" name="Content Placeholder 3">
            <a:extLst>
              <a:ext uri="{FF2B5EF4-FFF2-40B4-BE49-F238E27FC236}">
                <a16:creationId xmlns:a16="http://schemas.microsoft.com/office/drawing/2014/main" id="{11910414-FCAA-BC45-85F5-80AD7EE8056A}"/>
              </a:ext>
            </a:extLst>
          </p:cNvPr>
          <p:cNvGraphicFramePr>
            <a:graphicFrameLocks/>
          </p:cNvGraphicFramePr>
          <p:nvPr>
            <p:extLst>
              <p:ext uri="{D42A27DB-BD31-4B8C-83A1-F6EECF244321}">
                <p14:modId xmlns:p14="http://schemas.microsoft.com/office/powerpoint/2010/main" val="3745892465"/>
              </p:ext>
            </p:extLst>
          </p:nvPr>
        </p:nvGraphicFramePr>
        <p:xfrm>
          <a:off x="5044255" y="643467"/>
          <a:ext cx="6179092" cy="5719358"/>
        </p:xfrm>
        <a:graphic>
          <a:graphicData uri="http://schemas.openxmlformats.org/drawingml/2006/table">
            <a:tbl>
              <a:tblPr firstRow="1" firstCol="1" bandRow="1">
                <a:tableStyleId>{5C22544A-7EE6-4342-B048-85BDC9FD1C3A}</a:tableStyleId>
              </a:tblPr>
              <a:tblGrid>
                <a:gridCol w="3089546">
                  <a:extLst>
                    <a:ext uri="{9D8B030D-6E8A-4147-A177-3AD203B41FA5}">
                      <a16:colId xmlns:a16="http://schemas.microsoft.com/office/drawing/2014/main" val="1566036712"/>
                    </a:ext>
                  </a:extLst>
                </a:gridCol>
                <a:gridCol w="3089546">
                  <a:extLst>
                    <a:ext uri="{9D8B030D-6E8A-4147-A177-3AD203B41FA5}">
                      <a16:colId xmlns:a16="http://schemas.microsoft.com/office/drawing/2014/main" val="2449920349"/>
                    </a:ext>
                  </a:extLst>
                </a:gridCol>
              </a:tblGrid>
              <a:tr h="647188">
                <a:tc>
                  <a:txBody>
                    <a:bodyPr/>
                    <a:lstStyle/>
                    <a:p>
                      <a:pPr algn="just">
                        <a:lnSpc>
                          <a:spcPct val="115000"/>
                        </a:lnSpc>
                        <a:spcAft>
                          <a:spcPts val="1000"/>
                        </a:spcAft>
                      </a:pPr>
                      <a:r>
                        <a:rPr lang="en-GB" sz="2000" dirty="0">
                          <a:solidFill>
                            <a:schemeClr val="tx1"/>
                          </a:solidFill>
                          <a:effectLst/>
                        </a:rPr>
                        <a:t>Semester 1</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3592973270"/>
                  </a:ext>
                </a:extLst>
              </a:tr>
              <a:tr h="258123">
                <a:tc>
                  <a:txBody>
                    <a:bodyPr/>
                    <a:lstStyle/>
                    <a:p>
                      <a:pPr algn="just">
                        <a:lnSpc>
                          <a:spcPct val="115000"/>
                        </a:lnSpc>
                        <a:spcAft>
                          <a:spcPts val="1000"/>
                        </a:spcAft>
                      </a:pPr>
                      <a:r>
                        <a:rPr lang="en-GB" sz="2000">
                          <a:solidFill>
                            <a:schemeClr val="tx1"/>
                          </a:solidFill>
                          <a:effectLst/>
                        </a:rPr>
                        <a:t>Number of</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tc>
                  <a:txBody>
                    <a:bodyPr/>
                    <a:lstStyle/>
                    <a:p>
                      <a:pPr algn="just">
                        <a:lnSpc>
                          <a:spcPct val="115000"/>
                        </a:lnSpc>
                        <a:spcAft>
                          <a:spcPts val="1000"/>
                        </a:spcAft>
                      </a:pPr>
                      <a:r>
                        <a:rPr lang="en-GB" sz="2000">
                          <a:solidFill>
                            <a:schemeClr val="tx1"/>
                          </a:solidFill>
                          <a:effectLst/>
                        </a:rPr>
                        <a:t>Word count/length</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127198490"/>
                  </a:ext>
                </a:extLst>
              </a:tr>
              <a:tr h="647188">
                <a:tc>
                  <a:txBody>
                    <a:bodyPr/>
                    <a:lstStyle/>
                    <a:p>
                      <a:pPr marL="457200" algn="just">
                        <a:lnSpc>
                          <a:spcPct val="115000"/>
                        </a:lnSpc>
                        <a:spcAft>
                          <a:spcPts val="1000"/>
                        </a:spcAft>
                      </a:pPr>
                      <a:r>
                        <a:rPr lang="en-GB" sz="2000" dirty="0">
                          <a:solidFill>
                            <a:schemeClr val="tx1"/>
                          </a:solidFill>
                          <a:effectLst/>
                        </a:rPr>
                        <a:t>Essays</a:t>
                      </a:r>
                    </a:p>
                  </a:txBody>
                  <a:tcPr marL="72207" marR="72207" marT="0" marB="0"/>
                </a:tc>
                <a:tc>
                  <a:txBody>
                    <a:bodyPr/>
                    <a:lstStyle/>
                    <a:p>
                      <a:pPr algn="just">
                        <a:lnSpc>
                          <a:spcPct val="115000"/>
                        </a:lnSpc>
                        <a:spcAft>
                          <a:spcPts val="1000"/>
                        </a:spcAft>
                      </a:pPr>
                      <a:r>
                        <a:rPr lang="en-GB" sz="2000" dirty="0">
                          <a:solidFill>
                            <a:schemeClr val="tx1"/>
                          </a:solidFill>
                          <a:effectLst/>
                        </a:rPr>
                        <a:t> </a:t>
                      </a:r>
                      <a:endParaRPr lang="en-GB"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1917663693"/>
                  </a:ext>
                </a:extLst>
              </a:tr>
              <a:tr h="647188">
                <a:tc>
                  <a:txBody>
                    <a:bodyPr/>
                    <a:lstStyle/>
                    <a:p>
                      <a:pPr marL="457200" algn="just">
                        <a:lnSpc>
                          <a:spcPct val="115000"/>
                        </a:lnSpc>
                        <a:spcAft>
                          <a:spcPts val="1000"/>
                        </a:spcAft>
                      </a:pPr>
                      <a:r>
                        <a:rPr lang="en-GB" sz="2000" dirty="0">
                          <a:solidFill>
                            <a:schemeClr val="tx1"/>
                          </a:solidFill>
                          <a:effectLst/>
                        </a:rPr>
                        <a:t>Reports</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893245438"/>
                  </a:ext>
                </a:extLst>
              </a:tr>
              <a:tr h="647188">
                <a:tc>
                  <a:txBody>
                    <a:bodyPr/>
                    <a:lstStyle/>
                    <a:p>
                      <a:pPr marL="457200" algn="just">
                        <a:lnSpc>
                          <a:spcPct val="115000"/>
                        </a:lnSpc>
                        <a:spcAft>
                          <a:spcPts val="1000"/>
                        </a:spcAft>
                      </a:pPr>
                      <a:r>
                        <a:rPr lang="en-GB" sz="2000" dirty="0">
                          <a:solidFill>
                            <a:schemeClr val="tx1"/>
                          </a:solidFill>
                          <a:effectLst/>
                        </a:rPr>
                        <a:t>Exams</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3129273127"/>
                  </a:ext>
                </a:extLst>
              </a:tr>
              <a:tr h="647188">
                <a:tc>
                  <a:txBody>
                    <a:bodyPr/>
                    <a:lstStyle/>
                    <a:p>
                      <a:pPr marL="457200" algn="just">
                        <a:lnSpc>
                          <a:spcPct val="115000"/>
                        </a:lnSpc>
                        <a:spcAft>
                          <a:spcPts val="1000"/>
                        </a:spcAft>
                      </a:pPr>
                      <a:r>
                        <a:rPr lang="en-GB" sz="2000" dirty="0">
                          <a:solidFill>
                            <a:schemeClr val="tx1"/>
                          </a:solidFill>
                          <a:effectLst/>
                        </a:rPr>
                        <a:t>Presentations</a:t>
                      </a:r>
                    </a:p>
                  </a:txBody>
                  <a:tcPr marL="72207" marR="72207" marT="0" marB="0"/>
                </a:tc>
                <a:tc>
                  <a:txBody>
                    <a:bodyPr/>
                    <a:lstStyle/>
                    <a:p>
                      <a:pPr algn="just">
                        <a:lnSpc>
                          <a:spcPct val="115000"/>
                        </a:lnSpc>
                        <a:spcAft>
                          <a:spcPts val="1000"/>
                        </a:spcAft>
                      </a:pPr>
                      <a:r>
                        <a:rPr lang="en-GB" sz="2000" dirty="0">
                          <a:solidFill>
                            <a:schemeClr val="tx1"/>
                          </a:solidFill>
                          <a:effectLst/>
                        </a:rPr>
                        <a:t> </a:t>
                      </a:r>
                      <a:endParaRPr lang="en-GB"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925948847"/>
                  </a:ext>
                </a:extLst>
              </a:tr>
              <a:tr h="647188">
                <a:tc>
                  <a:txBody>
                    <a:bodyPr/>
                    <a:lstStyle/>
                    <a:p>
                      <a:pPr marL="457200" algn="just">
                        <a:lnSpc>
                          <a:spcPct val="115000"/>
                        </a:lnSpc>
                        <a:spcAft>
                          <a:spcPts val="1000"/>
                        </a:spcAft>
                      </a:pPr>
                      <a:r>
                        <a:rPr lang="en-GB" sz="2000" dirty="0">
                          <a:solidFill>
                            <a:schemeClr val="tx1"/>
                          </a:solidFill>
                          <a:effectLst/>
                        </a:rPr>
                        <a:t>Other</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743943962"/>
                  </a:ext>
                </a:extLst>
              </a:tr>
              <a:tr h="1425316">
                <a:tc>
                  <a:txBody>
                    <a:bodyPr/>
                    <a:lstStyle/>
                    <a:p>
                      <a:pPr algn="l">
                        <a:lnSpc>
                          <a:spcPct val="115000"/>
                        </a:lnSpc>
                        <a:spcAft>
                          <a:spcPts val="1000"/>
                        </a:spcAft>
                      </a:pPr>
                      <a:r>
                        <a:rPr lang="en-GB" sz="2000" dirty="0">
                          <a:solidFill>
                            <a:schemeClr val="tx1"/>
                          </a:solidFill>
                          <a:effectLst/>
                        </a:rPr>
                        <a:t>Total number of assignments</a:t>
                      </a:r>
                      <a:endParaRPr lang="en-GB"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tc>
                  <a:txBody>
                    <a:bodyPr/>
                    <a:lstStyle/>
                    <a:p>
                      <a:pPr algn="l">
                        <a:lnSpc>
                          <a:spcPct val="115000"/>
                        </a:lnSpc>
                        <a:spcAft>
                          <a:spcPts val="1000"/>
                        </a:spcAft>
                      </a:pPr>
                      <a:r>
                        <a:rPr lang="en-GB" sz="2000" dirty="0">
                          <a:solidFill>
                            <a:schemeClr val="tx1"/>
                          </a:solidFill>
                          <a:effectLst/>
                        </a:rPr>
                        <a:t>Total word count (essays, reports)</a:t>
                      </a:r>
                    </a:p>
                    <a:p>
                      <a:pPr algn="l">
                        <a:lnSpc>
                          <a:spcPct val="115000"/>
                        </a:lnSpc>
                        <a:spcAft>
                          <a:spcPts val="1000"/>
                        </a:spcAft>
                      </a:pPr>
                      <a:r>
                        <a:rPr lang="en-GB" sz="2000" dirty="0">
                          <a:solidFill>
                            <a:schemeClr val="tx1"/>
                          </a:solidFill>
                          <a:effectLst/>
                        </a:rPr>
                        <a:t>Total time (exams, presentations)</a:t>
                      </a:r>
                    </a:p>
                  </a:txBody>
                  <a:tcPr marL="72207" marR="72207" marT="0" marB="0"/>
                </a:tc>
                <a:extLst>
                  <a:ext uri="{0D108BD9-81ED-4DB2-BD59-A6C34878D82A}">
                    <a16:rowId xmlns:a16="http://schemas.microsoft.com/office/drawing/2014/main" val="2134478617"/>
                  </a:ext>
                </a:extLst>
              </a:tr>
            </a:tbl>
          </a:graphicData>
        </a:graphic>
      </p:graphicFrame>
    </p:spTree>
    <p:custDataLst>
      <p:tags r:id="rId1"/>
    </p:custDataLst>
    <p:extLst>
      <p:ext uri="{BB962C8B-B14F-4D97-AF65-F5344CB8AC3E}">
        <p14:creationId xmlns:p14="http://schemas.microsoft.com/office/powerpoint/2010/main" val="221828056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3D48529-CF28-1344-9214-FD9CD4229C5E}"/>
              </a:ext>
            </a:extLst>
          </p:cNvPr>
          <p:cNvSpPr>
            <a:spLocks noGrp="1"/>
          </p:cNvSpPr>
          <p:nvPr>
            <p:ph type="title"/>
          </p:nvPr>
        </p:nvSpPr>
        <p:spPr>
          <a:xfrm>
            <a:off x="855266" y="618518"/>
            <a:ext cx="2851417" cy="1478570"/>
          </a:xfrm>
        </p:spPr>
        <p:txBody>
          <a:bodyPr>
            <a:normAutofit/>
          </a:bodyPr>
          <a:lstStyle/>
          <a:p>
            <a:r>
              <a:rPr lang="en-GB" sz="3200" dirty="0">
                <a:solidFill>
                  <a:srgbClr val="FFFFFF"/>
                </a:solidFill>
              </a:rPr>
              <a:t>Summary per year</a:t>
            </a:r>
            <a:endParaRPr lang="en-US" sz="3200" dirty="0">
              <a:solidFill>
                <a:srgbClr val="FFFFFF"/>
              </a:solidFill>
            </a:endParaRPr>
          </a:p>
        </p:txBody>
      </p:sp>
      <p:sp>
        <p:nvSpPr>
          <p:cNvPr id="75" name="Content Placeholder 8">
            <a:extLst>
              <a:ext uri="{FF2B5EF4-FFF2-40B4-BE49-F238E27FC236}">
                <a16:creationId xmlns:a16="http://schemas.microsoft.com/office/drawing/2014/main" id="{C972CDBA-D8BE-4D7F-A421-B8891A40D80B}"/>
              </a:ext>
            </a:extLst>
          </p:cNvPr>
          <p:cNvSpPr>
            <a:spLocks noGrp="1"/>
          </p:cNvSpPr>
          <p:nvPr>
            <p:ph idx="1"/>
          </p:nvPr>
        </p:nvSpPr>
        <p:spPr>
          <a:xfrm>
            <a:off x="844620" y="2249487"/>
            <a:ext cx="2862444" cy="3957302"/>
          </a:xfrm>
        </p:spPr>
        <p:txBody>
          <a:bodyPr>
            <a:normAutofit/>
          </a:bodyPr>
          <a:lstStyle/>
          <a:p>
            <a:r>
              <a:rPr lang="en-US" sz="2800" dirty="0">
                <a:solidFill>
                  <a:srgbClr val="FFFFFF"/>
                </a:solidFill>
              </a:rPr>
              <a:t>Semester 2</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aphicFrame>
        <p:nvGraphicFramePr>
          <p:cNvPr id="7" name="Content Placeholder 3">
            <a:extLst>
              <a:ext uri="{FF2B5EF4-FFF2-40B4-BE49-F238E27FC236}">
                <a16:creationId xmlns:a16="http://schemas.microsoft.com/office/drawing/2014/main" id="{11910414-FCAA-BC45-85F5-80AD7EE8056A}"/>
              </a:ext>
            </a:extLst>
          </p:cNvPr>
          <p:cNvGraphicFramePr>
            <a:graphicFrameLocks/>
          </p:cNvGraphicFramePr>
          <p:nvPr>
            <p:extLst>
              <p:ext uri="{D42A27DB-BD31-4B8C-83A1-F6EECF244321}">
                <p14:modId xmlns:p14="http://schemas.microsoft.com/office/powerpoint/2010/main" val="3154887482"/>
              </p:ext>
            </p:extLst>
          </p:nvPr>
        </p:nvGraphicFramePr>
        <p:xfrm>
          <a:off x="5044255" y="643467"/>
          <a:ext cx="6179092" cy="5719358"/>
        </p:xfrm>
        <a:graphic>
          <a:graphicData uri="http://schemas.openxmlformats.org/drawingml/2006/table">
            <a:tbl>
              <a:tblPr firstRow="1" firstCol="1" bandRow="1">
                <a:tableStyleId>{5C22544A-7EE6-4342-B048-85BDC9FD1C3A}</a:tableStyleId>
              </a:tblPr>
              <a:tblGrid>
                <a:gridCol w="3089546">
                  <a:extLst>
                    <a:ext uri="{9D8B030D-6E8A-4147-A177-3AD203B41FA5}">
                      <a16:colId xmlns:a16="http://schemas.microsoft.com/office/drawing/2014/main" val="1566036712"/>
                    </a:ext>
                  </a:extLst>
                </a:gridCol>
                <a:gridCol w="3089546">
                  <a:extLst>
                    <a:ext uri="{9D8B030D-6E8A-4147-A177-3AD203B41FA5}">
                      <a16:colId xmlns:a16="http://schemas.microsoft.com/office/drawing/2014/main" val="2449920349"/>
                    </a:ext>
                  </a:extLst>
                </a:gridCol>
              </a:tblGrid>
              <a:tr h="647188">
                <a:tc>
                  <a:txBody>
                    <a:bodyPr/>
                    <a:lstStyle/>
                    <a:p>
                      <a:pPr algn="just">
                        <a:lnSpc>
                          <a:spcPct val="115000"/>
                        </a:lnSpc>
                        <a:spcAft>
                          <a:spcPts val="1000"/>
                        </a:spcAft>
                      </a:pPr>
                      <a:r>
                        <a:rPr lang="en-GB" sz="2000" dirty="0">
                          <a:solidFill>
                            <a:schemeClr val="tx1"/>
                          </a:solidFill>
                          <a:effectLst/>
                        </a:rPr>
                        <a:t>Semester 2</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3592973270"/>
                  </a:ext>
                </a:extLst>
              </a:tr>
              <a:tr h="258123">
                <a:tc>
                  <a:txBody>
                    <a:bodyPr/>
                    <a:lstStyle/>
                    <a:p>
                      <a:pPr algn="just">
                        <a:lnSpc>
                          <a:spcPct val="115000"/>
                        </a:lnSpc>
                        <a:spcAft>
                          <a:spcPts val="1000"/>
                        </a:spcAft>
                      </a:pPr>
                      <a:r>
                        <a:rPr lang="en-GB" sz="2000">
                          <a:solidFill>
                            <a:schemeClr val="tx1"/>
                          </a:solidFill>
                          <a:effectLst/>
                        </a:rPr>
                        <a:t>Number of</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tc>
                  <a:txBody>
                    <a:bodyPr/>
                    <a:lstStyle/>
                    <a:p>
                      <a:pPr algn="just">
                        <a:lnSpc>
                          <a:spcPct val="115000"/>
                        </a:lnSpc>
                        <a:spcAft>
                          <a:spcPts val="1000"/>
                        </a:spcAft>
                      </a:pPr>
                      <a:r>
                        <a:rPr lang="en-GB" sz="2000">
                          <a:solidFill>
                            <a:schemeClr val="tx1"/>
                          </a:solidFill>
                          <a:effectLst/>
                        </a:rPr>
                        <a:t>Word count/length</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127198490"/>
                  </a:ext>
                </a:extLst>
              </a:tr>
              <a:tr h="647188">
                <a:tc>
                  <a:txBody>
                    <a:bodyPr/>
                    <a:lstStyle/>
                    <a:p>
                      <a:pPr marL="457200" algn="just">
                        <a:lnSpc>
                          <a:spcPct val="115000"/>
                        </a:lnSpc>
                        <a:spcAft>
                          <a:spcPts val="1000"/>
                        </a:spcAft>
                      </a:pPr>
                      <a:r>
                        <a:rPr lang="en-GB" sz="2000" dirty="0">
                          <a:solidFill>
                            <a:schemeClr val="tx1"/>
                          </a:solidFill>
                          <a:effectLst/>
                        </a:rPr>
                        <a:t>Essays</a:t>
                      </a:r>
                    </a:p>
                  </a:txBody>
                  <a:tcPr marL="72207" marR="72207" marT="0" marB="0"/>
                </a:tc>
                <a:tc>
                  <a:txBody>
                    <a:bodyPr/>
                    <a:lstStyle/>
                    <a:p>
                      <a:pPr algn="just">
                        <a:lnSpc>
                          <a:spcPct val="115000"/>
                        </a:lnSpc>
                        <a:spcAft>
                          <a:spcPts val="1000"/>
                        </a:spcAft>
                      </a:pPr>
                      <a:r>
                        <a:rPr lang="en-GB" sz="2000" dirty="0">
                          <a:solidFill>
                            <a:schemeClr val="tx1"/>
                          </a:solidFill>
                          <a:effectLst/>
                        </a:rPr>
                        <a:t> </a:t>
                      </a:r>
                      <a:endParaRPr lang="en-GB"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1917663693"/>
                  </a:ext>
                </a:extLst>
              </a:tr>
              <a:tr h="647188">
                <a:tc>
                  <a:txBody>
                    <a:bodyPr/>
                    <a:lstStyle/>
                    <a:p>
                      <a:pPr marL="457200" algn="just">
                        <a:lnSpc>
                          <a:spcPct val="115000"/>
                        </a:lnSpc>
                        <a:spcAft>
                          <a:spcPts val="1000"/>
                        </a:spcAft>
                      </a:pPr>
                      <a:r>
                        <a:rPr lang="en-GB" sz="2000" dirty="0">
                          <a:solidFill>
                            <a:schemeClr val="tx1"/>
                          </a:solidFill>
                          <a:effectLst/>
                        </a:rPr>
                        <a:t>Reports</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893245438"/>
                  </a:ext>
                </a:extLst>
              </a:tr>
              <a:tr h="647188">
                <a:tc>
                  <a:txBody>
                    <a:bodyPr/>
                    <a:lstStyle/>
                    <a:p>
                      <a:pPr marL="457200" algn="just">
                        <a:lnSpc>
                          <a:spcPct val="115000"/>
                        </a:lnSpc>
                        <a:spcAft>
                          <a:spcPts val="1000"/>
                        </a:spcAft>
                      </a:pPr>
                      <a:r>
                        <a:rPr lang="en-GB" sz="2000" dirty="0">
                          <a:solidFill>
                            <a:schemeClr val="tx1"/>
                          </a:solidFill>
                          <a:effectLst/>
                        </a:rPr>
                        <a:t>Exams</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3129273127"/>
                  </a:ext>
                </a:extLst>
              </a:tr>
              <a:tr h="647188">
                <a:tc>
                  <a:txBody>
                    <a:bodyPr/>
                    <a:lstStyle/>
                    <a:p>
                      <a:pPr marL="457200" algn="just">
                        <a:lnSpc>
                          <a:spcPct val="115000"/>
                        </a:lnSpc>
                        <a:spcAft>
                          <a:spcPts val="1000"/>
                        </a:spcAft>
                      </a:pPr>
                      <a:r>
                        <a:rPr lang="en-GB" sz="2000" dirty="0">
                          <a:solidFill>
                            <a:schemeClr val="tx1"/>
                          </a:solidFill>
                          <a:effectLst/>
                        </a:rPr>
                        <a:t>Presentations</a:t>
                      </a:r>
                    </a:p>
                  </a:txBody>
                  <a:tcPr marL="72207" marR="72207" marT="0" marB="0"/>
                </a:tc>
                <a:tc>
                  <a:txBody>
                    <a:bodyPr/>
                    <a:lstStyle/>
                    <a:p>
                      <a:pPr algn="just">
                        <a:lnSpc>
                          <a:spcPct val="115000"/>
                        </a:lnSpc>
                        <a:spcAft>
                          <a:spcPts val="1000"/>
                        </a:spcAft>
                      </a:pPr>
                      <a:r>
                        <a:rPr lang="en-GB" sz="2000" dirty="0">
                          <a:solidFill>
                            <a:schemeClr val="tx1"/>
                          </a:solidFill>
                          <a:effectLst/>
                        </a:rPr>
                        <a:t> </a:t>
                      </a:r>
                      <a:endParaRPr lang="en-GB"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925948847"/>
                  </a:ext>
                </a:extLst>
              </a:tr>
              <a:tr h="647188">
                <a:tc>
                  <a:txBody>
                    <a:bodyPr/>
                    <a:lstStyle/>
                    <a:p>
                      <a:pPr marL="457200" algn="just">
                        <a:lnSpc>
                          <a:spcPct val="115000"/>
                        </a:lnSpc>
                        <a:spcAft>
                          <a:spcPts val="1000"/>
                        </a:spcAft>
                      </a:pPr>
                      <a:r>
                        <a:rPr lang="en-GB" sz="2000" dirty="0">
                          <a:solidFill>
                            <a:schemeClr val="tx1"/>
                          </a:solidFill>
                          <a:effectLst/>
                        </a:rPr>
                        <a:t>Other</a:t>
                      </a:r>
                    </a:p>
                  </a:txBody>
                  <a:tcPr marL="72207" marR="72207" marT="0" marB="0"/>
                </a:tc>
                <a:tc>
                  <a:txBody>
                    <a:bodyPr/>
                    <a:lstStyle/>
                    <a:p>
                      <a:pPr algn="just">
                        <a:lnSpc>
                          <a:spcPct val="115000"/>
                        </a:lnSpc>
                        <a:spcAft>
                          <a:spcPts val="1000"/>
                        </a:spcAft>
                      </a:pPr>
                      <a:r>
                        <a:rPr lang="en-GB" sz="2000">
                          <a:solidFill>
                            <a:schemeClr val="tx1"/>
                          </a:solidFill>
                          <a:effectLst/>
                        </a:rPr>
                        <a:t> </a:t>
                      </a:r>
                      <a:endParaRPr lang="en-GB" sz="20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extLst>
                  <a:ext uri="{0D108BD9-81ED-4DB2-BD59-A6C34878D82A}">
                    <a16:rowId xmlns:a16="http://schemas.microsoft.com/office/drawing/2014/main" val="2743943962"/>
                  </a:ext>
                </a:extLst>
              </a:tr>
              <a:tr h="1425316">
                <a:tc>
                  <a:txBody>
                    <a:bodyPr/>
                    <a:lstStyle/>
                    <a:p>
                      <a:pPr algn="l">
                        <a:lnSpc>
                          <a:spcPct val="115000"/>
                        </a:lnSpc>
                        <a:spcAft>
                          <a:spcPts val="1000"/>
                        </a:spcAft>
                      </a:pPr>
                      <a:r>
                        <a:rPr lang="en-GB" sz="2000" dirty="0">
                          <a:solidFill>
                            <a:schemeClr val="tx1"/>
                          </a:solidFill>
                          <a:effectLst/>
                        </a:rPr>
                        <a:t>Total number of assignments</a:t>
                      </a:r>
                      <a:endParaRPr lang="en-GB"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72207" marR="72207" marT="0" marB="0"/>
                </a:tc>
                <a:tc>
                  <a:txBody>
                    <a:bodyPr/>
                    <a:lstStyle/>
                    <a:p>
                      <a:pPr algn="l">
                        <a:lnSpc>
                          <a:spcPct val="115000"/>
                        </a:lnSpc>
                        <a:spcAft>
                          <a:spcPts val="1000"/>
                        </a:spcAft>
                      </a:pPr>
                      <a:r>
                        <a:rPr lang="en-GB" sz="2000" dirty="0">
                          <a:solidFill>
                            <a:schemeClr val="tx1"/>
                          </a:solidFill>
                          <a:effectLst/>
                        </a:rPr>
                        <a:t>Total word count (essays, reports)</a:t>
                      </a:r>
                    </a:p>
                    <a:p>
                      <a:pPr algn="l">
                        <a:lnSpc>
                          <a:spcPct val="115000"/>
                        </a:lnSpc>
                        <a:spcAft>
                          <a:spcPts val="1000"/>
                        </a:spcAft>
                      </a:pPr>
                      <a:r>
                        <a:rPr lang="en-GB" sz="2000" dirty="0">
                          <a:solidFill>
                            <a:schemeClr val="tx1"/>
                          </a:solidFill>
                          <a:effectLst/>
                        </a:rPr>
                        <a:t>Total time (exams, presentations)</a:t>
                      </a:r>
                    </a:p>
                  </a:txBody>
                  <a:tcPr marL="72207" marR="72207" marT="0" marB="0"/>
                </a:tc>
                <a:extLst>
                  <a:ext uri="{0D108BD9-81ED-4DB2-BD59-A6C34878D82A}">
                    <a16:rowId xmlns:a16="http://schemas.microsoft.com/office/drawing/2014/main" val="2134478617"/>
                  </a:ext>
                </a:extLst>
              </a:tr>
            </a:tbl>
          </a:graphicData>
        </a:graphic>
      </p:graphicFrame>
    </p:spTree>
    <p:custDataLst>
      <p:tags r:id="rId1"/>
    </p:custDataLst>
    <p:extLst>
      <p:ext uri="{BB962C8B-B14F-4D97-AF65-F5344CB8AC3E}">
        <p14:creationId xmlns:p14="http://schemas.microsoft.com/office/powerpoint/2010/main" val="3323981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4E75-E3FC-734C-809D-9CC25B6D3142}"/>
              </a:ext>
            </a:extLst>
          </p:cNvPr>
          <p:cNvSpPr>
            <a:spLocks noGrp="1"/>
          </p:cNvSpPr>
          <p:nvPr>
            <p:ph type="title"/>
          </p:nvPr>
        </p:nvSpPr>
        <p:spPr/>
        <p:txBody>
          <a:bodyPr/>
          <a:lstStyle/>
          <a:p>
            <a:r>
              <a:rPr lang="en-GB" dirty="0"/>
              <a:t>Now you have identified as much as you can</a:t>
            </a:r>
            <a:endParaRPr lang="en-US" dirty="0"/>
          </a:p>
        </p:txBody>
      </p:sp>
      <p:sp>
        <p:nvSpPr>
          <p:cNvPr id="3" name="Content Placeholder 2">
            <a:extLst>
              <a:ext uri="{FF2B5EF4-FFF2-40B4-BE49-F238E27FC236}">
                <a16:creationId xmlns:a16="http://schemas.microsoft.com/office/drawing/2014/main" id="{3FE3C658-0EE7-B14E-9159-F3C317C06A88}"/>
              </a:ext>
            </a:extLst>
          </p:cNvPr>
          <p:cNvSpPr>
            <a:spLocks noGrp="1"/>
          </p:cNvSpPr>
          <p:nvPr>
            <p:ph idx="1"/>
          </p:nvPr>
        </p:nvSpPr>
        <p:spPr>
          <a:xfrm>
            <a:off x="1141412" y="2249486"/>
            <a:ext cx="9905999" cy="3989995"/>
          </a:xfrm>
        </p:spPr>
        <p:txBody>
          <a:bodyPr>
            <a:normAutofit/>
          </a:bodyPr>
          <a:lstStyle/>
          <a:p>
            <a:pPr lvl="0"/>
            <a:r>
              <a:rPr lang="en-GB" sz="2800" dirty="0"/>
              <a:t>Is there any missing information?</a:t>
            </a:r>
          </a:p>
          <a:p>
            <a:pPr lvl="0"/>
            <a:endParaRPr lang="en-GB" sz="2800" dirty="0"/>
          </a:p>
          <a:p>
            <a:pPr lvl="0"/>
            <a:r>
              <a:rPr lang="en-GB" sz="2800" dirty="0"/>
              <a:t>Where can you find that information?</a:t>
            </a:r>
          </a:p>
          <a:p>
            <a:pPr lvl="0"/>
            <a:endParaRPr lang="en-GB" sz="2800" dirty="0"/>
          </a:p>
          <a:p>
            <a:pPr lvl="0"/>
            <a:r>
              <a:rPr lang="en-GB" sz="2800" dirty="0"/>
              <a:t>What kind of skills will you need to develop to make sure you can complete all the work?</a:t>
            </a:r>
          </a:p>
          <a:p>
            <a:endParaRPr lang="en-US" dirty="0"/>
          </a:p>
        </p:txBody>
      </p:sp>
    </p:spTree>
    <p:custDataLst>
      <p:tags r:id="rId1"/>
    </p:custDataLst>
    <p:extLst>
      <p:ext uri="{BB962C8B-B14F-4D97-AF65-F5344CB8AC3E}">
        <p14:creationId xmlns:p14="http://schemas.microsoft.com/office/powerpoint/2010/main" val="392151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867B-5713-1349-8F8D-0E1F944874C2}"/>
              </a:ext>
            </a:extLst>
          </p:cNvPr>
          <p:cNvSpPr>
            <a:spLocks noGrp="1"/>
          </p:cNvSpPr>
          <p:nvPr>
            <p:ph type="title"/>
          </p:nvPr>
        </p:nvSpPr>
        <p:spPr/>
        <p:txBody>
          <a:bodyPr/>
          <a:lstStyle/>
          <a:p>
            <a:r>
              <a:rPr lang="en-US" dirty="0"/>
              <a:t>Know your degree scheme</a:t>
            </a:r>
          </a:p>
        </p:txBody>
      </p:sp>
      <p:sp>
        <p:nvSpPr>
          <p:cNvPr id="3" name="Content Placeholder 2">
            <a:extLst>
              <a:ext uri="{FF2B5EF4-FFF2-40B4-BE49-F238E27FC236}">
                <a16:creationId xmlns:a16="http://schemas.microsoft.com/office/drawing/2014/main" id="{F60EBB81-E024-F243-BDED-49E7CC120109}"/>
              </a:ext>
            </a:extLst>
          </p:cNvPr>
          <p:cNvSpPr>
            <a:spLocks noGrp="1"/>
          </p:cNvSpPr>
          <p:nvPr>
            <p:ph idx="1"/>
          </p:nvPr>
        </p:nvSpPr>
        <p:spPr>
          <a:xfrm>
            <a:off x="1141412" y="2249486"/>
            <a:ext cx="9905999" cy="4151313"/>
          </a:xfrm>
        </p:spPr>
        <p:txBody>
          <a:bodyPr>
            <a:normAutofit/>
          </a:bodyPr>
          <a:lstStyle/>
          <a:p>
            <a:r>
              <a:rPr lang="en-GB" dirty="0"/>
              <a:t>How much do you know about the assignment and exam workload on your intended degree scheme? You may have already identified a reasonable amount, but these online video guides and the associated document will help you to create a more detailed profile of the amount of assessed work you will do on your degree.</a:t>
            </a:r>
          </a:p>
          <a:p>
            <a:r>
              <a:rPr lang="en-US" dirty="0"/>
              <a:t>Here we will look at </a:t>
            </a:r>
          </a:p>
          <a:p>
            <a:pPr lvl="1"/>
            <a:r>
              <a:rPr lang="en-US" dirty="0"/>
              <a:t>Routes to essential information on the web: first video guide</a:t>
            </a:r>
          </a:p>
          <a:p>
            <a:pPr lvl="1"/>
            <a:r>
              <a:rPr lang="en-US" dirty="0"/>
              <a:t>Modules, credits and workload: second video guide</a:t>
            </a:r>
          </a:p>
          <a:p>
            <a:pPr lvl="1"/>
            <a:r>
              <a:rPr lang="en-US" dirty="0"/>
              <a:t>Creating a plan for each year of study: third video guide</a:t>
            </a:r>
          </a:p>
        </p:txBody>
      </p:sp>
    </p:spTree>
    <p:custDataLst>
      <p:tags r:id="rId1"/>
    </p:custDataLst>
    <p:extLst>
      <p:ext uri="{BB962C8B-B14F-4D97-AF65-F5344CB8AC3E}">
        <p14:creationId xmlns:p14="http://schemas.microsoft.com/office/powerpoint/2010/main" val="54212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EE6-BD6C-E34F-9DA7-8CC6EC10D2D1}"/>
              </a:ext>
            </a:extLst>
          </p:cNvPr>
          <p:cNvSpPr>
            <a:spLocks noGrp="1"/>
          </p:cNvSpPr>
          <p:nvPr>
            <p:ph type="title"/>
          </p:nvPr>
        </p:nvSpPr>
        <p:spPr/>
        <p:txBody>
          <a:bodyPr/>
          <a:lstStyle/>
          <a:p>
            <a:r>
              <a:rPr lang="en-US" dirty="0"/>
              <a:t>Part 1: routes to essential information</a:t>
            </a:r>
          </a:p>
        </p:txBody>
      </p:sp>
      <p:sp>
        <p:nvSpPr>
          <p:cNvPr id="3" name="Content Placeholder 2">
            <a:extLst>
              <a:ext uri="{FF2B5EF4-FFF2-40B4-BE49-F238E27FC236}">
                <a16:creationId xmlns:a16="http://schemas.microsoft.com/office/drawing/2014/main" id="{67303BBB-9F84-7E4C-BB8B-0784A5AC7F53}"/>
              </a:ext>
            </a:extLst>
          </p:cNvPr>
          <p:cNvSpPr>
            <a:spLocks noGrp="1"/>
          </p:cNvSpPr>
          <p:nvPr>
            <p:ph idx="1"/>
          </p:nvPr>
        </p:nvSpPr>
        <p:spPr/>
        <p:txBody>
          <a:bodyPr/>
          <a:lstStyle/>
          <a:p>
            <a:r>
              <a:rPr lang="en-GB" sz="2800" dirty="0"/>
              <a:t>The student home page of the university web-site: </a:t>
            </a:r>
            <a:r>
              <a:rPr lang="en-GB" sz="2800" u="sng" dirty="0">
                <a:hlinkClick r:id="rId3"/>
              </a:rPr>
              <a:t>https://www.aber.ac.uk/en/student/</a:t>
            </a:r>
            <a:r>
              <a:rPr lang="en-GB" sz="2800" dirty="0"/>
              <a:t> </a:t>
            </a:r>
          </a:p>
          <a:p>
            <a:endParaRPr lang="en-GB" sz="2800" dirty="0"/>
          </a:p>
          <a:p>
            <a:r>
              <a:rPr lang="en-GB" sz="2800" dirty="0"/>
              <a:t>The first four links (a-d) on the next slide are linked in the “Your Studies” page, which is accessible from the student home page: </a:t>
            </a:r>
            <a:r>
              <a:rPr lang="en-GB" sz="2800" u="sng" dirty="0">
                <a:hlinkClick r:id="rId4"/>
              </a:rPr>
              <a:t>https://www.aber.ac.uk/en/student/study/</a:t>
            </a:r>
            <a:r>
              <a:rPr lang="en-GB" sz="2800" dirty="0"/>
              <a:t> </a:t>
            </a:r>
          </a:p>
          <a:p>
            <a:endParaRPr lang="en-US" dirty="0"/>
          </a:p>
        </p:txBody>
      </p:sp>
    </p:spTree>
    <p:custDataLst>
      <p:tags r:id="rId1"/>
    </p:custDataLst>
    <p:extLst>
      <p:ext uri="{BB962C8B-B14F-4D97-AF65-F5344CB8AC3E}">
        <p14:creationId xmlns:p14="http://schemas.microsoft.com/office/powerpoint/2010/main" val="141246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5659F-3018-0E48-B13D-970787EF7FC6}"/>
              </a:ext>
            </a:extLst>
          </p:cNvPr>
          <p:cNvSpPr>
            <a:spLocks noGrp="1"/>
          </p:cNvSpPr>
          <p:nvPr>
            <p:ph idx="1"/>
          </p:nvPr>
        </p:nvSpPr>
        <p:spPr>
          <a:xfrm>
            <a:off x="1141412" y="580570"/>
            <a:ext cx="9905999" cy="5834743"/>
          </a:xfrm>
        </p:spPr>
        <p:txBody>
          <a:bodyPr>
            <a:normAutofit/>
          </a:bodyPr>
          <a:lstStyle/>
          <a:p>
            <a:pPr lvl="0"/>
            <a:r>
              <a:rPr lang="en-GB" sz="2800" dirty="0" err="1"/>
              <a:t>AberSkills</a:t>
            </a:r>
            <a:r>
              <a:rPr lang="en-GB" sz="2800" dirty="0"/>
              <a:t> (also via </a:t>
            </a:r>
            <a:r>
              <a:rPr lang="en-GB" sz="2800" dirty="0" err="1"/>
              <a:t>AberSkills</a:t>
            </a:r>
            <a:r>
              <a:rPr lang="en-GB" sz="2800" dirty="0"/>
              <a:t> tab in Blackboard)</a:t>
            </a:r>
          </a:p>
          <a:p>
            <a:r>
              <a:rPr lang="en-GB" sz="2800" u="sng" dirty="0">
                <a:hlinkClick r:id="rId3"/>
              </a:rPr>
              <a:t>https://www.aber.ac.uk/en/aberskills/</a:t>
            </a:r>
            <a:r>
              <a:rPr lang="en-GB" sz="2800" dirty="0"/>
              <a:t> </a:t>
            </a:r>
          </a:p>
          <a:p>
            <a:pPr lvl="0"/>
            <a:r>
              <a:rPr lang="en-GB" sz="2800" dirty="0"/>
              <a:t>Modules information </a:t>
            </a:r>
          </a:p>
          <a:p>
            <a:r>
              <a:rPr lang="en-GB" sz="2800" u="sng" dirty="0">
                <a:hlinkClick r:id="rId4"/>
              </a:rPr>
              <a:t>https://www.aber.ac.uk/en/modules/</a:t>
            </a:r>
            <a:r>
              <a:rPr lang="en-GB" sz="2800" dirty="0"/>
              <a:t> </a:t>
            </a:r>
          </a:p>
          <a:p>
            <a:pPr lvl="0"/>
            <a:r>
              <a:rPr lang="en-GB" sz="2800" dirty="0"/>
              <a:t>Study schemes </a:t>
            </a:r>
          </a:p>
          <a:p>
            <a:r>
              <a:rPr lang="en-GB" sz="2800" u="sng" dirty="0">
                <a:hlinkClick r:id="rId5"/>
              </a:rPr>
              <a:t>https://www.aber.ac.uk/en/study-schemes/</a:t>
            </a:r>
            <a:r>
              <a:rPr lang="en-GB" sz="2800" dirty="0"/>
              <a:t> </a:t>
            </a:r>
          </a:p>
          <a:p>
            <a:pPr lvl="0"/>
            <a:r>
              <a:rPr lang="en-GB" sz="2800" dirty="0"/>
              <a:t>Past exam papers </a:t>
            </a:r>
          </a:p>
          <a:p>
            <a:r>
              <a:rPr lang="en-GB" sz="2800" u="sng" dirty="0">
                <a:hlinkClick r:id="rId6"/>
              </a:rPr>
              <a:t>https://www.aber.ac.uk/en/past-papers/</a:t>
            </a:r>
            <a:r>
              <a:rPr lang="en-GB" sz="2800" dirty="0"/>
              <a:t> </a:t>
            </a:r>
          </a:p>
          <a:p>
            <a:endParaRPr lang="en-US" dirty="0"/>
          </a:p>
        </p:txBody>
      </p:sp>
    </p:spTree>
    <p:custDataLst>
      <p:tags r:id="rId1"/>
    </p:custDataLst>
    <p:extLst>
      <p:ext uri="{BB962C8B-B14F-4D97-AF65-F5344CB8AC3E}">
        <p14:creationId xmlns:p14="http://schemas.microsoft.com/office/powerpoint/2010/main" val="207450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FCE4-E640-0949-9283-6BAFF93430C1}"/>
              </a:ext>
            </a:extLst>
          </p:cNvPr>
          <p:cNvSpPr>
            <a:spLocks noGrp="1"/>
          </p:cNvSpPr>
          <p:nvPr>
            <p:ph type="title"/>
          </p:nvPr>
        </p:nvSpPr>
        <p:spPr/>
        <p:txBody>
          <a:bodyPr/>
          <a:lstStyle/>
          <a:p>
            <a:r>
              <a:rPr lang="en-GB" dirty="0"/>
              <a:t>Identify your study scheme</a:t>
            </a:r>
            <a:endParaRPr lang="en-US" dirty="0"/>
          </a:p>
        </p:txBody>
      </p:sp>
      <p:sp>
        <p:nvSpPr>
          <p:cNvPr id="3" name="Content Placeholder 2">
            <a:extLst>
              <a:ext uri="{FF2B5EF4-FFF2-40B4-BE49-F238E27FC236}">
                <a16:creationId xmlns:a16="http://schemas.microsoft.com/office/drawing/2014/main" id="{34756B3E-2217-454B-B005-1F878F5768B2}"/>
              </a:ext>
            </a:extLst>
          </p:cNvPr>
          <p:cNvSpPr>
            <a:spLocks noGrp="1"/>
          </p:cNvSpPr>
          <p:nvPr>
            <p:ph idx="1"/>
          </p:nvPr>
        </p:nvSpPr>
        <p:spPr>
          <a:xfrm>
            <a:off x="1141413" y="2249486"/>
            <a:ext cx="3851502" cy="4136799"/>
          </a:xfrm>
        </p:spPr>
        <p:txBody>
          <a:bodyPr>
            <a:normAutofit/>
          </a:bodyPr>
          <a:lstStyle/>
          <a:p>
            <a:r>
              <a:rPr lang="en-GB" dirty="0"/>
              <a:t>Title of degree		</a:t>
            </a:r>
          </a:p>
          <a:p>
            <a:r>
              <a:rPr lang="en-GB" dirty="0"/>
              <a:t>Study scheme code</a:t>
            </a:r>
          </a:p>
          <a:p>
            <a:pPr lvl="0"/>
            <a:r>
              <a:rPr lang="en-GB" dirty="0"/>
              <a:t>Undergraduate		</a:t>
            </a:r>
          </a:p>
          <a:p>
            <a:pPr lvl="0"/>
            <a:r>
              <a:rPr lang="en-GB" dirty="0"/>
              <a:t>Taught Postgraduate	</a:t>
            </a:r>
          </a:p>
          <a:p>
            <a:pPr lvl="0"/>
            <a:r>
              <a:rPr lang="en-GB" dirty="0"/>
              <a:t>Research Postgraduate	</a:t>
            </a:r>
          </a:p>
          <a:p>
            <a:endParaRPr lang="en-US" dirty="0"/>
          </a:p>
        </p:txBody>
      </p:sp>
      <p:sp>
        <p:nvSpPr>
          <p:cNvPr id="4" name="Content Placeholder 2">
            <a:extLst>
              <a:ext uri="{FF2B5EF4-FFF2-40B4-BE49-F238E27FC236}">
                <a16:creationId xmlns:a16="http://schemas.microsoft.com/office/drawing/2014/main" id="{C29082E9-B5C5-0C41-BBF4-372FDE7488A3}"/>
              </a:ext>
            </a:extLst>
          </p:cNvPr>
          <p:cNvSpPr txBox="1">
            <a:spLocks/>
          </p:cNvSpPr>
          <p:nvPr/>
        </p:nvSpPr>
        <p:spPr>
          <a:xfrm>
            <a:off x="5127147" y="2249485"/>
            <a:ext cx="6169209" cy="413679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r>
              <a:rPr lang="en-GB" dirty="0"/>
              <a:t>Year 0 (undergraduate: foundation year entry)</a:t>
            </a:r>
          </a:p>
          <a:p>
            <a:pPr lvl="0"/>
            <a:r>
              <a:rPr lang="en-GB" dirty="0"/>
              <a:t>Year 1 (undergraduate: first year entry)</a:t>
            </a:r>
          </a:p>
          <a:p>
            <a:pPr lvl="0"/>
            <a:r>
              <a:rPr lang="en-GB" dirty="0"/>
              <a:t>Year 2 (undergraduate: second year entry)</a:t>
            </a:r>
          </a:p>
          <a:p>
            <a:pPr lvl="0"/>
            <a:r>
              <a:rPr lang="en-GB" dirty="0"/>
              <a:t>Year 3 (undergraduate: third year entry)</a:t>
            </a:r>
          </a:p>
          <a:p>
            <a:pPr lvl="0"/>
            <a:r>
              <a:rPr lang="en-GB" dirty="0"/>
              <a:t>Taught Master’s degree</a:t>
            </a:r>
          </a:p>
          <a:p>
            <a:pPr lvl="0"/>
            <a:r>
              <a:rPr lang="en-GB" dirty="0"/>
              <a:t>MPhil/PhD (Research training modules)</a:t>
            </a:r>
          </a:p>
          <a:p>
            <a:pPr marL="0" indent="0">
              <a:buNone/>
            </a:pPr>
            <a:r>
              <a:rPr lang="en-GB" dirty="0"/>
              <a:t>	</a:t>
            </a:r>
          </a:p>
          <a:p>
            <a:endParaRPr lang="en-US" dirty="0"/>
          </a:p>
        </p:txBody>
      </p:sp>
    </p:spTree>
    <p:custDataLst>
      <p:tags r:id="rId1"/>
    </p:custDataLst>
    <p:extLst>
      <p:ext uri="{BB962C8B-B14F-4D97-AF65-F5344CB8AC3E}">
        <p14:creationId xmlns:p14="http://schemas.microsoft.com/office/powerpoint/2010/main" val="364581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6EDE-68F9-B644-B587-E1E00BEE7088}"/>
              </a:ext>
            </a:extLst>
          </p:cNvPr>
          <p:cNvSpPr>
            <a:spLocks noGrp="1"/>
          </p:cNvSpPr>
          <p:nvPr>
            <p:ph type="title"/>
          </p:nvPr>
        </p:nvSpPr>
        <p:spPr/>
        <p:txBody>
          <a:bodyPr/>
          <a:lstStyle/>
          <a:p>
            <a:r>
              <a:rPr lang="en-GB" dirty="0"/>
              <a:t>Part 2: Modules, credits and workload</a:t>
            </a:r>
            <a:endParaRPr lang="en-US" dirty="0"/>
          </a:p>
        </p:txBody>
      </p:sp>
      <p:sp>
        <p:nvSpPr>
          <p:cNvPr id="3" name="Content Placeholder 2">
            <a:extLst>
              <a:ext uri="{FF2B5EF4-FFF2-40B4-BE49-F238E27FC236}">
                <a16:creationId xmlns:a16="http://schemas.microsoft.com/office/drawing/2014/main" id="{1C3A872F-64AC-4F41-A2DD-1D983ED33487}"/>
              </a:ext>
            </a:extLst>
          </p:cNvPr>
          <p:cNvSpPr>
            <a:spLocks noGrp="1"/>
          </p:cNvSpPr>
          <p:nvPr>
            <p:ph idx="1"/>
          </p:nvPr>
        </p:nvSpPr>
        <p:spPr/>
        <p:txBody>
          <a:bodyPr>
            <a:normAutofit fontScale="92500" lnSpcReduction="20000"/>
          </a:bodyPr>
          <a:lstStyle/>
          <a:p>
            <a:r>
              <a:rPr lang="en-GB" dirty="0"/>
              <a:t>Each module has its own identifier, which is its unique code number, e.g. IC17720 Academic Writing: Planning, Process and Product. The four parts of the code to identify include:</a:t>
            </a:r>
          </a:p>
          <a:p>
            <a:endParaRPr lang="en-GB" dirty="0"/>
          </a:p>
          <a:p>
            <a:pPr lvl="0"/>
            <a:r>
              <a:rPr lang="en-GB" dirty="0"/>
              <a:t>The department or study scheme prefix: here IC refers to International English Centre. In other cases, such as Modern Languages, FR refers to French; in Business, EC refers to Economics, which both indicate degree schemes.</a:t>
            </a:r>
          </a:p>
          <a:p>
            <a:pPr lvl="0"/>
            <a:r>
              <a:rPr lang="en-GB" dirty="0"/>
              <a:t>The first numerical digit is the year of study. Here it is 1 for Year 1. First digits include 0 for Foundation Year, 1, 2 and 3 for Years 1, 2 and 3.</a:t>
            </a:r>
          </a:p>
          <a:p>
            <a:endParaRPr lang="en-US" dirty="0"/>
          </a:p>
        </p:txBody>
      </p:sp>
    </p:spTree>
    <p:custDataLst>
      <p:tags r:id="rId1"/>
    </p:custDataLst>
    <p:extLst>
      <p:ext uri="{BB962C8B-B14F-4D97-AF65-F5344CB8AC3E}">
        <p14:creationId xmlns:p14="http://schemas.microsoft.com/office/powerpoint/2010/main" val="138679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92A9-82CA-7B4A-97A4-186A8D70D0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9256B3-574A-F248-A21A-292DB6491CF2}"/>
              </a:ext>
            </a:extLst>
          </p:cNvPr>
          <p:cNvSpPr>
            <a:spLocks noGrp="1"/>
          </p:cNvSpPr>
          <p:nvPr>
            <p:ph idx="1"/>
          </p:nvPr>
        </p:nvSpPr>
        <p:spPr/>
        <p:txBody>
          <a:bodyPr>
            <a:normAutofit lnSpcReduction="10000"/>
          </a:bodyPr>
          <a:lstStyle/>
          <a:p>
            <a:pPr lvl="0"/>
            <a:r>
              <a:rPr lang="en-GB" dirty="0"/>
              <a:t>The second and third digits, in this case, 77, have no bearing on department, scheme, year or credits as they are the unique identifier of a specific module.</a:t>
            </a:r>
          </a:p>
          <a:p>
            <a:pPr lvl="0"/>
            <a:r>
              <a:rPr lang="en-GB" dirty="0"/>
              <a:t>The final two digits are the number of credits, in this case 20. The majority of modules are 20 credits, although there are some modules for 10, 15 and 30 credits and some dissertation or final project modules in Year 3 for 40 and 60 credits. Where you see a 00 at the end of the identifier, it means that this is the Semester 1 half of a 20 credit module taught across two semesters. There will be a 20 credit module of the same name in Semester 2.</a:t>
            </a:r>
          </a:p>
          <a:p>
            <a:endParaRPr lang="en-US" dirty="0"/>
          </a:p>
        </p:txBody>
      </p:sp>
    </p:spTree>
    <p:custDataLst>
      <p:tags r:id="rId1"/>
    </p:custDataLst>
    <p:extLst>
      <p:ext uri="{BB962C8B-B14F-4D97-AF65-F5344CB8AC3E}">
        <p14:creationId xmlns:p14="http://schemas.microsoft.com/office/powerpoint/2010/main" val="168234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A75A-8CD3-4641-B73B-D6D941E1FD24}"/>
              </a:ext>
            </a:extLst>
          </p:cNvPr>
          <p:cNvSpPr>
            <a:spLocks noGrp="1"/>
          </p:cNvSpPr>
          <p:nvPr>
            <p:ph type="title"/>
          </p:nvPr>
        </p:nvSpPr>
        <p:spPr/>
        <p:txBody>
          <a:bodyPr>
            <a:normAutofit/>
          </a:bodyPr>
          <a:lstStyle/>
          <a:p>
            <a:r>
              <a:rPr lang="en-GB" dirty="0"/>
              <a:t>How many credits constitute an academic year?</a:t>
            </a:r>
            <a:endParaRPr lang="en-US" dirty="0"/>
          </a:p>
        </p:txBody>
      </p:sp>
      <p:sp>
        <p:nvSpPr>
          <p:cNvPr id="3" name="Content Placeholder 2">
            <a:extLst>
              <a:ext uri="{FF2B5EF4-FFF2-40B4-BE49-F238E27FC236}">
                <a16:creationId xmlns:a16="http://schemas.microsoft.com/office/drawing/2014/main" id="{E585FF09-D535-1D4D-9FDF-0DAF64A0E919}"/>
              </a:ext>
            </a:extLst>
          </p:cNvPr>
          <p:cNvSpPr>
            <a:spLocks noGrp="1"/>
          </p:cNvSpPr>
          <p:nvPr>
            <p:ph idx="1"/>
          </p:nvPr>
        </p:nvSpPr>
        <p:spPr/>
        <p:txBody>
          <a:bodyPr>
            <a:normAutofit lnSpcReduction="10000"/>
          </a:bodyPr>
          <a:lstStyle/>
          <a:p>
            <a:r>
              <a:rPr lang="en-GB" dirty="0"/>
              <a:t>At UG level each year consists of 6 or more modules of 20 or 10 credits, amounting to a total of 120 credits. The majority of modules are 20 credits, although you may find some that are 10, 15 or 30 credits. Each combination amounts to a total of 360 credits for a Batchelor’s degree (480 with Foundation Year).</a:t>
            </a:r>
          </a:p>
          <a:p>
            <a:r>
              <a:rPr lang="en-GB" dirty="0"/>
              <a:t>At PG level, the year consists of 4 to 6 modules of 30 or 20 credits. The dissertation is worth 60 credits, amounting to 180 credits for a Master’s degree. Again look for variation across different schemes and subject areas.</a:t>
            </a:r>
          </a:p>
          <a:p>
            <a:endParaRPr lang="en-US" dirty="0"/>
          </a:p>
        </p:txBody>
      </p:sp>
    </p:spTree>
    <p:custDataLst>
      <p:tags r:id="rId1"/>
    </p:custDataLst>
    <p:extLst>
      <p:ext uri="{BB962C8B-B14F-4D97-AF65-F5344CB8AC3E}">
        <p14:creationId xmlns:p14="http://schemas.microsoft.com/office/powerpoint/2010/main" val="8211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CC5D-6964-4E47-A52F-E061AABA7DC5}"/>
              </a:ext>
            </a:extLst>
          </p:cNvPr>
          <p:cNvSpPr>
            <a:spLocks noGrp="1"/>
          </p:cNvSpPr>
          <p:nvPr>
            <p:ph type="title"/>
          </p:nvPr>
        </p:nvSpPr>
        <p:spPr/>
        <p:txBody>
          <a:bodyPr/>
          <a:lstStyle/>
          <a:p>
            <a:r>
              <a:rPr lang="en-GB" dirty="0"/>
              <a:t>Workload per module</a:t>
            </a:r>
            <a:endParaRPr lang="en-US" dirty="0"/>
          </a:p>
        </p:txBody>
      </p:sp>
      <p:sp>
        <p:nvSpPr>
          <p:cNvPr id="3" name="Content Placeholder 2">
            <a:extLst>
              <a:ext uri="{FF2B5EF4-FFF2-40B4-BE49-F238E27FC236}">
                <a16:creationId xmlns:a16="http://schemas.microsoft.com/office/drawing/2014/main" id="{051DE79B-B574-6D4A-995D-626FE73992D3}"/>
              </a:ext>
            </a:extLst>
          </p:cNvPr>
          <p:cNvSpPr>
            <a:spLocks noGrp="1"/>
          </p:cNvSpPr>
          <p:nvPr>
            <p:ph idx="1"/>
          </p:nvPr>
        </p:nvSpPr>
        <p:spPr/>
        <p:txBody>
          <a:bodyPr/>
          <a:lstStyle/>
          <a:p>
            <a:r>
              <a:rPr lang="en-GB" dirty="0"/>
              <a:t>How much work is expected for each module on the basis of the credits? Note that these word counts are the written equivalent of a body of work, as not all assessment is based on writing. </a:t>
            </a:r>
          </a:p>
          <a:p>
            <a:r>
              <a:rPr lang="en-GB" dirty="0"/>
              <a:t>Other modes of assessment may be included, e.g. presentations, seminar discussions, performances, among others. The word counts per module below should be seen as a minimum requirement as variations will occur.</a:t>
            </a:r>
          </a:p>
          <a:p>
            <a:endParaRPr lang="en-US" dirty="0"/>
          </a:p>
        </p:txBody>
      </p:sp>
    </p:spTree>
    <p:custDataLst>
      <p:tags r:id="rId1"/>
    </p:custDataLst>
    <p:extLst>
      <p:ext uri="{BB962C8B-B14F-4D97-AF65-F5344CB8AC3E}">
        <p14:creationId xmlns:p14="http://schemas.microsoft.com/office/powerpoint/2010/main" val="4247306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Tw Cen MT</vt:lpstr>
      <vt:lpstr>Calibri</vt:lpstr>
      <vt:lpstr>Arial</vt:lpstr>
      <vt:lpstr>Circuit</vt:lpstr>
      <vt:lpstr>Know your degree</vt:lpstr>
      <vt:lpstr>Know your degree scheme</vt:lpstr>
      <vt:lpstr>Part 1: routes to essential information</vt:lpstr>
      <vt:lpstr>PowerPoint Presentation</vt:lpstr>
      <vt:lpstr>Identify your study scheme</vt:lpstr>
      <vt:lpstr>Part 2: Modules, credits and workload</vt:lpstr>
      <vt:lpstr>PowerPoint Presentation</vt:lpstr>
      <vt:lpstr>How many credits constitute an academic year?</vt:lpstr>
      <vt:lpstr>Workload per module</vt:lpstr>
      <vt:lpstr>Undergraduate (full time)</vt:lpstr>
      <vt:lpstr>Master’s degree &amp; PhD (full time) </vt:lpstr>
      <vt:lpstr>Part 3: Creating a plan for each year of study </vt:lpstr>
      <vt:lpstr>Summary per year</vt:lpstr>
      <vt:lpstr>Summary per year</vt:lpstr>
      <vt:lpstr>Now you have identified as much as you 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degree</dc:title>
  <dc:creator>John Morgan [jpm]</dc:creator>
  <cp:lastModifiedBy>John Morgan [jpm]</cp:lastModifiedBy>
  <cp:revision>13</cp:revision>
  <dcterms:created xsi:type="dcterms:W3CDTF">2020-08-11T10:20:59Z</dcterms:created>
  <dcterms:modified xsi:type="dcterms:W3CDTF">2020-08-11T14:16:03Z</dcterms:modified>
</cp:coreProperties>
</file>