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notesSlides/notesSlide28.xml" ContentType="application/vnd.openxmlformats-officedocument.presentationml.notesSlide+xml"/>
  <Override PartName="/ppt/tags/tag29.xml" ContentType="application/vnd.openxmlformats-officedocument.presentationml.tags+xml"/>
  <Override PartName="/ppt/notesSlides/notesSlide29.xml" ContentType="application/vnd.openxmlformats-officedocument.presentationml.notesSlide+xml"/>
  <Override PartName="/ppt/tags/tag30.xml" ContentType="application/vnd.openxmlformats-officedocument.presentationml.tags+xml"/>
  <Override PartName="/ppt/notesSlides/notesSlide30.xml" ContentType="application/vnd.openxmlformats-officedocument.presentationml.notesSlide+xml"/>
  <Override PartName="/ppt/tags/tag31.xml" ContentType="application/vnd.openxmlformats-officedocument.presentationml.tags+xml"/>
  <Override PartName="/ppt/notesSlides/notesSlide31.xml" ContentType="application/vnd.openxmlformats-officedocument.presentationml.notesSlide+xml"/>
  <Override PartName="/ppt/tags/tag32.xml" ContentType="application/vnd.openxmlformats-officedocument.presentationml.tags+xml"/>
  <Override PartName="/ppt/notesSlides/notesSlide32.xml" ContentType="application/vnd.openxmlformats-officedocument.presentationml.notesSlide+xml"/>
  <Override PartName="/ppt/tags/tag33.xml" ContentType="application/vnd.openxmlformats-officedocument.presentationml.tags+xml"/>
  <Override PartName="/ppt/notesSlides/notesSlide33.xml" ContentType="application/vnd.openxmlformats-officedocument.presentationml.notesSlide+xml"/>
  <Override PartName="/ppt/tags/tag34.xml" ContentType="application/vnd.openxmlformats-officedocument.presentationml.tags+xml"/>
  <Override PartName="/ppt/notesSlides/notesSlide34.xml" ContentType="application/vnd.openxmlformats-officedocument.presentationml.notesSlide+xml"/>
  <Override PartName="/ppt/tags/tag35.xml" ContentType="application/vnd.openxmlformats-officedocument.presentationml.tags+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sldIdLst>
    <p:sldId id="256" r:id="rId5"/>
    <p:sldId id="257" r:id="rId6"/>
    <p:sldId id="258" r:id="rId7"/>
    <p:sldId id="275" r:id="rId8"/>
    <p:sldId id="260" r:id="rId9"/>
    <p:sldId id="295" r:id="rId10"/>
    <p:sldId id="259" r:id="rId11"/>
    <p:sldId id="261" r:id="rId12"/>
    <p:sldId id="283" r:id="rId13"/>
    <p:sldId id="262" r:id="rId14"/>
    <p:sldId id="286" r:id="rId15"/>
    <p:sldId id="263" r:id="rId16"/>
    <p:sldId id="284" r:id="rId17"/>
    <p:sldId id="264" r:id="rId18"/>
    <p:sldId id="288" r:id="rId19"/>
    <p:sldId id="265" r:id="rId20"/>
    <p:sldId id="266" r:id="rId21"/>
    <p:sldId id="267" r:id="rId22"/>
    <p:sldId id="294" r:id="rId23"/>
    <p:sldId id="268" r:id="rId24"/>
    <p:sldId id="274" r:id="rId25"/>
    <p:sldId id="289" r:id="rId26"/>
    <p:sldId id="269" r:id="rId27"/>
    <p:sldId id="270" r:id="rId28"/>
    <p:sldId id="271" r:id="rId29"/>
    <p:sldId id="290" r:id="rId30"/>
    <p:sldId id="285" r:id="rId31"/>
    <p:sldId id="297" r:id="rId32"/>
    <p:sldId id="299" r:id="rId33"/>
    <p:sldId id="298" r:id="rId34"/>
    <p:sldId id="276" r:id="rId35"/>
    <p:sldId id="273" r:id="rId36"/>
    <p:sldId id="277" r:id="rId37"/>
    <p:sldId id="293" r:id="rId38"/>
    <p:sldId id="278" r:id="rId39"/>
    <p:sldId id="279" r:id="rId40"/>
    <p:sldId id="291" r:id="rId41"/>
    <p:sldId id="282" r:id="rId42"/>
    <p:sldId id="292" r:id="rId43"/>
  </p:sldIdLst>
  <p:sldSz cx="12192000" cy="6858000"/>
  <p:notesSz cx="6858000" cy="9144000"/>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5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84315B-44B7-4545-AB75-18522B274CC2}" v="26" dt="2019-11-19T11:34:04.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7953" autoAdjust="0"/>
  </p:normalViewPr>
  <p:slideViewPr>
    <p:cSldViewPr snapToGrid="0">
      <p:cViewPr varScale="1">
        <p:scale>
          <a:sx n="75" d="100"/>
          <a:sy n="75" d="100"/>
        </p:scale>
        <p:origin x="1896" y="60"/>
      </p:cViewPr>
      <p:guideLst/>
    </p:cSldViewPr>
  </p:slideViewPr>
  <p:notesTextViewPr>
    <p:cViewPr>
      <p:scale>
        <a:sx n="1" d="1"/>
        <a:sy n="1" d="1"/>
      </p:scale>
      <p:origin x="0" y="0"/>
    </p:cViewPr>
  </p:notesTextViewPr>
  <p:notesViewPr>
    <p:cSldViewPr snapToGrid="0">
      <p:cViewPr varScale="1">
        <p:scale>
          <a:sx n="87" d="100"/>
          <a:sy n="87" d="100"/>
        </p:scale>
        <p:origin x="220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y Shipman [sfs]" userId="375d902e-1f81-4601-a256-fd62baf83ed7" providerId="ADAL" clId="{8A2BF5B2-15D6-476E-96A4-A74C1F77A5B3}"/>
    <pc:docChg chg="undo custSel addSld delSld modSld">
      <pc:chgData name="Suzy Shipman [sfs]" userId="375d902e-1f81-4601-a256-fd62baf83ed7" providerId="ADAL" clId="{8A2BF5B2-15D6-476E-96A4-A74C1F77A5B3}" dt="2019-11-19T11:35:41.478" v="188" actId="20577"/>
      <pc:docMkLst>
        <pc:docMk/>
      </pc:docMkLst>
      <pc:sldChg chg="modSp">
        <pc:chgData name="Suzy Shipman [sfs]" userId="375d902e-1f81-4601-a256-fd62baf83ed7" providerId="ADAL" clId="{8A2BF5B2-15D6-476E-96A4-A74C1F77A5B3}" dt="2019-11-19T11:21:38.551" v="9" actId="20577"/>
        <pc:sldMkLst>
          <pc:docMk/>
          <pc:sldMk cId="2201424673" sldId="256"/>
        </pc:sldMkLst>
        <pc:spChg chg="mod">
          <ac:chgData name="Suzy Shipman [sfs]" userId="375d902e-1f81-4601-a256-fd62baf83ed7" providerId="ADAL" clId="{8A2BF5B2-15D6-476E-96A4-A74C1F77A5B3}" dt="2019-11-19T11:21:38.551" v="9" actId="20577"/>
          <ac:spMkLst>
            <pc:docMk/>
            <pc:sldMk cId="2201424673" sldId="256"/>
            <ac:spMk id="2" creationId="{D4928640-3AB5-478F-A09C-C1554117EAEF}"/>
          </ac:spMkLst>
        </pc:spChg>
      </pc:sldChg>
      <pc:sldChg chg="modSp">
        <pc:chgData name="Suzy Shipman [sfs]" userId="375d902e-1f81-4601-a256-fd62baf83ed7" providerId="ADAL" clId="{8A2BF5B2-15D6-476E-96A4-A74C1F77A5B3}" dt="2019-11-19T11:21:55.305" v="12" actId="113"/>
        <pc:sldMkLst>
          <pc:docMk/>
          <pc:sldMk cId="3019161225" sldId="257"/>
        </pc:sldMkLst>
        <pc:spChg chg="mod">
          <ac:chgData name="Suzy Shipman [sfs]" userId="375d902e-1f81-4601-a256-fd62baf83ed7" providerId="ADAL" clId="{8A2BF5B2-15D6-476E-96A4-A74C1F77A5B3}" dt="2019-11-19T11:21:55.305" v="12" actId="113"/>
          <ac:spMkLst>
            <pc:docMk/>
            <pc:sldMk cId="3019161225" sldId="257"/>
            <ac:spMk id="3" creationId="{9B05AF4C-576C-4AA7-8CF9-F2AFF7BEA094}"/>
          </ac:spMkLst>
        </pc:spChg>
      </pc:sldChg>
      <pc:sldChg chg="modSp">
        <pc:chgData name="Suzy Shipman [sfs]" userId="375d902e-1f81-4601-a256-fd62baf83ed7" providerId="ADAL" clId="{8A2BF5B2-15D6-476E-96A4-A74C1F77A5B3}" dt="2019-11-19T11:23:42.710" v="42" actId="27636"/>
        <pc:sldMkLst>
          <pc:docMk/>
          <pc:sldMk cId="1056246690" sldId="259"/>
        </pc:sldMkLst>
        <pc:spChg chg="mod">
          <ac:chgData name="Suzy Shipman [sfs]" userId="375d902e-1f81-4601-a256-fd62baf83ed7" providerId="ADAL" clId="{8A2BF5B2-15D6-476E-96A4-A74C1F77A5B3}" dt="2019-11-19T11:23:40.231" v="40" actId="20577"/>
          <ac:spMkLst>
            <pc:docMk/>
            <pc:sldMk cId="1056246690" sldId="259"/>
            <ac:spMk id="2" creationId="{4766EDB8-D943-4D58-975C-905D29B0FDC7}"/>
          </ac:spMkLst>
        </pc:spChg>
        <pc:spChg chg="mod">
          <ac:chgData name="Suzy Shipman [sfs]" userId="375d902e-1f81-4601-a256-fd62baf83ed7" providerId="ADAL" clId="{8A2BF5B2-15D6-476E-96A4-A74C1F77A5B3}" dt="2019-11-19T11:23:42.710" v="42" actId="27636"/>
          <ac:spMkLst>
            <pc:docMk/>
            <pc:sldMk cId="1056246690" sldId="259"/>
            <ac:spMk id="3" creationId="{B03C999C-3C9C-47BE-A59E-F6AAA0EDD8C2}"/>
          </ac:spMkLst>
        </pc:spChg>
      </pc:sldChg>
      <pc:sldChg chg="modNotesTx">
        <pc:chgData name="Suzy Shipman [sfs]" userId="375d902e-1f81-4601-a256-fd62baf83ed7" providerId="ADAL" clId="{8A2BF5B2-15D6-476E-96A4-A74C1F77A5B3}" dt="2019-11-19T11:25:24.048" v="84" actId="6549"/>
        <pc:sldMkLst>
          <pc:docMk/>
          <pc:sldMk cId="2828850114" sldId="264"/>
        </pc:sldMkLst>
      </pc:sldChg>
      <pc:sldChg chg="delSp modSp">
        <pc:chgData name="Suzy Shipman [sfs]" userId="375d902e-1f81-4601-a256-fd62baf83ed7" providerId="ADAL" clId="{8A2BF5B2-15D6-476E-96A4-A74C1F77A5B3}" dt="2019-11-19T11:26:16.851" v="88" actId="1076"/>
        <pc:sldMkLst>
          <pc:docMk/>
          <pc:sldMk cId="3319162940" sldId="267"/>
        </pc:sldMkLst>
        <pc:spChg chg="del">
          <ac:chgData name="Suzy Shipman [sfs]" userId="375d902e-1f81-4601-a256-fd62baf83ed7" providerId="ADAL" clId="{8A2BF5B2-15D6-476E-96A4-A74C1F77A5B3}" dt="2019-11-19T11:26:07.178" v="86" actId="478"/>
          <ac:spMkLst>
            <pc:docMk/>
            <pc:sldMk cId="3319162940" sldId="267"/>
            <ac:spMk id="5" creationId="{F75C8CB3-00FE-4E81-968C-5FF84EDEDE0D}"/>
          </ac:spMkLst>
        </pc:spChg>
        <pc:spChg chg="mod">
          <ac:chgData name="Suzy Shipman [sfs]" userId="375d902e-1f81-4601-a256-fd62baf83ed7" providerId="ADAL" clId="{8A2BF5B2-15D6-476E-96A4-A74C1F77A5B3}" dt="2019-11-19T11:26:12.877" v="87" actId="1076"/>
          <ac:spMkLst>
            <pc:docMk/>
            <pc:sldMk cId="3319162940" sldId="267"/>
            <ac:spMk id="7" creationId="{A7224D95-7528-45A8-A49A-B456F453CCC5}"/>
          </ac:spMkLst>
        </pc:spChg>
        <pc:spChg chg="mod">
          <ac:chgData name="Suzy Shipman [sfs]" userId="375d902e-1f81-4601-a256-fd62baf83ed7" providerId="ADAL" clId="{8A2BF5B2-15D6-476E-96A4-A74C1F77A5B3}" dt="2019-11-19T11:26:16.851" v="88" actId="1076"/>
          <ac:spMkLst>
            <pc:docMk/>
            <pc:sldMk cId="3319162940" sldId="267"/>
            <ac:spMk id="8" creationId="{806AFCB7-ECF5-49B6-97BB-2BF387AE62E5}"/>
          </ac:spMkLst>
        </pc:spChg>
      </pc:sldChg>
      <pc:sldChg chg="modSp">
        <pc:chgData name="Suzy Shipman [sfs]" userId="375d902e-1f81-4601-a256-fd62baf83ed7" providerId="ADAL" clId="{8A2BF5B2-15D6-476E-96A4-A74C1F77A5B3}" dt="2019-11-19T11:26:43.498" v="90"/>
        <pc:sldMkLst>
          <pc:docMk/>
          <pc:sldMk cId="2052349430" sldId="268"/>
        </pc:sldMkLst>
        <pc:spChg chg="mod">
          <ac:chgData name="Suzy Shipman [sfs]" userId="375d902e-1f81-4601-a256-fd62baf83ed7" providerId="ADAL" clId="{8A2BF5B2-15D6-476E-96A4-A74C1F77A5B3}" dt="2019-11-19T11:26:43.498" v="90"/>
          <ac:spMkLst>
            <pc:docMk/>
            <pc:sldMk cId="2052349430" sldId="268"/>
            <ac:spMk id="3" creationId="{47508179-B840-4E16-9106-C127697969EC}"/>
          </ac:spMkLst>
        </pc:spChg>
      </pc:sldChg>
      <pc:sldChg chg="addSp delSp modSp modNotesTx">
        <pc:chgData name="Suzy Shipman [sfs]" userId="375d902e-1f81-4601-a256-fd62baf83ed7" providerId="ADAL" clId="{8A2BF5B2-15D6-476E-96A4-A74C1F77A5B3}" dt="2019-11-19T11:33:03.185" v="177" actId="20577"/>
        <pc:sldMkLst>
          <pc:docMk/>
          <pc:sldMk cId="1476788034" sldId="276"/>
        </pc:sldMkLst>
        <pc:spChg chg="mod">
          <ac:chgData name="Suzy Shipman [sfs]" userId="375d902e-1f81-4601-a256-fd62baf83ed7" providerId="ADAL" clId="{8A2BF5B2-15D6-476E-96A4-A74C1F77A5B3}" dt="2019-11-19T11:31:18.383" v="163" actId="20577"/>
          <ac:spMkLst>
            <pc:docMk/>
            <pc:sldMk cId="1476788034" sldId="276"/>
            <ac:spMk id="2" creationId="{4766EDB8-D943-4D58-975C-905D29B0FDC7}"/>
          </ac:spMkLst>
        </pc:spChg>
        <pc:spChg chg="del">
          <ac:chgData name="Suzy Shipman [sfs]" userId="375d902e-1f81-4601-a256-fd62baf83ed7" providerId="ADAL" clId="{8A2BF5B2-15D6-476E-96A4-A74C1F77A5B3}" dt="2019-11-19T11:31:28.114" v="166" actId="478"/>
          <ac:spMkLst>
            <pc:docMk/>
            <pc:sldMk cId="1476788034" sldId="276"/>
            <ac:spMk id="3" creationId="{B03C999C-3C9C-47BE-A59E-F6AAA0EDD8C2}"/>
          </ac:spMkLst>
        </pc:spChg>
        <pc:spChg chg="mod">
          <ac:chgData name="Suzy Shipman [sfs]" userId="375d902e-1f81-4601-a256-fd62baf83ed7" providerId="ADAL" clId="{8A2BF5B2-15D6-476E-96A4-A74C1F77A5B3}" dt="2019-11-19T11:32:53.504" v="176" actId="1076"/>
          <ac:spMkLst>
            <pc:docMk/>
            <pc:sldMk cId="1476788034" sldId="276"/>
            <ac:spMk id="4" creationId="{E4945BA8-9260-4FF9-A30D-00CF71CE693E}"/>
          </ac:spMkLst>
        </pc:spChg>
        <pc:spChg chg="del">
          <ac:chgData name="Suzy Shipman [sfs]" userId="375d902e-1f81-4601-a256-fd62baf83ed7" providerId="ADAL" clId="{8A2BF5B2-15D6-476E-96A4-A74C1F77A5B3}" dt="2019-11-19T11:31:31.086" v="168" actId="478"/>
          <ac:spMkLst>
            <pc:docMk/>
            <pc:sldMk cId="1476788034" sldId="276"/>
            <ac:spMk id="5" creationId="{3D4ECBE0-52C0-456A-8FC6-5D70D1DAB4C8}"/>
          </ac:spMkLst>
        </pc:spChg>
        <pc:spChg chg="del">
          <ac:chgData name="Suzy Shipman [sfs]" userId="375d902e-1f81-4601-a256-fd62baf83ed7" providerId="ADAL" clId="{8A2BF5B2-15D6-476E-96A4-A74C1F77A5B3}" dt="2019-11-19T11:31:32.731" v="169" actId="478"/>
          <ac:spMkLst>
            <pc:docMk/>
            <pc:sldMk cId="1476788034" sldId="276"/>
            <ac:spMk id="6" creationId="{43C6C7AA-4069-4D7C-8AE4-0C49FC4B0DD9}"/>
          </ac:spMkLst>
        </pc:spChg>
        <pc:spChg chg="del mod">
          <ac:chgData name="Suzy Shipman [sfs]" userId="375d902e-1f81-4601-a256-fd62baf83ed7" providerId="ADAL" clId="{8A2BF5B2-15D6-476E-96A4-A74C1F77A5B3}" dt="2019-11-19T11:31:24.868" v="165" actId="478"/>
          <ac:spMkLst>
            <pc:docMk/>
            <pc:sldMk cId="1476788034" sldId="276"/>
            <ac:spMk id="7" creationId="{CF4236A2-4858-4C10-BDD9-D190C7CB049C}"/>
          </ac:spMkLst>
        </pc:spChg>
        <pc:spChg chg="add del mod">
          <ac:chgData name="Suzy Shipman [sfs]" userId="375d902e-1f81-4601-a256-fd62baf83ed7" providerId="ADAL" clId="{8A2BF5B2-15D6-476E-96A4-A74C1F77A5B3}" dt="2019-11-19T11:31:29.382" v="167" actId="478"/>
          <ac:spMkLst>
            <pc:docMk/>
            <pc:sldMk cId="1476788034" sldId="276"/>
            <ac:spMk id="9" creationId="{CEA24F43-9D2F-44F0-90DC-4A9DCE220B34}"/>
          </ac:spMkLst>
        </pc:spChg>
        <pc:spChg chg="add del mod">
          <ac:chgData name="Suzy Shipman [sfs]" userId="375d902e-1f81-4601-a256-fd62baf83ed7" providerId="ADAL" clId="{8A2BF5B2-15D6-476E-96A4-A74C1F77A5B3}" dt="2019-11-19T11:31:40.111" v="170"/>
          <ac:spMkLst>
            <pc:docMk/>
            <pc:sldMk cId="1476788034" sldId="276"/>
            <ac:spMk id="10" creationId="{751B10AF-6FF2-4CF3-8341-9BE034480AFA}"/>
          </ac:spMkLst>
        </pc:spChg>
        <pc:spChg chg="add mod">
          <ac:chgData name="Suzy Shipman [sfs]" userId="375d902e-1f81-4601-a256-fd62baf83ed7" providerId="ADAL" clId="{8A2BF5B2-15D6-476E-96A4-A74C1F77A5B3}" dt="2019-11-19T11:31:50.357" v="173" actId="20577"/>
          <ac:spMkLst>
            <pc:docMk/>
            <pc:sldMk cId="1476788034" sldId="276"/>
            <ac:spMk id="11" creationId="{37BFE5D6-D440-447A-A064-5FF69948B590}"/>
          </ac:spMkLst>
        </pc:spChg>
      </pc:sldChg>
      <pc:sldChg chg="modSp">
        <pc:chgData name="Suzy Shipman [sfs]" userId="375d902e-1f81-4601-a256-fd62baf83ed7" providerId="ADAL" clId="{8A2BF5B2-15D6-476E-96A4-A74C1F77A5B3}" dt="2019-11-19T11:34:37.561" v="180" actId="20577"/>
        <pc:sldMkLst>
          <pc:docMk/>
          <pc:sldMk cId="3865123305" sldId="277"/>
        </pc:sldMkLst>
        <pc:spChg chg="mod">
          <ac:chgData name="Suzy Shipman [sfs]" userId="375d902e-1f81-4601-a256-fd62baf83ed7" providerId="ADAL" clId="{8A2BF5B2-15D6-476E-96A4-A74C1F77A5B3}" dt="2019-11-19T11:34:37.561" v="180" actId="20577"/>
          <ac:spMkLst>
            <pc:docMk/>
            <pc:sldMk cId="3865123305" sldId="277"/>
            <ac:spMk id="3" creationId="{58E72A80-C73D-4477-BFAC-6CBDC89501BD}"/>
          </ac:spMkLst>
        </pc:spChg>
      </pc:sldChg>
      <pc:sldChg chg="modSp modNotesTx">
        <pc:chgData name="Suzy Shipman [sfs]" userId="375d902e-1f81-4601-a256-fd62baf83ed7" providerId="ADAL" clId="{8A2BF5B2-15D6-476E-96A4-A74C1F77A5B3}" dt="2019-11-19T11:35:41.478" v="188" actId="20577"/>
        <pc:sldMkLst>
          <pc:docMk/>
          <pc:sldMk cId="1085275403" sldId="279"/>
        </pc:sldMkLst>
        <pc:spChg chg="mod">
          <ac:chgData name="Suzy Shipman [sfs]" userId="375d902e-1f81-4601-a256-fd62baf83ed7" providerId="ADAL" clId="{8A2BF5B2-15D6-476E-96A4-A74C1F77A5B3}" dt="2019-11-19T11:35:36.561" v="187" actId="27636"/>
          <ac:spMkLst>
            <pc:docMk/>
            <pc:sldMk cId="1085275403" sldId="279"/>
            <ac:spMk id="3" creationId="{43386A53-2ED5-4157-A03B-918B385EAE1B}"/>
          </ac:spMkLst>
        </pc:spChg>
      </pc:sldChg>
      <pc:sldChg chg="del">
        <pc:chgData name="Suzy Shipman [sfs]" userId="375d902e-1f81-4601-a256-fd62baf83ed7" providerId="ADAL" clId="{8A2BF5B2-15D6-476E-96A4-A74C1F77A5B3}" dt="2019-11-19T11:25:00.690" v="82" actId="2696"/>
        <pc:sldMkLst>
          <pc:docMk/>
          <pc:sldMk cId="376432512" sldId="280"/>
        </pc:sldMkLst>
      </pc:sldChg>
      <pc:sldChg chg="del">
        <pc:chgData name="Suzy Shipman [sfs]" userId="375d902e-1f81-4601-a256-fd62baf83ed7" providerId="ADAL" clId="{8A2BF5B2-15D6-476E-96A4-A74C1F77A5B3}" dt="2019-11-19T11:25:49.430" v="85" actId="2696"/>
        <pc:sldMkLst>
          <pc:docMk/>
          <pc:sldMk cId="3034138945" sldId="281"/>
        </pc:sldMkLst>
      </pc:sldChg>
      <pc:sldChg chg="add del">
        <pc:chgData name="Suzy Shipman [sfs]" userId="375d902e-1f81-4601-a256-fd62baf83ed7" providerId="ADAL" clId="{8A2BF5B2-15D6-476E-96A4-A74C1F77A5B3}" dt="2019-11-19T11:23:52.660" v="44"/>
        <pc:sldMkLst>
          <pc:docMk/>
          <pc:sldMk cId="2103354778" sldId="295"/>
        </pc:sldMkLst>
      </pc:sldChg>
      <pc:sldChg chg="modSp add">
        <pc:chgData name="Suzy Shipman [sfs]" userId="375d902e-1f81-4601-a256-fd62baf83ed7" providerId="ADAL" clId="{8A2BF5B2-15D6-476E-96A4-A74C1F77A5B3}" dt="2019-11-19T11:24:17.814" v="81" actId="27636"/>
        <pc:sldMkLst>
          <pc:docMk/>
          <pc:sldMk cId="2510333213" sldId="295"/>
        </pc:sldMkLst>
        <pc:spChg chg="mod">
          <ac:chgData name="Suzy Shipman [sfs]" userId="375d902e-1f81-4601-a256-fd62baf83ed7" providerId="ADAL" clId="{8A2BF5B2-15D6-476E-96A4-A74C1F77A5B3}" dt="2019-11-19T11:24:07.623" v="76" actId="20577"/>
          <ac:spMkLst>
            <pc:docMk/>
            <pc:sldMk cId="2510333213" sldId="295"/>
            <ac:spMk id="2" creationId="{42E0243A-5609-4936-A3C4-ED22990B6428}"/>
          </ac:spMkLst>
        </pc:spChg>
        <pc:spChg chg="mod">
          <ac:chgData name="Suzy Shipman [sfs]" userId="375d902e-1f81-4601-a256-fd62baf83ed7" providerId="ADAL" clId="{8A2BF5B2-15D6-476E-96A4-A74C1F77A5B3}" dt="2019-11-19T11:24:17.814" v="81" actId="27636"/>
          <ac:spMkLst>
            <pc:docMk/>
            <pc:sldMk cId="2510333213" sldId="295"/>
            <ac:spMk id="3" creationId="{7B2DB084-EAAF-4573-9989-C23095315895}"/>
          </ac:spMkLst>
        </pc:spChg>
      </pc:sldChg>
      <pc:sldChg chg="add del">
        <pc:chgData name="Suzy Shipman [sfs]" userId="375d902e-1f81-4601-a256-fd62baf83ed7" providerId="ADAL" clId="{8A2BF5B2-15D6-476E-96A4-A74C1F77A5B3}" dt="2019-11-19T11:23:57.017" v="46"/>
        <pc:sldMkLst>
          <pc:docMk/>
          <pc:sldMk cId="3489891041" sldId="295"/>
        </pc:sldMkLst>
      </pc:sldChg>
      <pc:sldChg chg="modSp add">
        <pc:chgData name="Suzy Shipman [sfs]" userId="375d902e-1f81-4601-a256-fd62baf83ed7" providerId="ADAL" clId="{8A2BF5B2-15D6-476E-96A4-A74C1F77A5B3}" dt="2019-11-19T11:30:21.551" v="140" actId="27636"/>
        <pc:sldMkLst>
          <pc:docMk/>
          <pc:sldMk cId="1363164244" sldId="296"/>
        </pc:sldMkLst>
        <pc:spChg chg="mod">
          <ac:chgData name="Suzy Shipman [sfs]" userId="375d902e-1f81-4601-a256-fd62baf83ed7" providerId="ADAL" clId="{8A2BF5B2-15D6-476E-96A4-A74C1F77A5B3}" dt="2019-11-19T11:28:57.734" v="95"/>
          <ac:spMkLst>
            <pc:docMk/>
            <pc:sldMk cId="1363164244" sldId="296"/>
            <ac:spMk id="2" creationId="{F1861779-5CAC-49EA-BB63-2F50E2951E70}"/>
          </ac:spMkLst>
        </pc:spChg>
        <pc:spChg chg="mod">
          <ac:chgData name="Suzy Shipman [sfs]" userId="375d902e-1f81-4601-a256-fd62baf83ed7" providerId="ADAL" clId="{8A2BF5B2-15D6-476E-96A4-A74C1F77A5B3}" dt="2019-11-19T11:30:21.551" v="140" actId="27636"/>
          <ac:spMkLst>
            <pc:docMk/>
            <pc:sldMk cId="1363164244" sldId="296"/>
            <ac:spMk id="3" creationId="{D6B09018-5AF8-4F6F-8997-A58795C6A761}"/>
          </ac:spMkLst>
        </pc:spChg>
      </pc:sldChg>
      <pc:sldChg chg="modSp add">
        <pc:chgData name="Suzy Shipman [sfs]" userId="375d902e-1f81-4601-a256-fd62baf83ed7" providerId="ADAL" clId="{8A2BF5B2-15D6-476E-96A4-A74C1F77A5B3}" dt="2019-11-19T11:28:33.905" v="94"/>
        <pc:sldMkLst>
          <pc:docMk/>
          <pc:sldMk cId="3481523368" sldId="297"/>
        </pc:sldMkLst>
        <pc:spChg chg="mod">
          <ac:chgData name="Suzy Shipman [sfs]" userId="375d902e-1f81-4601-a256-fd62baf83ed7" providerId="ADAL" clId="{8A2BF5B2-15D6-476E-96A4-A74C1F77A5B3}" dt="2019-11-19T11:28:26.160" v="93"/>
          <ac:spMkLst>
            <pc:docMk/>
            <pc:sldMk cId="3481523368" sldId="297"/>
            <ac:spMk id="2" creationId="{C616375F-7CBC-481C-B5B7-E3A02814280B}"/>
          </ac:spMkLst>
        </pc:spChg>
        <pc:spChg chg="mod">
          <ac:chgData name="Suzy Shipman [sfs]" userId="375d902e-1f81-4601-a256-fd62baf83ed7" providerId="ADAL" clId="{8A2BF5B2-15D6-476E-96A4-A74C1F77A5B3}" dt="2019-11-19T11:28:33.905" v="94"/>
          <ac:spMkLst>
            <pc:docMk/>
            <pc:sldMk cId="3481523368" sldId="297"/>
            <ac:spMk id="3" creationId="{889116D7-7E20-4B47-8C8D-7944FC24E478}"/>
          </ac:spMkLst>
        </pc:spChg>
      </pc:sldChg>
      <pc:sldChg chg="modSp add">
        <pc:chgData name="Suzy Shipman [sfs]" userId="375d902e-1f81-4601-a256-fd62baf83ed7" providerId="ADAL" clId="{8A2BF5B2-15D6-476E-96A4-A74C1F77A5B3}" dt="2019-11-19T11:30:48.844" v="151" actId="404"/>
        <pc:sldMkLst>
          <pc:docMk/>
          <pc:sldMk cId="1634371174" sldId="298"/>
        </pc:sldMkLst>
        <pc:spChg chg="mod">
          <ac:chgData name="Suzy Shipman [sfs]" userId="375d902e-1f81-4601-a256-fd62baf83ed7" providerId="ADAL" clId="{8A2BF5B2-15D6-476E-96A4-A74C1F77A5B3}" dt="2019-11-19T11:29:28.946" v="124" actId="20577"/>
          <ac:spMkLst>
            <pc:docMk/>
            <pc:sldMk cId="1634371174" sldId="298"/>
            <ac:spMk id="2" creationId="{E42D159F-5B07-4B24-9267-AE135CB356D4}"/>
          </ac:spMkLst>
        </pc:spChg>
        <pc:spChg chg="mod">
          <ac:chgData name="Suzy Shipman [sfs]" userId="375d902e-1f81-4601-a256-fd62baf83ed7" providerId="ADAL" clId="{8A2BF5B2-15D6-476E-96A4-A74C1F77A5B3}" dt="2019-11-19T11:30:48.844" v="151" actId="404"/>
          <ac:spMkLst>
            <pc:docMk/>
            <pc:sldMk cId="1634371174" sldId="298"/>
            <ac:spMk id="3" creationId="{FA6B110D-77BC-46E8-BB54-5B9CA142F855}"/>
          </ac:spMkLst>
        </pc:spChg>
      </pc:sldChg>
      <pc:sldChg chg="add">
        <pc:chgData name="Suzy Shipman [sfs]" userId="375d902e-1f81-4601-a256-fd62baf83ed7" providerId="ADAL" clId="{8A2BF5B2-15D6-476E-96A4-A74C1F77A5B3}" dt="2019-11-19T11:33:45.621" v="178"/>
        <pc:sldMkLst>
          <pc:docMk/>
          <pc:sldMk cId="3513745302" sldId="299"/>
        </pc:sldMkLst>
      </pc:sldChg>
      <pc:sldChg chg="add">
        <pc:chgData name="Suzy Shipman [sfs]" userId="375d902e-1f81-4601-a256-fd62baf83ed7" providerId="ADAL" clId="{8A2BF5B2-15D6-476E-96A4-A74C1F77A5B3}" dt="2019-11-19T11:34:04.531" v="179"/>
        <pc:sldMkLst>
          <pc:docMk/>
          <pc:sldMk cId="1737119895" sldId="300"/>
        </pc:sldMkLst>
      </pc:sldChg>
    </pc:docChg>
  </pc:docChgLst>
  <pc:docChgLst>
    <pc:chgData name="Suzy Shipman [sfs]" userId="375d902e-1f81-4601-a256-fd62baf83ed7" providerId="ADAL" clId="{6B84315B-44B7-4545-AB75-18522B274CC2}"/>
    <pc:docChg chg="delSld">
      <pc:chgData name="Suzy Shipman [sfs]" userId="375d902e-1f81-4601-a256-fd62baf83ed7" providerId="ADAL" clId="{6B84315B-44B7-4545-AB75-18522B274CC2}" dt="2019-11-19T11:46:17.750" v="1" actId="2696"/>
      <pc:docMkLst>
        <pc:docMk/>
      </pc:docMkLst>
      <pc:sldChg chg="del">
        <pc:chgData name="Suzy Shipman [sfs]" userId="375d902e-1f81-4601-a256-fd62baf83ed7" providerId="ADAL" clId="{6B84315B-44B7-4545-AB75-18522B274CC2}" dt="2019-11-19T11:45:15.426" v="0" actId="2696"/>
        <pc:sldMkLst>
          <pc:docMk/>
          <pc:sldMk cId="1363164244" sldId="296"/>
        </pc:sldMkLst>
      </pc:sldChg>
      <pc:sldChg chg="del">
        <pc:chgData name="Suzy Shipman [sfs]" userId="375d902e-1f81-4601-a256-fd62baf83ed7" providerId="ADAL" clId="{6B84315B-44B7-4545-AB75-18522B274CC2}" dt="2019-11-19T11:46:17.750" v="1" actId="2696"/>
        <pc:sldMkLst>
          <pc:docMk/>
          <pc:sldMk cId="1737119895" sldId="30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DE4191-592B-4315-9358-FB9E4641E804}" type="datetimeFigureOut">
              <a:rPr lang="en-GB" smtClean="0"/>
              <a:t>19/11/2019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28FD74-18F1-4FAA-A994-EDEF05D509CA}" type="slidenum">
              <a:rPr lang="en-GB" smtClean="0"/>
              <a:t>‹#›</a:t>
            </a:fld>
            <a:endParaRPr lang="en-GB"/>
          </a:p>
        </p:txBody>
      </p:sp>
    </p:spTree>
    <p:extLst>
      <p:ext uri="{BB962C8B-B14F-4D97-AF65-F5344CB8AC3E}">
        <p14:creationId xmlns:p14="http://schemas.microsoft.com/office/powerpoint/2010/main" val="3884783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a:t>
            </a:fld>
            <a:endParaRPr lang="en-GB"/>
          </a:p>
        </p:txBody>
      </p:sp>
    </p:spTree>
    <p:extLst>
      <p:ext uri="{BB962C8B-B14F-4D97-AF65-F5344CB8AC3E}">
        <p14:creationId xmlns:p14="http://schemas.microsoft.com/office/powerpoint/2010/main" val="1785520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have a look at what kind of experience a person using a screen reader might have.</a:t>
            </a:r>
          </a:p>
          <a:p>
            <a:endParaRPr lang="en-GB" dirty="0"/>
          </a:p>
          <a:p>
            <a:r>
              <a:rPr lang="en-GB" dirty="0"/>
              <a:t>Open the link and click on </a:t>
            </a:r>
            <a:r>
              <a:rPr lang="en-GB" dirty="0" err="1"/>
              <a:t>SilkTide</a:t>
            </a:r>
            <a:r>
              <a:rPr lang="en-GB" dirty="0"/>
              <a:t> Screen reader simulator</a:t>
            </a:r>
          </a:p>
          <a:p>
            <a:endParaRPr lang="en-GB" dirty="0"/>
          </a:p>
          <a:p>
            <a:r>
              <a:rPr lang="en-GB" dirty="0"/>
              <a:t>Use H to jump from heading to heading</a:t>
            </a:r>
          </a:p>
        </p:txBody>
      </p:sp>
      <p:sp>
        <p:nvSpPr>
          <p:cNvPr id="4" name="Slide Number Placeholder 3"/>
          <p:cNvSpPr>
            <a:spLocks noGrp="1"/>
          </p:cNvSpPr>
          <p:nvPr>
            <p:ph type="sldNum" sz="quarter" idx="5"/>
          </p:nvPr>
        </p:nvSpPr>
        <p:spPr/>
        <p:txBody>
          <a:bodyPr/>
          <a:lstStyle/>
          <a:p>
            <a:fld id="{0228FD74-18F1-4FAA-A994-EDEF05D509CA}" type="slidenum">
              <a:rPr lang="en-GB" smtClean="0"/>
              <a:t>11</a:t>
            </a:fld>
            <a:endParaRPr lang="en-GB"/>
          </a:p>
        </p:txBody>
      </p:sp>
    </p:spTree>
    <p:extLst>
      <p:ext uri="{BB962C8B-B14F-4D97-AF65-F5344CB8AC3E}">
        <p14:creationId xmlns:p14="http://schemas.microsoft.com/office/powerpoint/2010/main" val="1785329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layout of the page can be very important for understanding the page. </a:t>
            </a:r>
          </a:p>
          <a:p>
            <a:r>
              <a:rPr lang="en-GB" dirty="0"/>
              <a:t>People with dyslexia or other cognitive difficulties can find it hard to read a lot of text at once. </a:t>
            </a:r>
          </a:p>
          <a:p>
            <a:r>
              <a:rPr lang="en-GB" dirty="0"/>
              <a:t>If someone is magnifying their screen, long sentences and paragraphs can be hard to take in</a:t>
            </a:r>
          </a:p>
          <a:p>
            <a:endParaRPr lang="en-GB" dirty="0"/>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12</a:t>
            </a:fld>
            <a:endParaRPr lang="en-GB"/>
          </a:p>
        </p:txBody>
      </p:sp>
    </p:spTree>
    <p:extLst>
      <p:ext uri="{BB962C8B-B14F-4D97-AF65-F5344CB8AC3E}">
        <p14:creationId xmlns:p14="http://schemas.microsoft.com/office/powerpoint/2010/main" val="331214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 user perspective of web layout</a:t>
            </a:r>
          </a:p>
          <a:p>
            <a:endParaRPr lang="en-GB" dirty="0"/>
          </a:p>
          <a:p>
            <a:r>
              <a:rPr lang="en-GB" dirty="0"/>
              <a:t>This is more about the overall layout which you can’t really change, but it does illustrate what a difference it can make to lay out your page well</a:t>
            </a:r>
          </a:p>
        </p:txBody>
      </p:sp>
      <p:sp>
        <p:nvSpPr>
          <p:cNvPr id="4" name="Slide Number Placeholder 3"/>
          <p:cNvSpPr>
            <a:spLocks noGrp="1"/>
          </p:cNvSpPr>
          <p:nvPr>
            <p:ph type="sldNum" sz="quarter" idx="5"/>
          </p:nvPr>
        </p:nvSpPr>
        <p:spPr/>
        <p:txBody>
          <a:bodyPr/>
          <a:lstStyle/>
          <a:p>
            <a:fld id="{0228FD74-18F1-4FAA-A994-EDEF05D509CA}" type="slidenum">
              <a:rPr lang="en-GB" smtClean="0"/>
              <a:t>13</a:t>
            </a:fld>
            <a:endParaRPr lang="en-GB"/>
          </a:p>
        </p:txBody>
      </p:sp>
    </p:spTree>
    <p:extLst>
      <p:ext uri="{BB962C8B-B14F-4D97-AF65-F5344CB8AC3E}">
        <p14:creationId xmlns:p14="http://schemas.microsoft.com/office/powerpoint/2010/main" val="2093829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important for everyone, but especially people using screen readers.</a:t>
            </a:r>
          </a:p>
          <a:p>
            <a:r>
              <a:rPr lang="en-GB" dirty="0"/>
              <a:t>The links are read out and you can just have it read them and not the text around them.</a:t>
            </a:r>
          </a:p>
          <a:p>
            <a:endParaRPr lang="en-GB" dirty="0"/>
          </a:p>
          <a:p>
            <a:r>
              <a:rPr lang="en-GB" dirty="0"/>
              <a:t>Don’t use repeated text for different links</a:t>
            </a:r>
          </a:p>
          <a:p>
            <a:r>
              <a:rPr lang="en-GB" dirty="0"/>
              <a:t>Make sure links are friendly</a:t>
            </a:r>
          </a:p>
        </p:txBody>
      </p:sp>
      <p:sp>
        <p:nvSpPr>
          <p:cNvPr id="4" name="Slide Number Placeholder 3"/>
          <p:cNvSpPr>
            <a:spLocks noGrp="1"/>
          </p:cNvSpPr>
          <p:nvPr>
            <p:ph type="sldNum" sz="quarter" idx="5"/>
          </p:nvPr>
        </p:nvSpPr>
        <p:spPr/>
        <p:txBody>
          <a:bodyPr/>
          <a:lstStyle/>
          <a:p>
            <a:fld id="{0228FD74-18F1-4FAA-A994-EDEF05D509CA}" type="slidenum">
              <a:rPr lang="en-GB" smtClean="0"/>
              <a:t>14</a:t>
            </a:fld>
            <a:endParaRPr lang="en-GB"/>
          </a:p>
        </p:txBody>
      </p:sp>
    </p:spTree>
    <p:extLst>
      <p:ext uri="{BB962C8B-B14F-4D97-AF65-F5344CB8AC3E}">
        <p14:creationId xmlns:p14="http://schemas.microsoft.com/office/powerpoint/2010/main" val="2501206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take a look at how users can skip through the links on a </a:t>
            </a:r>
            <a:r>
              <a:rPr lang="en-GB" dirty="0" err="1"/>
              <a:t>screenreader</a:t>
            </a:r>
            <a:endParaRPr lang="en-GB" dirty="0"/>
          </a:p>
          <a:p>
            <a:endParaRPr lang="en-GB" dirty="0"/>
          </a:p>
          <a:p>
            <a:r>
              <a:rPr lang="en-GB" dirty="0"/>
              <a:t>Open the link and click on </a:t>
            </a:r>
            <a:r>
              <a:rPr lang="en-GB" dirty="0" err="1"/>
              <a:t>SilkTide</a:t>
            </a:r>
            <a:r>
              <a:rPr lang="en-GB" dirty="0"/>
              <a:t> Screen reader simulator</a:t>
            </a:r>
          </a:p>
          <a:p>
            <a:endParaRPr lang="en-GB" dirty="0"/>
          </a:p>
          <a:p>
            <a:r>
              <a:rPr lang="en-GB" dirty="0"/>
              <a:t>Use K to jump from link to link</a:t>
            </a:r>
          </a:p>
        </p:txBody>
      </p:sp>
      <p:sp>
        <p:nvSpPr>
          <p:cNvPr id="4" name="Slide Number Placeholder 3"/>
          <p:cNvSpPr>
            <a:spLocks noGrp="1"/>
          </p:cNvSpPr>
          <p:nvPr>
            <p:ph type="sldNum" sz="quarter" idx="5"/>
          </p:nvPr>
        </p:nvSpPr>
        <p:spPr/>
        <p:txBody>
          <a:bodyPr/>
          <a:lstStyle/>
          <a:p>
            <a:fld id="{0228FD74-18F1-4FAA-A994-EDEF05D509CA}" type="slidenum">
              <a:rPr lang="en-GB" smtClean="0"/>
              <a:t>15</a:t>
            </a:fld>
            <a:endParaRPr lang="en-GB"/>
          </a:p>
        </p:txBody>
      </p:sp>
    </p:spTree>
    <p:extLst>
      <p:ext uri="{BB962C8B-B14F-4D97-AF65-F5344CB8AC3E}">
        <p14:creationId xmlns:p14="http://schemas.microsoft.com/office/powerpoint/2010/main" val="3145253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Tables are another area I talk about in CMS training</a:t>
            </a:r>
          </a:p>
          <a:p>
            <a:endParaRPr lang="en-GB" dirty="0"/>
          </a:p>
          <a:p>
            <a:r>
              <a:rPr lang="en-GB" dirty="0"/>
              <a:t>We need to make sure we only use them for data</a:t>
            </a:r>
          </a:p>
          <a:p>
            <a:r>
              <a:rPr lang="en-GB" dirty="0"/>
              <a:t>Must use headings</a:t>
            </a:r>
          </a:p>
          <a:p>
            <a:r>
              <a:rPr lang="en-GB" dirty="0"/>
              <a:t>And don’t resize</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16</a:t>
            </a:fld>
            <a:endParaRPr lang="en-GB"/>
          </a:p>
        </p:txBody>
      </p:sp>
    </p:spTree>
    <p:extLst>
      <p:ext uri="{BB962C8B-B14F-4D97-AF65-F5344CB8AC3E}">
        <p14:creationId xmlns:p14="http://schemas.microsoft.com/office/powerpoint/2010/main" val="2145298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images are a big topic. </a:t>
            </a:r>
          </a:p>
          <a:p>
            <a:endParaRPr lang="en-GB" dirty="0"/>
          </a:p>
          <a:p>
            <a:r>
              <a:rPr lang="en-GB" dirty="0"/>
              <a:t>We need to provide alternatives to images, but what we do depends on the type of image</a:t>
            </a:r>
          </a:p>
        </p:txBody>
      </p:sp>
      <p:sp>
        <p:nvSpPr>
          <p:cNvPr id="4" name="Slide Number Placeholder 3"/>
          <p:cNvSpPr>
            <a:spLocks noGrp="1"/>
          </p:cNvSpPr>
          <p:nvPr>
            <p:ph type="sldNum" sz="quarter" idx="5"/>
          </p:nvPr>
        </p:nvSpPr>
        <p:spPr/>
        <p:txBody>
          <a:bodyPr/>
          <a:lstStyle/>
          <a:p>
            <a:fld id="{0228FD74-18F1-4FAA-A994-EDEF05D509CA}" type="slidenum">
              <a:rPr lang="en-GB" smtClean="0"/>
              <a:t>17</a:t>
            </a:fld>
            <a:endParaRPr lang="en-GB"/>
          </a:p>
        </p:txBody>
      </p:sp>
    </p:spTree>
    <p:extLst>
      <p:ext uri="{BB962C8B-B14F-4D97-AF65-F5344CB8AC3E}">
        <p14:creationId xmlns:p14="http://schemas.microsoft.com/office/powerpoint/2010/main" val="895782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Starting off with decorative images </a:t>
            </a:r>
          </a:p>
          <a:p>
            <a:endParaRPr lang="en-GB" dirty="0"/>
          </a:p>
          <a:p>
            <a:r>
              <a:rPr lang="en-GB" dirty="0"/>
              <a:t>If it’s purely decorative don’t need alt text</a:t>
            </a:r>
          </a:p>
          <a:p>
            <a:endParaRPr lang="en-GB" dirty="0"/>
          </a:p>
          <a:p>
            <a:r>
              <a:rPr lang="en-GB" dirty="0"/>
              <a:t>But how do you decide?</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18</a:t>
            </a:fld>
            <a:endParaRPr lang="en-GB"/>
          </a:p>
        </p:txBody>
      </p:sp>
    </p:spTree>
    <p:extLst>
      <p:ext uri="{BB962C8B-B14F-4D97-AF65-F5344CB8AC3E}">
        <p14:creationId xmlns:p14="http://schemas.microsoft.com/office/powerpoint/2010/main" val="3682799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E.G signpost mentoring – picture of students talking over coffee, in a nice environment, gives a warm, friendly, supportive feel </a:t>
            </a:r>
          </a:p>
          <a:p>
            <a:endParaRPr lang="en-GB" dirty="0"/>
          </a:p>
          <a:p>
            <a:r>
              <a:rPr lang="en-GB" dirty="0"/>
              <a:t>So is that decorative?</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19</a:t>
            </a:fld>
            <a:endParaRPr lang="en-GB"/>
          </a:p>
        </p:txBody>
      </p:sp>
    </p:spTree>
    <p:extLst>
      <p:ext uri="{BB962C8B-B14F-4D97-AF65-F5344CB8AC3E}">
        <p14:creationId xmlns:p14="http://schemas.microsoft.com/office/powerpoint/2010/main" val="3696716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images have a much clearer purpose</a:t>
            </a:r>
          </a:p>
          <a:p>
            <a:endParaRPr lang="en-GB" dirty="0"/>
          </a:p>
          <a:p>
            <a:r>
              <a:rPr lang="en-GB" dirty="0"/>
              <a:t>Easy – we need to give them some kind of alternative text</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20</a:t>
            </a:fld>
            <a:endParaRPr lang="en-GB"/>
          </a:p>
        </p:txBody>
      </p:sp>
    </p:spTree>
    <p:extLst>
      <p:ext uri="{BB962C8B-B14F-4D97-AF65-F5344CB8AC3E}">
        <p14:creationId xmlns:p14="http://schemas.microsoft.com/office/powerpoint/2010/main" val="713172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start off by thinking about what we really mean by accessibility.</a:t>
            </a:r>
          </a:p>
          <a:p>
            <a:r>
              <a:rPr lang="en-GB" dirty="0"/>
              <a:t>It’s actually quite a simple definition</a:t>
            </a:r>
          </a:p>
          <a:p>
            <a:r>
              <a:rPr lang="en-GB" dirty="0"/>
              <a:t>‘Making sure the website can be used by as many people as possible’</a:t>
            </a:r>
          </a:p>
          <a:p>
            <a:r>
              <a:rPr lang="en-GB" dirty="0"/>
              <a:t>So that people with impairments can use it just as well as anyone else</a:t>
            </a:r>
          </a:p>
          <a:p>
            <a:endParaRPr lang="en-GB" dirty="0"/>
          </a:p>
          <a:p>
            <a:r>
              <a:rPr lang="en-GB" dirty="0"/>
              <a:t>Vision – might be blind, partially-sighted or colour blind</a:t>
            </a:r>
          </a:p>
          <a:p>
            <a:endParaRPr lang="en-GB" dirty="0"/>
          </a:p>
          <a:p>
            <a:r>
              <a:rPr lang="en-GB" dirty="0"/>
              <a:t>Hearing – deaf or hard of hearing</a:t>
            </a:r>
          </a:p>
          <a:p>
            <a:endParaRPr lang="en-GB" dirty="0"/>
          </a:p>
          <a:p>
            <a:r>
              <a:rPr lang="en-GB" dirty="0"/>
              <a:t>Mobility – might find it difficult to use a mouse or a keyboard</a:t>
            </a:r>
          </a:p>
          <a:p>
            <a:endParaRPr lang="en-GB" dirty="0"/>
          </a:p>
          <a:p>
            <a:r>
              <a:rPr lang="en-GB" dirty="0"/>
              <a:t>Thinking and understanding – people with dyslexia, autism, learning difficulties</a:t>
            </a:r>
          </a:p>
        </p:txBody>
      </p:sp>
      <p:sp>
        <p:nvSpPr>
          <p:cNvPr id="4" name="Slide Number Placeholder 3"/>
          <p:cNvSpPr>
            <a:spLocks noGrp="1"/>
          </p:cNvSpPr>
          <p:nvPr>
            <p:ph type="sldNum" sz="quarter" idx="5"/>
          </p:nvPr>
        </p:nvSpPr>
        <p:spPr/>
        <p:txBody>
          <a:bodyPr/>
          <a:lstStyle/>
          <a:p>
            <a:fld id="{0228FD74-18F1-4FAA-A994-EDEF05D509CA}" type="slidenum">
              <a:rPr lang="en-GB" smtClean="0"/>
              <a:t>2</a:t>
            </a:fld>
            <a:endParaRPr lang="en-GB"/>
          </a:p>
        </p:txBody>
      </p:sp>
    </p:spTree>
    <p:extLst>
      <p:ext uri="{BB962C8B-B14F-4D97-AF65-F5344CB8AC3E}">
        <p14:creationId xmlns:p14="http://schemas.microsoft.com/office/powerpoint/2010/main" val="2119297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 image with purpose</a:t>
            </a:r>
          </a:p>
          <a:p>
            <a:endParaRPr lang="en-GB" dirty="0"/>
          </a:p>
          <a:p>
            <a:r>
              <a:rPr lang="en-GB" dirty="0"/>
              <a:t>Without text</a:t>
            </a:r>
          </a:p>
          <a:p>
            <a:endParaRPr lang="en-GB" dirty="0"/>
          </a:p>
          <a:p>
            <a:r>
              <a:rPr lang="en-GB" dirty="0"/>
              <a:t>What should we put in the alt text?</a:t>
            </a:r>
          </a:p>
        </p:txBody>
      </p:sp>
      <p:sp>
        <p:nvSpPr>
          <p:cNvPr id="4" name="Slide Number Placeholder 3"/>
          <p:cNvSpPr>
            <a:spLocks noGrp="1"/>
          </p:cNvSpPr>
          <p:nvPr>
            <p:ph type="sldNum" sz="quarter" idx="5"/>
          </p:nvPr>
        </p:nvSpPr>
        <p:spPr/>
        <p:txBody>
          <a:bodyPr/>
          <a:lstStyle/>
          <a:p>
            <a:fld id="{0228FD74-18F1-4FAA-A994-EDEF05D509CA}" type="slidenum">
              <a:rPr lang="en-GB" smtClean="0"/>
              <a:t>21</a:t>
            </a:fld>
            <a:endParaRPr lang="en-GB"/>
          </a:p>
        </p:txBody>
      </p:sp>
    </p:spTree>
    <p:extLst>
      <p:ext uri="{BB962C8B-B14F-4D97-AF65-F5344CB8AC3E}">
        <p14:creationId xmlns:p14="http://schemas.microsoft.com/office/powerpoint/2010/main" val="771900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demonstrate what a screen reader would do</a:t>
            </a:r>
          </a:p>
          <a:p>
            <a:endParaRPr lang="en-GB" dirty="0"/>
          </a:p>
          <a:p>
            <a:r>
              <a:rPr lang="en-GB" dirty="0"/>
              <a:t>Open the link and click on </a:t>
            </a:r>
            <a:r>
              <a:rPr lang="en-GB" dirty="0" err="1"/>
              <a:t>SilkTide</a:t>
            </a:r>
            <a:r>
              <a:rPr lang="en-GB" dirty="0"/>
              <a:t> Screen reader simulator</a:t>
            </a:r>
          </a:p>
          <a:p>
            <a:endParaRPr lang="en-GB" dirty="0"/>
          </a:p>
          <a:p>
            <a:r>
              <a:rPr lang="en-GB" dirty="0" err="1"/>
              <a:t>Prev</a:t>
            </a:r>
            <a:r>
              <a:rPr lang="en-GB" dirty="0"/>
              <a:t>/Next buttons to have it read out the Image alt text</a:t>
            </a:r>
          </a:p>
        </p:txBody>
      </p:sp>
      <p:sp>
        <p:nvSpPr>
          <p:cNvPr id="4" name="Slide Number Placeholder 3"/>
          <p:cNvSpPr>
            <a:spLocks noGrp="1"/>
          </p:cNvSpPr>
          <p:nvPr>
            <p:ph type="sldNum" sz="quarter" idx="5"/>
          </p:nvPr>
        </p:nvSpPr>
        <p:spPr/>
        <p:txBody>
          <a:bodyPr/>
          <a:lstStyle/>
          <a:p>
            <a:fld id="{0228FD74-18F1-4FAA-A994-EDEF05D509CA}" type="slidenum">
              <a:rPr lang="en-GB" smtClean="0"/>
              <a:t>22</a:t>
            </a:fld>
            <a:endParaRPr lang="en-GB"/>
          </a:p>
        </p:txBody>
      </p:sp>
    </p:spTree>
    <p:extLst>
      <p:ext uri="{BB962C8B-B14F-4D97-AF65-F5344CB8AC3E}">
        <p14:creationId xmlns:p14="http://schemas.microsoft.com/office/powerpoint/2010/main" val="2171203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about if the image contains text?</a:t>
            </a:r>
          </a:p>
          <a:p>
            <a:endParaRPr lang="en-GB" dirty="0"/>
          </a:p>
          <a:p>
            <a:r>
              <a:rPr lang="en-GB" dirty="0"/>
              <a:t>Small amount – alt</a:t>
            </a:r>
          </a:p>
          <a:p>
            <a:r>
              <a:rPr lang="en-GB" dirty="0"/>
              <a:t>Large amount – new page</a:t>
            </a:r>
          </a:p>
          <a:p>
            <a:endParaRPr lang="en-GB" dirty="0"/>
          </a:p>
          <a:p>
            <a:r>
              <a:rPr lang="en-GB" dirty="0"/>
              <a:t>Make sure the contrast in the image is good enough</a:t>
            </a:r>
          </a:p>
        </p:txBody>
      </p:sp>
      <p:sp>
        <p:nvSpPr>
          <p:cNvPr id="4" name="Slide Number Placeholder 3"/>
          <p:cNvSpPr>
            <a:spLocks noGrp="1"/>
          </p:cNvSpPr>
          <p:nvPr>
            <p:ph type="sldNum" sz="quarter" idx="5"/>
          </p:nvPr>
        </p:nvSpPr>
        <p:spPr/>
        <p:txBody>
          <a:bodyPr/>
          <a:lstStyle/>
          <a:p>
            <a:fld id="{0228FD74-18F1-4FAA-A994-EDEF05D509CA}" type="slidenum">
              <a:rPr lang="en-GB" smtClean="0"/>
              <a:t>23</a:t>
            </a:fld>
            <a:endParaRPr lang="en-GB"/>
          </a:p>
        </p:txBody>
      </p:sp>
    </p:spTree>
    <p:extLst>
      <p:ext uri="{BB962C8B-B14F-4D97-AF65-F5344CB8AC3E}">
        <p14:creationId xmlns:p14="http://schemas.microsoft.com/office/powerpoint/2010/main" val="34596614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special and we need to make sure that we can convey the message shown in the chart/graph/diagram in another way</a:t>
            </a:r>
          </a:p>
          <a:p>
            <a:endParaRPr lang="en-GB" dirty="0"/>
          </a:p>
          <a:p>
            <a:r>
              <a:rPr lang="en-GB" dirty="0"/>
              <a:t>Alt</a:t>
            </a:r>
          </a:p>
          <a:p>
            <a:r>
              <a:rPr lang="en-GB" dirty="0"/>
              <a:t>Table of data</a:t>
            </a:r>
          </a:p>
          <a:p>
            <a:r>
              <a:rPr lang="en-GB" dirty="0"/>
              <a:t>Link to page</a:t>
            </a:r>
          </a:p>
          <a:p>
            <a:endParaRPr lang="en-GB" dirty="0"/>
          </a:p>
          <a:p>
            <a:r>
              <a:rPr lang="en-GB" dirty="0"/>
              <a:t>Remember don’t use only colour in a chart to distinguish between lines or bars – see if you can still understand it if it’s in black and white. If not you need to make changes</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24</a:t>
            </a:fld>
            <a:endParaRPr lang="en-GB"/>
          </a:p>
        </p:txBody>
      </p:sp>
    </p:spTree>
    <p:extLst>
      <p:ext uri="{BB962C8B-B14F-4D97-AF65-F5344CB8AC3E}">
        <p14:creationId xmlns:p14="http://schemas.microsoft.com/office/powerpoint/2010/main" val="39602756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Video.</a:t>
            </a:r>
          </a:p>
          <a:p>
            <a:r>
              <a:rPr lang="en-GB" dirty="0"/>
              <a:t>For this you’re thinking about 2 main groups of people</a:t>
            </a:r>
          </a:p>
          <a:p>
            <a:endParaRPr lang="en-GB" dirty="0"/>
          </a:p>
          <a:p>
            <a:r>
              <a:rPr lang="en-GB" dirty="0"/>
              <a:t>People who can hear it but not see it</a:t>
            </a:r>
          </a:p>
          <a:p>
            <a:r>
              <a:rPr lang="en-GB" dirty="0"/>
              <a:t>People who can see it but not hear it</a:t>
            </a:r>
          </a:p>
          <a:p>
            <a:endParaRPr lang="en-GB" dirty="0"/>
          </a:p>
          <a:p>
            <a:r>
              <a:rPr lang="en-GB" dirty="0"/>
              <a:t>Need captions and/or transcript</a:t>
            </a:r>
          </a:p>
          <a:p>
            <a:endParaRPr lang="en-GB" dirty="0"/>
          </a:p>
          <a:p>
            <a:r>
              <a:rPr lang="en-GB" dirty="0"/>
              <a:t>If there is something going on visually in the video but it’s not described in the narration or nobody is speaking, you may need to add a descriptive text transcript or an audio description so a person who can’t see the video still understands what is happening.</a:t>
            </a:r>
          </a:p>
          <a:p>
            <a:endParaRPr lang="en-GB" dirty="0"/>
          </a:p>
          <a:p>
            <a:r>
              <a:rPr lang="en-GB" dirty="0"/>
              <a:t>If there is something going on in the audio, but there’s nothing on the screen to say what is happening, you may need to add a descriptive text transcript to explain.</a:t>
            </a:r>
          </a:p>
        </p:txBody>
      </p:sp>
      <p:sp>
        <p:nvSpPr>
          <p:cNvPr id="4" name="Slide Number Placeholder 3"/>
          <p:cNvSpPr>
            <a:spLocks noGrp="1"/>
          </p:cNvSpPr>
          <p:nvPr>
            <p:ph type="sldNum" sz="quarter" idx="5"/>
          </p:nvPr>
        </p:nvSpPr>
        <p:spPr/>
        <p:txBody>
          <a:bodyPr/>
          <a:lstStyle/>
          <a:p>
            <a:fld id="{0228FD74-18F1-4FAA-A994-EDEF05D509CA}" type="slidenum">
              <a:rPr lang="en-GB" smtClean="0"/>
              <a:t>25</a:t>
            </a:fld>
            <a:endParaRPr lang="en-GB"/>
          </a:p>
        </p:txBody>
      </p:sp>
    </p:spTree>
    <p:extLst>
      <p:ext uri="{BB962C8B-B14F-4D97-AF65-F5344CB8AC3E}">
        <p14:creationId xmlns:p14="http://schemas.microsoft.com/office/powerpoint/2010/main" val="42033665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no longer have a video team</a:t>
            </a:r>
          </a:p>
          <a:p>
            <a:endParaRPr lang="en-GB" dirty="0"/>
          </a:p>
          <a:p>
            <a:r>
              <a:rPr lang="en-GB" dirty="0"/>
              <a:t>So we’re more likely to be going external</a:t>
            </a:r>
          </a:p>
          <a:p>
            <a:endParaRPr lang="en-GB" dirty="0"/>
          </a:p>
          <a:p>
            <a:r>
              <a:rPr lang="en-GB" dirty="0"/>
              <a:t>Put accessibility into your spec /requirements</a:t>
            </a:r>
          </a:p>
        </p:txBody>
      </p:sp>
      <p:sp>
        <p:nvSpPr>
          <p:cNvPr id="4" name="Slide Number Placeholder 3"/>
          <p:cNvSpPr>
            <a:spLocks noGrp="1"/>
          </p:cNvSpPr>
          <p:nvPr>
            <p:ph type="sldNum" sz="quarter" idx="5"/>
          </p:nvPr>
        </p:nvSpPr>
        <p:spPr/>
        <p:txBody>
          <a:bodyPr/>
          <a:lstStyle/>
          <a:p>
            <a:fld id="{0228FD74-18F1-4FAA-A994-EDEF05D509CA}" type="slidenum">
              <a:rPr lang="en-GB" smtClean="0"/>
              <a:t>26</a:t>
            </a:fld>
            <a:endParaRPr lang="en-GB"/>
          </a:p>
        </p:txBody>
      </p:sp>
    </p:spTree>
    <p:extLst>
      <p:ext uri="{BB962C8B-B14F-4D97-AF65-F5344CB8AC3E}">
        <p14:creationId xmlns:p14="http://schemas.microsoft.com/office/powerpoint/2010/main" val="40756303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User perspective</a:t>
            </a:r>
          </a:p>
          <a:p>
            <a:endParaRPr lang="en-GB" dirty="0"/>
          </a:p>
          <a:p>
            <a:r>
              <a:rPr lang="en-GB" dirty="0"/>
              <a:t>It’s not just people with impairments we’re helping – also people in loud places, or quiet places</a:t>
            </a:r>
          </a:p>
        </p:txBody>
      </p:sp>
      <p:sp>
        <p:nvSpPr>
          <p:cNvPr id="4" name="Slide Number Placeholder 3"/>
          <p:cNvSpPr>
            <a:spLocks noGrp="1"/>
          </p:cNvSpPr>
          <p:nvPr>
            <p:ph type="sldNum" sz="quarter" idx="5"/>
          </p:nvPr>
        </p:nvSpPr>
        <p:spPr/>
        <p:txBody>
          <a:bodyPr/>
          <a:lstStyle/>
          <a:p>
            <a:fld id="{0228FD74-18F1-4FAA-A994-EDEF05D509CA}" type="slidenum">
              <a:rPr lang="en-GB" smtClean="0"/>
              <a:t>27</a:t>
            </a:fld>
            <a:endParaRPr lang="en-GB"/>
          </a:p>
        </p:txBody>
      </p:sp>
    </p:spTree>
    <p:extLst>
      <p:ext uri="{BB962C8B-B14F-4D97-AF65-F5344CB8AC3E}">
        <p14:creationId xmlns:p14="http://schemas.microsoft.com/office/powerpoint/2010/main" val="29287828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31</a:t>
            </a:fld>
            <a:endParaRPr lang="en-GB"/>
          </a:p>
        </p:txBody>
      </p:sp>
    </p:spTree>
    <p:extLst>
      <p:ext uri="{BB962C8B-B14F-4D97-AF65-F5344CB8AC3E}">
        <p14:creationId xmlns:p14="http://schemas.microsoft.com/office/powerpoint/2010/main" val="15036461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now you’ve been sat there listening to me for ages, let’s see if we’ve learnt anything! </a:t>
            </a:r>
            <a:r>
              <a:rPr lang="en-GB" dirty="0">
                <a:sym typeface="Wingdings" panose="05000000000000000000" pitchFamily="2" charset="2"/>
              </a:rPr>
              <a:t></a:t>
            </a:r>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32</a:t>
            </a:fld>
            <a:endParaRPr lang="en-GB"/>
          </a:p>
        </p:txBody>
      </p:sp>
    </p:spTree>
    <p:extLst>
      <p:ext uri="{BB962C8B-B14F-4D97-AF65-F5344CB8AC3E}">
        <p14:creationId xmlns:p14="http://schemas.microsoft.com/office/powerpoint/2010/main" val="3837847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33</a:t>
            </a:fld>
            <a:endParaRPr lang="en-GB"/>
          </a:p>
        </p:txBody>
      </p:sp>
    </p:spTree>
    <p:extLst>
      <p:ext uri="{BB962C8B-B14F-4D97-AF65-F5344CB8AC3E}">
        <p14:creationId xmlns:p14="http://schemas.microsoft.com/office/powerpoint/2010/main" val="3507693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is it important?</a:t>
            </a:r>
          </a:p>
          <a:p>
            <a:endParaRPr lang="en-GB" dirty="0"/>
          </a:p>
          <a:p>
            <a:r>
              <a:rPr lang="en-GB" dirty="0"/>
              <a:t>Well the main thing is equality. With the web being so important these days it’s vital that everyone can access the information there.</a:t>
            </a:r>
          </a:p>
          <a:p>
            <a:r>
              <a:rPr lang="en-GB" dirty="0"/>
              <a:t>A lot of services rely on web pages, and if they’re not accessible, people can’t do those important, everyday tasks</a:t>
            </a:r>
          </a:p>
          <a:p>
            <a:endParaRPr lang="en-GB" dirty="0"/>
          </a:p>
          <a:p>
            <a:r>
              <a:rPr lang="en-GB" dirty="0"/>
              <a:t>And there are a lot of people who need this. 1 in 5 people in the UK have a long-term illness, impairment or disability. </a:t>
            </a:r>
          </a:p>
          <a:p>
            <a:r>
              <a:rPr lang="en-GB" dirty="0"/>
              <a:t>So there’s a big chunk of our audience out there who might need to use assistive technology or view our pages in a different way</a:t>
            </a:r>
          </a:p>
          <a:p>
            <a:endParaRPr lang="en-GB" dirty="0"/>
          </a:p>
          <a:p>
            <a:r>
              <a:rPr lang="en-GB" dirty="0"/>
              <a:t>And of course the real push for us to be trying to improve accessibility is the new legislation.</a:t>
            </a:r>
          </a:p>
          <a:p>
            <a:r>
              <a:rPr lang="en-GB" dirty="0"/>
              <a:t>We have to improve our site, and make sure users are aware of how they can use the site and what we’re working on</a:t>
            </a:r>
          </a:p>
        </p:txBody>
      </p:sp>
      <p:sp>
        <p:nvSpPr>
          <p:cNvPr id="4" name="Slide Number Placeholder 3"/>
          <p:cNvSpPr>
            <a:spLocks noGrp="1"/>
          </p:cNvSpPr>
          <p:nvPr>
            <p:ph type="sldNum" sz="quarter" idx="5"/>
          </p:nvPr>
        </p:nvSpPr>
        <p:spPr/>
        <p:txBody>
          <a:bodyPr/>
          <a:lstStyle/>
          <a:p>
            <a:fld id="{0228FD74-18F1-4FAA-A994-EDEF05D509CA}" type="slidenum">
              <a:rPr lang="en-GB" smtClean="0"/>
              <a:t>3</a:t>
            </a:fld>
            <a:endParaRPr lang="en-GB"/>
          </a:p>
        </p:txBody>
      </p:sp>
    </p:spTree>
    <p:extLst>
      <p:ext uri="{BB962C8B-B14F-4D97-AF65-F5344CB8AC3E}">
        <p14:creationId xmlns:p14="http://schemas.microsoft.com/office/powerpoint/2010/main" val="269333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the page to look at</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34</a:t>
            </a:fld>
            <a:endParaRPr lang="en-GB"/>
          </a:p>
        </p:txBody>
      </p:sp>
    </p:spTree>
    <p:extLst>
      <p:ext uri="{BB962C8B-B14F-4D97-AF65-F5344CB8AC3E}">
        <p14:creationId xmlns:p14="http://schemas.microsoft.com/office/powerpoint/2010/main" val="354441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items on the list and see if we spotted them all</a:t>
            </a:r>
          </a:p>
          <a:p>
            <a:endParaRPr lang="en-GB" dirty="0"/>
          </a:p>
          <a:p>
            <a:r>
              <a:rPr lang="en-GB" dirty="0"/>
              <a:t>If any were missed, return to the webpage and point them out</a:t>
            </a:r>
          </a:p>
        </p:txBody>
      </p:sp>
      <p:sp>
        <p:nvSpPr>
          <p:cNvPr id="4" name="Slide Number Placeholder 3"/>
          <p:cNvSpPr>
            <a:spLocks noGrp="1"/>
          </p:cNvSpPr>
          <p:nvPr>
            <p:ph type="sldNum" sz="quarter" idx="5"/>
          </p:nvPr>
        </p:nvSpPr>
        <p:spPr/>
        <p:txBody>
          <a:bodyPr/>
          <a:lstStyle/>
          <a:p>
            <a:fld id="{0228FD74-18F1-4FAA-A994-EDEF05D509CA}" type="slidenum">
              <a:rPr lang="en-GB" smtClean="0"/>
              <a:t>35</a:t>
            </a:fld>
            <a:endParaRPr lang="en-GB"/>
          </a:p>
        </p:txBody>
      </p:sp>
    </p:spTree>
    <p:extLst>
      <p:ext uri="{BB962C8B-B14F-4D97-AF65-F5344CB8AC3E}">
        <p14:creationId xmlns:p14="http://schemas.microsoft.com/office/powerpoint/2010/main" val="10725281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on screen how to inspect image and heading</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36</a:t>
            </a:fld>
            <a:endParaRPr lang="en-GB"/>
          </a:p>
        </p:txBody>
      </p:sp>
    </p:spTree>
    <p:extLst>
      <p:ext uri="{BB962C8B-B14F-4D97-AF65-F5344CB8AC3E}">
        <p14:creationId xmlns:p14="http://schemas.microsoft.com/office/powerpoint/2010/main" val="13695259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everything can be picked up by an audit tool, but it will make it easier for us to see what our main issues are so we can get them fixed up.</a:t>
            </a:r>
          </a:p>
          <a:p>
            <a:endParaRPr lang="en-GB" dirty="0"/>
          </a:p>
          <a:p>
            <a:r>
              <a:rPr lang="en-GB" dirty="0"/>
              <a:t>Start of the process = audit</a:t>
            </a:r>
          </a:p>
          <a:p>
            <a:endParaRPr lang="en-GB" dirty="0"/>
          </a:p>
          <a:p>
            <a:r>
              <a:rPr lang="en-GB" dirty="0"/>
              <a:t>For future we’d get regular updates of how the site is doing and if there are new problems to fix.</a:t>
            </a:r>
          </a:p>
        </p:txBody>
      </p:sp>
      <p:sp>
        <p:nvSpPr>
          <p:cNvPr id="4" name="Slide Number Placeholder 3"/>
          <p:cNvSpPr>
            <a:spLocks noGrp="1"/>
          </p:cNvSpPr>
          <p:nvPr>
            <p:ph type="sldNum" sz="quarter" idx="5"/>
          </p:nvPr>
        </p:nvSpPr>
        <p:spPr/>
        <p:txBody>
          <a:bodyPr/>
          <a:lstStyle/>
          <a:p>
            <a:fld id="{0228FD74-18F1-4FAA-A994-EDEF05D509CA}" type="slidenum">
              <a:rPr lang="en-GB" smtClean="0"/>
              <a:t>37</a:t>
            </a:fld>
            <a:endParaRPr lang="en-GB"/>
          </a:p>
        </p:txBody>
      </p:sp>
    </p:spTree>
    <p:extLst>
      <p:ext uri="{BB962C8B-B14F-4D97-AF65-F5344CB8AC3E}">
        <p14:creationId xmlns:p14="http://schemas.microsoft.com/office/powerpoint/2010/main" val="3009050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38</a:t>
            </a:fld>
            <a:endParaRPr lang="en-GB"/>
          </a:p>
        </p:txBody>
      </p:sp>
    </p:spTree>
    <p:extLst>
      <p:ext uri="{BB962C8B-B14F-4D97-AF65-F5344CB8AC3E}">
        <p14:creationId xmlns:p14="http://schemas.microsoft.com/office/powerpoint/2010/main" val="1015908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39</a:t>
            </a:fld>
            <a:endParaRPr lang="en-GB"/>
          </a:p>
        </p:txBody>
      </p:sp>
    </p:spTree>
    <p:extLst>
      <p:ext uri="{BB962C8B-B14F-4D97-AF65-F5344CB8AC3E}">
        <p14:creationId xmlns:p14="http://schemas.microsoft.com/office/powerpoint/2010/main" val="634169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 legislation is the big push here, we need to remember it’s not just about that.</a:t>
            </a:r>
          </a:p>
          <a:p>
            <a:endParaRPr lang="en-GB" dirty="0"/>
          </a:p>
          <a:p>
            <a:r>
              <a:rPr lang="en-GB" dirty="0"/>
              <a:t>It’s about people!</a:t>
            </a:r>
          </a:p>
          <a:p>
            <a:endParaRPr lang="en-GB" dirty="0"/>
          </a:p>
          <a:p>
            <a:r>
              <a:rPr lang="en-GB" dirty="0"/>
              <a:t>All the changes we’ll make are going to make life easier for people, lots of people. </a:t>
            </a:r>
          </a:p>
          <a:p>
            <a:endParaRPr lang="en-GB" dirty="0"/>
          </a:p>
          <a:p>
            <a:r>
              <a:rPr lang="en-GB" dirty="0"/>
              <a:t>You might be disabled or might become disabled, and these improvements could help you.</a:t>
            </a:r>
          </a:p>
          <a:p>
            <a:endParaRPr lang="en-GB" dirty="0"/>
          </a:p>
          <a:p>
            <a:r>
              <a:rPr lang="en-GB" dirty="0"/>
              <a:t>And of course, making a website more accessible helps everyone – not just those with disabilities and impairments.</a:t>
            </a:r>
          </a:p>
        </p:txBody>
      </p:sp>
      <p:sp>
        <p:nvSpPr>
          <p:cNvPr id="4" name="Slide Number Placeholder 3"/>
          <p:cNvSpPr>
            <a:spLocks noGrp="1"/>
          </p:cNvSpPr>
          <p:nvPr>
            <p:ph type="sldNum" sz="quarter" idx="5"/>
          </p:nvPr>
        </p:nvSpPr>
        <p:spPr/>
        <p:txBody>
          <a:bodyPr/>
          <a:lstStyle/>
          <a:p>
            <a:fld id="{0228FD74-18F1-4FAA-A994-EDEF05D509CA}" type="slidenum">
              <a:rPr lang="en-GB" smtClean="0"/>
              <a:t>4</a:t>
            </a:fld>
            <a:endParaRPr lang="en-GB"/>
          </a:p>
        </p:txBody>
      </p:sp>
    </p:spTree>
    <p:extLst>
      <p:ext uri="{BB962C8B-B14F-4D97-AF65-F5344CB8AC3E}">
        <p14:creationId xmlns:p14="http://schemas.microsoft.com/office/powerpoint/2010/main" val="2958038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this may seem a bit daunting, but it’s not all down to you to fix everything!</a:t>
            </a:r>
          </a:p>
          <a:p>
            <a:endParaRPr lang="en-GB" dirty="0"/>
          </a:p>
          <a:p>
            <a:r>
              <a:rPr lang="en-GB" dirty="0"/>
              <a:t>My team is responsible for the site as a whole so it’s going to be our job to make many of the changes so that everyone can use our site.</a:t>
            </a:r>
          </a:p>
          <a:p>
            <a:endParaRPr lang="en-GB" dirty="0"/>
          </a:p>
          <a:p>
            <a:r>
              <a:rPr lang="en-GB" dirty="0" err="1"/>
              <a:t>Eg.</a:t>
            </a:r>
            <a:endParaRPr lang="en-GB" dirty="0"/>
          </a:p>
          <a:p>
            <a:r>
              <a:rPr lang="en-GB" dirty="0"/>
              <a:t>Mouse – making sure people can move around and use our site with a keyboard alone</a:t>
            </a:r>
          </a:p>
          <a:p>
            <a:r>
              <a:rPr lang="en-GB" dirty="0"/>
              <a:t>Text – making sure people can enlarge the text if they need to without the page getting into a mess</a:t>
            </a:r>
          </a:p>
          <a:p>
            <a:r>
              <a:rPr lang="en-GB" dirty="0"/>
              <a:t>Images – making sure that images we use in the site design, like logos and awards have alt text</a:t>
            </a:r>
          </a:p>
          <a:p>
            <a:r>
              <a:rPr lang="en-GB" dirty="0"/>
              <a:t>Forms – making sure our forms work well, like making sure it’s clear what a box is for, and making sure errors are clear if people don’t fill out a box or put something in that is not accepted</a:t>
            </a:r>
          </a:p>
          <a:p>
            <a:r>
              <a:rPr lang="en-GB" dirty="0"/>
              <a:t>Colours – making sure the text colour and background colour work ok together and aren’t hard to read</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5</a:t>
            </a:fld>
            <a:endParaRPr lang="en-GB"/>
          </a:p>
        </p:txBody>
      </p:sp>
    </p:spTree>
    <p:extLst>
      <p:ext uri="{BB962C8B-B14F-4D97-AF65-F5344CB8AC3E}">
        <p14:creationId xmlns:p14="http://schemas.microsoft.com/office/powerpoint/2010/main" val="691055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your side of things it’s the content within the page that you need to focus on.</a:t>
            </a:r>
          </a:p>
          <a:p>
            <a:endParaRPr lang="en-GB" dirty="0"/>
          </a:p>
          <a:p>
            <a:r>
              <a:rPr lang="en-GB" dirty="0"/>
              <a:t>There are 7 main areas that you need to think about when using the CMS</a:t>
            </a:r>
          </a:p>
          <a:p>
            <a:endParaRPr lang="en-GB" dirty="0"/>
          </a:p>
          <a:p>
            <a:r>
              <a:rPr lang="en-GB" dirty="0"/>
              <a:t>Language – does what we’re saying make sense?</a:t>
            </a:r>
          </a:p>
          <a:p>
            <a:r>
              <a:rPr lang="en-GB" dirty="0"/>
              <a:t>Page structure – is our content structured in a way to make it easy to navigate and understand?</a:t>
            </a:r>
          </a:p>
          <a:p>
            <a:r>
              <a:rPr lang="en-GB" dirty="0"/>
              <a:t>Layout – are we laying out our content in a way that makes it easy to read and understand?</a:t>
            </a:r>
          </a:p>
          <a:p>
            <a:r>
              <a:rPr lang="en-GB" dirty="0"/>
              <a:t>Links – are we letting people know where they’re going when they click on a link?</a:t>
            </a:r>
          </a:p>
          <a:p>
            <a:r>
              <a:rPr lang="en-GB" dirty="0"/>
              <a:t>Tables – are we making sure people can understand what our table contains?</a:t>
            </a:r>
          </a:p>
          <a:p>
            <a:r>
              <a:rPr lang="en-GB" dirty="0"/>
              <a:t>Images – are we providing alternatives for people who can’t see our images?</a:t>
            </a:r>
          </a:p>
          <a:p>
            <a:r>
              <a:rPr lang="en-GB" dirty="0"/>
              <a:t>Media – are we providing documents and videos (etc) in a format where everyone can use them?</a:t>
            </a:r>
          </a:p>
        </p:txBody>
      </p:sp>
      <p:sp>
        <p:nvSpPr>
          <p:cNvPr id="4" name="Slide Number Placeholder 3"/>
          <p:cNvSpPr>
            <a:spLocks noGrp="1"/>
          </p:cNvSpPr>
          <p:nvPr>
            <p:ph type="sldNum" sz="quarter" idx="5"/>
          </p:nvPr>
        </p:nvSpPr>
        <p:spPr/>
        <p:txBody>
          <a:bodyPr/>
          <a:lstStyle/>
          <a:p>
            <a:fld id="{0228FD74-18F1-4FAA-A994-EDEF05D509CA}" type="slidenum">
              <a:rPr lang="en-GB" smtClean="0"/>
              <a:t>7</a:t>
            </a:fld>
            <a:endParaRPr lang="en-GB"/>
          </a:p>
        </p:txBody>
      </p:sp>
    </p:spTree>
    <p:extLst>
      <p:ext uri="{BB962C8B-B14F-4D97-AF65-F5344CB8AC3E}">
        <p14:creationId xmlns:p14="http://schemas.microsoft.com/office/powerpoint/2010/main" val="110365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we’re going to work through these areas.</a:t>
            </a:r>
          </a:p>
          <a:p>
            <a:endParaRPr lang="en-GB" dirty="0"/>
          </a:p>
          <a:p>
            <a:r>
              <a:rPr lang="en-GB" dirty="0"/>
              <a:t>First off language</a:t>
            </a:r>
          </a:p>
        </p:txBody>
      </p:sp>
      <p:sp>
        <p:nvSpPr>
          <p:cNvPr id="4" name="Slide Number Placeholder 3"/>
          <p:cNvSpPr>
            <a:spLocks noGrp="1"/>
          </p:cNvSpPr>
          <p:nvPr>
            <p:ph type="sldNum" sz="quarter" idx="5"/>
          </p:nvPr>
        </p:nvSpPr>
        <p:spPr/>
        <p:txBody>
          <a:bodyPr/>
          <a:lstStyle/>
          <a:p>
            <a:fld id="{0228FD74-18F1-4FAA-A994-EDEF05D509CA}" type="slidenum">
              <a:rPr lang="en-GB" smtClean="0"/>
              <a:t>8</a:t>
            </a:fld>
            <a:endParaRPr lang="en-GB"/>
          </a:p>
        </p:txBody>
      </p:sp>
    </p:spTree>
    <p:extLst>
      <p:ext uri="{BB962C8B-B14F-4D97-AF65-F5344CB8AC3E}">
        <p14:creationId xmlns:p14="http://schemas.microsoft.com/office/powerpoint/2010/main" val="227494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have a look now at what a difference language can make for everyone</a:t>
            </a:r>
          </a:p>
        </p:txBody>
      </p:sp>
      <p:sp>
        <p:nvSpPr>
          <p:cNvPr id="4" name="Slide Number Placeholder 3"/>
          <p:cNvSpPr>
            <a:spLocks noGrp="1"/>
          </p:cNvSpPr>
          <p:nvPr>
            <p:ph type="sldNum" sz="quarter" idx="5"/>
          </p:nvPr>
        </p:nvSpPr>
        <p:spPr/>
        <p:txBody>
          <a:bodyPr/>
          <a:lstStyle/>
          <a:p>
            <a:fld id="{0228FD74-18F1-4FAA-A994-EDEF05D509CA}" type="slidenum">
              <a:rPr lang="en-GB" smtClean="0"/>
              <a:t>9</a:t>
            </a:fld>
            <a:endParaRPr lang="en-GB"/>
          </a:p>
        </p:txBody>
      </p:sp>
    </p:spTree>
    <p:extLst>
      <p:ext uri="{BB962C8B-B14F-4D97-AF65-F5344CB8AC3E}">
        <p14:creationId xmlns:p14="http://schemas.microsoft.com/office/powerpoint/2010/main" val="2037338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a:t>
            </a:r>
          </a:p>
          <a:p>
            <a:endParaRPr lang="en-GB" dirty="0"/>
          </a:p>
          <a:p>
            <a:r>
              <a:rPr lang="en-GB" dirty="0"/>
              <a:t>Some people will be accessing our site using different tools. </a:t>
            </a:r>
          </a:p>
          <a:p>
            <a:r>
              <a:rPr lang="en-GB" dirty="0"/>
              <a:t>These tools will look for headings so that the user can skip to a different topic</a:t>
            </a:r>
          </a:p>
          <a:p>
            <a:r>
              <a:rPr lang="en-GB" dirty="0"/>
              <a:t>If we don’t use proper headings this won’t work and they’ll need to view/have read the whole page</a:t>
            </a:r>
          </a:p>
          <a:p>
            <a:endParaRPr lang="en-GB" dirty="0"/>
          </a:p>
          <a:p>
            <a:r>
              <a:rPr lang="en-GB" dirty="0"/>
              <a:t>We might just make text bold or underlined and that would show it’s a heading to a sighted user, but nobody else would know they’re headings</a:t>
            </a:r>
          </a:p>
          <a:p>
            <a:endParaRPr lang="en-GB" dirty="0"/>
          </a:p>
        </p:txBody>
      </p:sp>
      <p:sp>
        <p:nvSpPr>
          <p:cNvPr id="4" name="Slide Number Placeholder 3"/>
          <p:cNvSpPr>
            <a:spLocks noGrp="1"/>
          </p:cNvSpPr>
          <p:nvPr>
            <p:ph type="sldNum" sz="quarter" idx="5"/>
          </p:nvPr>
        </p:nvSpPr>
        <p:spPr/>
        <p:txBody>
          <a:bodyPr/>
          <a:lstStyle/>
          <a:p>
            <a:fld id="{0228FD74-18F1-4FAA-A994-EDEF05D509CA}" type="slidenum">
              <a:rPr lang="en-GB" smtClean="0"/>
              <a:t>10</a:t>
            </a:fld>
            <a:endParaRPr lang="en-GB"/>
          </a:p>
        </p:txBody>
      </p:sp>
    </p:spTree>
    <p:extLst>
      <p:ext uri="{BB962C8B-B14F-4D97-AF65-F5344CB8AC3E}">
        <p14:creationId xmlns:p14="http://schemas.microsoft.com/office/powerpoint/2010/main" val="3976946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E323-B560-4931-B794-5FC4FA38B8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E5FD4A-0C28-489A-B005-298A934CF6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84E874-333E-43FA-820D-3139D28741C5}"/>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42927BD5-1368-4911-8709-86E91D15FA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2981A7-2668-44FF-A9EC-4285A90FAE3C}"/>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37247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14EB1-B635-49A0-9DDB-5B838623FC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288F88-BC59-4B84-93AA-F14833F3519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682689-AB9C-4CD7-AA44-EDFA724026A3}"/>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19701788-79FD-4078-BFD5-575D0A1CEE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57666A-CD44-4527-943F-E4F0EE188A7B}"/>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416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BF9CE4-F3FD-4491-B07E-3B3DB1605D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223F52-FEAF-45CA-A5A2-A1B52DE0C9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23828-3753-4AEB-B5E5-ACFA2C9EC8BA}"/>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2F93CE21-1666-4B47-A0E4-87BCBDC8CB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88F5-9541-49B2-A664-04DADD82F57A}"/>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13295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DD23C-64EB-4E8C-863A-E98AFC83A0AD}"/>
              </a:ext>
            </a:extLst>
          </p:cNvPr>
          <p:cNvSpPr>
            <a:spLocks noGrp="1"/>
          </p:cNvSpPr>
          <p:nvPr>
            <p:ph type="title"/>
          </p:nvPr>
        </p:nvSpPr>
        <p:spPr/>
        <p:txBody>
          <a:bodyPr/>
          <a:lstStyle>
            <a:lvl1pPr>
              <a:lnSpc>
                <a:spcPct val="150000"/>
              </a:lnSpc>
              <a:defRPr>
                <a:latin typeface="Verdana" panose="020B0604030504040204" pitchFamily="34" charset="0"/>
                <a:ea typeface="Verdana" panose="020B060403050404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6D56CF0-5EEB-4EC1-8AF7-79167164C52F}"/>
              </a:ext>
            </a:extLst>
          </p:cNvPr>
          <p:cNvSpPr>
            <a:spLocks noGrp="1"/>
          </p:cNvSpPr>
          <p:nvPr>
            <p:ph idx="1"/>
          </p:nvPr>
        </p:nvSpPr>
        <p:spPr/>
        <p:txBody>
          <a:bodyPr/>
          <a:lstStyle>
            <a:lvl1pPr>
              <a:lnSpc>
                <a:spcPct val="150000"/>
              </a:lnSpc>
              <a:defRPr>
                <a:latin typeface="Verdana" panose="020B0604030504040204" pitchFamily="34" charset="0"/>
                <a:ea typeface="Verdana" panose="020B0604030504040204" pitchFamily="34" charset="0"/>
              </a:defRPr>
            </a:lvl1pPr>
            <a:lvl2pPr>
              <a:lnSpc>
                <a:spcPct val="150000"/>
              </a:lnSpc>
              <a:defRPr>
                <a:latin typeface="Verdana" panose="020B0604030504040204" pitchFamily="34" charset="0"/>
                <a:ea typeface="Verdana" panose="020B0604030504040204" pitchFamily="34" charset="0"/>
              </a:defRPr>
            </a:lvl2pPr>
            <a:lvl3pPr>
              <a:lnSpc>
                <a:spcPct val="150000"/>
              </a:lnSpc>
              <a:defRPr>
                <a:latin typeface="Verdana" panose="020B0604030504040204" pitchFamily="34" charset="0"/>
                <a:ea typeface="Verdana" panose="020B0604030504040204" pitchFamily="34" charset="0"/>
              </a:defRPr>
            </a:lvl3pPr>
            <a:lvl4pPr>
              <a:lnSpc>
                <a:spcPct val="150000"/>
              </a:lnSpc>
              <a:defRPr>
                <a:latin typeface="Verdana" panose="020B0604030504040204" pitchFamily="34" charset="0"/>
                <a:ea typeface="Verdana" panose="020B0604030504040204" pitchFamily="34" charset="0"/>
              </a:defRPr>
            </a:lvl4pPr>
            <a:lvl5pPr>
              <a:lnSpc>
                <a:spcPct val="150000"/>
              </a:lnSpc>
              <a:defRPr>
                <a:latin typeface="Verdana" panose="020B0604030504040204" pitchFamily="34" charset="0"/>
                <a:ea typeface="Verdan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F7CCF934-FB23-42B8-B596-2B33D28AA96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FFB648D2-8D31-4645-BB30-4C0C2E6999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FED6B-3094-4A03-9EF9-5BAB4DFF7592}"/>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19603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B1F-DA25-4D01-BF4A-5D1A6CD4B9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BBA6907-1585-4150-927D-9255651339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B1FAD1-A66E-4F7A-AADD-64ECABC74B5E}"/>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260C0478-33D6-4DD0-A353-32CC002F8A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5AB97D-B622-4B28-9871-4463580CCE24}"/>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426695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20A73-DF91-4C6C-A57C-0AED312555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928E0A-32FC-4092-9A48-7806C95D79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A96CA3-96F7-46DE-9875-0E9E61EFCAB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5514F3-7F30-4CF1-9A24-59287B7687B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E9378FED-0506-40C9-BB14-BD26E6A327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965FB2-9C20-46AA-840D-A69E514436B7}"/>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20887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EA7DB-7071-45E1-AD59-49C4671F64A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BEDE00-3FED-440E-87D3-855CE34FB1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893EE34-98D2-4189-A025-FAB0B242714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F40BBB-C075-44A7-B851-D8DDF74AE4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7AE15D-80A5-43AD-91F4-9C662D1DDC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2AC88D-D016-4392-8B35-94EB48CD6E6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8" name="Footer Placeholder 7">
            <a:extLst>
              <a:ext uri="{FF2B5EF4-FFF2-40B4-BE49-F238E27FC236}">
                <a16:creationId xmlns:a16="http://schemas.microsoft.com/office/drawing/2014/main" id="{0653AD1F-5F1E-457C-8CC6-350A9C263D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B47942-B194-4CA3-BECA-AAD4D0567780}"/>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136197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48E2-44F3-4F8A-B3DF-237EFA267B7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8568B2-4646-46D7-BAAF-54777842B200}"/>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4" name="Footer Placeholder 3">
            <a:extLst>
              <a:ext uri="{FF2B5EF4-FFF2-40B4-BE49-F238E27FC236}">
                <a16:creationId xmlns:a16="http://schemas.microsoft.com/office/drawing/2014/main" id="{8B33FF3E-3FD0-4F06-87FB-66218AD43F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94469E-E7B4-4A9A-B35C-DE2D3EB76509}"/>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282536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9A9812-219B-451E-B59C-465E292E62E7}"/>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3" name="Footer Placeholder 2">
            <a:extLst>
              <a:ext uri="{FF2B5EF4-FFF2-40B4-BE49-F238E27FC236}">
                <a16:creationId xmlns:a16="http://schemas.microsoft.com/office/drawing/2014/main" id="{B272B5A2-0CB3-4BD1-BA2F-D1D15993B9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BA7167-1D74-402D-9592-B306C273E2C9}"/>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265460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C716-0AD3-4AEF-B8C0-EBD46DC64D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9146D7D-DF70-469D-A5FD-804524D6B4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64B084-BB65-46FC-8644-3770DFB2F5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3178D4-2434-494E-80D0-BB6B9D42FA4F}"/>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F6667077-01AC-44AE-A15D-1A0ADCC5E3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C903EA-8A17-41C4-9039-5197FE742857}"/>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878010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8D81-CCD2-4AB7-AA1E-C89C473577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2B9BB9-6ED5-46A3-BFED-0E5BEB2CBA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5231F-E1BD-454E-8D07-D3B26E3E9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BEC53C-B218-4191-9052-6A544369BCD9}"/>
              </a:ext>
            </a:extLst>
          </p:cNvPr>
          <p:cNvSpPr>
            <a:spLocks noGrp="1"/>
          </p:cNvSpPr>
          <p:nvPr>
            <p:ph type="dt" sz="half" idx="10"/>
          </p:nvPr>
        </p:nvSpPr>
        <p:spPr/>
        <p:txBody>
          <a:bodyPr/>
          <a:lstStyle/>
          <a:p>
            <a:fld id="{27EB5D1C-78F4-4C93-9CDD-1F975C451C62}" type="datetimeFigureOut">
              <a:rPr lang="en-GB" smtClean="0"/>
              <a:t>19/11/2019</a:t>
            </a:fld>
            <a:endParaRPr lang="en-GB"/>
          </a:p>
        </p:txBody>
      </p:sp>
      <p:sp>
        <p:nvSpPr>
          <p:cNvPr id="6" name="Footer Placeholder 5">
            <a:extLst>
              <a:ext uri="{FF2B5EF4-FFF2-40B4-BE49-F238E27FC236}">
                <a16:creationId xmlns:a16="http://schemas.microsoft.com/office/drawing/2014/main" id="{ED8582DB-8FC0-438B-9DBE-7CAA0AA3F4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9FCAFD-C57E-43F4-BF2A-16E0B234AD94}"/>
              </a:ext>
            </a:extLst>
          </p:cNvPr>
          <p:cNvSpPr>
            <a:spLocks noGrp="1"/>
          </p:cNvSpPr>
          <p:nvPr>
            <p:ph type="sldNum" sz="quarter" idx="12"/>
          </p:nvPr>
        </p:nvSpPr>
        <p:spPr/>
        <p:txBody>
          <a:bodyPr/>
          <a:lstStyle/>
          <a:p>
            <a:fld id="{766A3021-0E17-4CEA-B008-A979204E2321}" type="slidenum">
              <a:rPr lang="en-GB" smtClean="0"/>
              <a:t>‹#›</a:t>
            </a:fld>
            <a:endParaRPr lang="en-GB"/>
          </a:p>
        </p:txBody>
      </p:sp>
    </p:spTree>
    <p:extLst>
      <p:ext uri="{BB962C8B-B14F-4D97-AF65-F5344CB8AC3E}">
        <p14:creationId xmlns:p14="http://schemas.microsoft.com/office/powerpoint/2010/main" val="348238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5F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145D6-D976-42CE-BFCB-9061B01A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A99F9581-87EA-470E-B6E1-A5528FB9A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88059B7-882C-4C7D-B3D7-04193FFE3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B5D1C-78F4-4C93-9CDD-1F975C451C62}" type="datetimeFigureOut">
              <a:rPr lang="en-GB" smtClean="0"/>
              <a:t>19/11/2019</a:t>
            </a:fld>
            <a:endParaRPr lang="en-GB"/>
          </a:p>
        </p:txBody>
      </p:sp>
      <p:sp>
        <p:nvSpPr>
          <p:cNvPr id="5" name="Footer Placeholder 4">
            <a:extLst>
              <a:ext uri="{FF2B5EF4-FFF2-40B4-BE49-F238E27FC236}">
                <a16:creationId xmlns:a16="http://schemas.microsoft.com/office/drawing/2014/main" id="{4E71F1E8-EA8A-4472-95F7-D59E884DBC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10054B6-0113-4596-8589-7BEA26E8A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A3021-0E17-4CEA-B008-A979204E2321}" type="slidenum">
              <a:rPr lang="en-GB" smtClean="0"/>
              <a:t>‹#›</a:t>
            </a:fld>
            <a:endParaRPr lang="en-GB"/>
          </a:p>
        </p:txBody>
      </p:sp>
    </p:spTree>
    <p:extLst>
      <p:ext uri="{BB962C8B-B14F-4D97-AF65-F5344CB8AC3E}">
        <p14:creationId xmlns:p14="http://schemas.microsoft.com/office/powerpoint/2010/main" val="3415699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50000"/>
        </a:lnSpc>
        <a:spcBef>
          <a:spcPct val="0"/>
        </a:spcBef>
        <a:buNone/>
        <a:defRPr sz="4400"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www.aber.ac.uk/en/training/digital-accessibility/try-it-out"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tfkzj5VC9P8" TargetMode="External"/><Relationship Id="rId1" Type="http://schemas.openxmlformats.org/officeDocument/2006/relationships/tags" Target="../tags/tag13.xml"/><Relationship Id="rId5" Type="http://schemas.openxmlformats.org/officeDocument/2006/relationships/image" Target="../media/image2.jpeg"/><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hyperlink" Target="https://www.aber.ac.uk/en/training/digital-accessibility/try-it-out"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hyperlink" Target="https://www.aber.ac.uk/en/student-support/current-students/peer-suppor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s://www.aber.ac.uk/en/training/digital-accessibility/try-it-out"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iWO5N3n1DXU" TargetMode="External"/><Relationship Id="rId1" Type="http://schemas.openxmlformats.org/officeDocument/2006/relationships/tags" Target="../tags/tag26.xml"/><Relationship Id="rId5" Type="http://schemas.openxmlformats.org/officeDocument/2006/relationships/image" Target="../media/image3.jpeg"/><Relationship Id="rId4"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hyperlink" Target="http://www.aber.ac.uk/dat"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1.xml"/><Relationship Id="rId5" Type="http://schemas.openxmlformats.org/officeDocument/2006/relationships/image" Target="../media/image5.sv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9.xml.rels><?xml version="1.0" encoding="UTF-8" standalone="yes"?>
<Relationships xmlns="http://schemas.openxmlformats.org/package/2006/relationships"><Relationship Id="rId8" Type="http://schemas.openxmlformats.org/officeDocument/2006/relationships/hyperlink" Target="https://www.aber.ac.uk/en/is/it-services/web/compliance/accessibility/" TargetMode="External"/><Relationship Id="rId3" Type="http://schemas.openxmlformats.org/officeDocument/2006/relationships/notesSlide" Target="../notesSlides/notesSlide35.xml"/><Relationship Id="rId7" Type="http://schemas.openxmlformats.org/officeDocument/2006/relationships/hyperlink" Target="https://www.aber.ac.uk/en/accessibility/guidance-staff/" TargetMode="Externa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hyperlink" Target="mailto:digital-accessibility@aber.ac.uk" TargetMode="External"/><Relationship Id="rId5" Type="http://schemas.openxmlformats.org/officeDocument/2006/relationships/hyperlink" Target="mailto:sfs@aber.ac.uk" TargetMode="External"/><Relationship Id="rId4" Type="http://schemas.openxmlformats.org/officeDocument/2006/relationships/hyperlink" Target="mailto:is@aber.ac.uk"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BYRxF2yInfA" TargetMode="External"/><Relationship Id="rId1" Type="http://schemas.openxmlformats.org/officeDocument/2006/relationships/tags" Target="../tags/tag9.xml"/><Relationship Id="rId5" Type="http://schemas.openxmlformats.org/officeDocument/2006/relationships/image" Target="../media/image1.jpe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28640-3AB5-478F-A09C-C1554117EAEF}"/>
              </a:ext>
            </a:extLst>
          </p:cNvPr>
          <p:cNvSpPr>
            <a:spLocks noGrp="1"/>
          </p:cNvSpPr>
          <p:nvPr>
            <p:ph type="ctrTitle"/>
          </p:nvPr>
        </p:nvSpPr>
        <p:spPr>
          <a:xfrm>
            <a:off x="1524000" y="868363"/>
            <a:ext cx="9144000" cy="2387600"/>
          </a:xfrm>
        </p:spPr>
        <p:txBody>
          <a:bodyPr>
            <a:normAutofit fontScale="90000"/>
          </a:bodyPr>
          <a:lstStyle/>
          <a:p>
            <a:pPr>
              <a:lnSpc>
                <a:spcPct val="150000"/>
              </a:lnSpc>
            </a:pPr>
            <a:r>
              <a:rPr lang="en-GB" dirty="0">
                <a:latin typeface="Verdana" panose="020B0604030504040204" pitchFamily="34" charset="0"/>
                <a:ea typeface="Verdana" panose="020B0604030504040204" pitchFamily="34" charset="0"/>
              </a:rPr>
              <a:t>Digital Accessibility </a:t>
            </a:r>
            <a:br>
              <a:rPr lang="en-GB" dirty="0">
                <a:latin typeface="Verdana" panose="020B0604030504040204" pitchFamily="34" charset="0"/>
                <a:ea typeface="Verdana" panose="020B0604030504040204" pitchFamily="34" charset="0"/>
              </a:rPr>
            </a:br>
            <a:r>
              <a:rPr lang="en-GB" dirty="0">
                <a:latin typeface="Verdana" panose="020B0604030504040204" pitchFamily="34" charset="0"/>
                <a:ea typeface="Verdana" panose="020B0604030504040204" pitchFamily="34" charset="0"/>
              </a:rPr>
              <a:t>for Managers</a:t>
            </a:r>
          </a:p>
        </p:txBody>
      </p:sp>
      <p:sp>
        <p:nvSpPr>
          <p:cNvPr id="3" name="Subtitle 2">
            <a:extLst>
              <a:ext uri="{FF2B5EF4-FFF2-40B4-BE49-F238E27FC236}">
                <a16:creationId xmlns:a16="http://schemas.microsoft.com/office/drawing/2014/main" id="{4B7E49B9-BB53-4C8E-8D98-F77FD2228691}"/>
              </a:ext>
            </a:extLst>
          </p:cNvPr>
          <p:cNvSpPr>
            <a:spLocks noGrp="1"/>
          </p:cNvSpPr>
          <p:nvPr>
            <p:ph type="subTitle" idx="1"/>
          </p:nvPr>
        </p:nvSpPr>
        <p:spPr>
          <a:xfrm>
            <a:off x="1524000" y="3867665"/>
            <a:ext cx="9144000" cy="2497200"/>
          </a:xfrm>
        </p:spPr>
        <p:txBody>
          <a:bodyPr>
            <a:normAutofit/>
          </a:bodyPr>
          <a:lstStyle/>
          <a:p>
            <a:pPr>
              <a:lnSpc>
                <a:spcPct val="150000"/>
              </a:lnSpc>
            </a:pPr>
            <a:r>
              <a:rPr lang="en-GB" dirty="0">
                <a:latin typeface="Verdana" panose="020B0604030504040204" pitchFamily="34" charset="0"/>
                <a:ea typeface="Verdana" panose="020B0604030504040204" pitchFamily="34" charset="0"/>
              </a:rPr>
              <a:t>Suzy Shipman</a:t>
            </a:r>
            <a:br>
              <a:rPr lang="en-GB" dirty="0">
                <a:latin typeface="Verdana" panose="020B0604030504040204" pitchFamily="34" charset="0"/>
                <a:ea typeface="Verdana" panose="020B0604030504040204" pitchFamily="34" charset="0"/>
              </a:rPr>
            </a:br>
            <a:r>
              <a:rPr lang="en-GB" dirty="0">
                <a:latin typeface="Verdana" panose="020B0604030504040204" pitchFamily="34" charset="0"/>
                <a:ea typeface="Verdana" panose="020B0604030504040204" pitchFamily="34" charset="0"/>
              </a:rPr>
              <a:t>Web Services, IS</a:t>
            </a:r>
          </a:p>
          <a:p>
            <a:pPr>
              <a:lnSpc>
                <a:spcPct val="150000"/>
              </a:lnSpc>
            </a:pPr>
            <a:endParaRPr lang="en-GB" dirty="0">
              <a:latin typeface="Verdana" panose="020B0604030504040204" pitchFamily="34" charset="0"/>
              <a:ea typeface="Verdana" panose="020B0604030504040204" pitchFamily="34" charset="0"/>
            </a:endParaRPr>
          </a:p>
        </p:txBody>
      </p:sp>
    </p:spTree>
    <p:custDataLst>
      <p:tags r:id="rId1"/>
    </p:custDataLst>
    <p:extLst>
      <p:ext uri="{BB962C8B-B14F-4D97-AF65-F5344CB8AC3E}">
        <p14:creationId xmlns:p14="http://schemas.microsoft.com/office/powerpoint/2010/main" val="220142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16192-6C6B-41C2-8966-F1074E6D57F5}"/>
              </a:ext>
            </a:extLst>
          </p:cNvPr>
          <p:cNvSpPr>
            <a:spLocks noGrp="1"/>
          </p:cNvSpPr>
          <p:nvPr>
            <p:ph type="title"/>
          </p:nvPr>
        </p:nvSpPr>
        <p:spPr/>
        <p:txBody>
          <a:bodyPr/>
          <a:lstStyle/>
          <a:p>
            <a:r>
              <a:rPr lang="en-GB" dirty="0"/>
              <a:t>Page structure</a:t>
            </a:r>
          </a:p>
        </p:txBody>
      </p:sp>
      <p:sp>
        <p:nvSpPr>
          <p:cNvPr id="3" name="Content Placeholder 2">
            <a:extLst>
              <a:ext uri="{FF2B5EF4-FFF2-40B4-BE49-F238E27FC236}">
                <a16:creationId xmlns:a16="http://schemas.microsoft.com/office/drawing/2014/main" id="{89672B9D-BF86-42A5-8984-4190251AE2C4}"/>
              </a:ext>
            </a:extLst>
          </p:cNvPr>
          <p:cNvSpPr>
            <a:spLocks noGrp="1"/>
          </p:cNvSpPr>
          <p:nvPr>
            <p:ph idx="1"/>
          </p:nvPr>
        </p:nvSpPr>
        <p:spPr/>
        <p:txBody>
          <a:bodyPr>
            <a:normAutofit fontScale="77500" lnSpcReduction="20000"/>
          </a:bodyPr>
          <a:lstStyle/>
          <a:p>
            <a:pPr marL="0" indent="0">
              <a:buNone/>
            </a:pPr>
            <a:r>
              <a:rPr lang="en-US" dirty="0"/>
              <a:t>People use the site in different ways which rely on well-structured content</a:t>
            </a:r>
          </a:p>
          <a:p>
            <a:pPr marL="0" indent="0">
              <a:buNone/>
            </a:pPr>
            <a:r>
              <a:rPr lang="en-US" dirty="0"/>
              <a:t>They may use a screen reader, and move about using their keyboard</a:t>
            </a:r>
          </a:p>
          <a:p>
            <a:pPr marL="0" indent="0">
              <a:buNone/>
            </a:pPr>
            <a:r>
              <a:rPr lang="en-US" dirty="0"/>
              <a:t>It’s important that they know where they are on the page</a:t>
            </a:r>
          </a:p>
          <a:p>
            <a:pPr marL="0" indent="0">
              <a:buNone/>
            </a:pPr>
            <a:r>
              <a:rPr lang="en-US" dirty="0"/>
              <a:t>Do:</a:t>
            </a:r>
          </a:p>
          <a:p>
            <a:pPr marL="457200" lvl="1" indent="0">
              <a:buNone/>
            </a:pPr>
            <a:r>
              <a:rPr lang="en-US" dirty="0"/>
              <a:t>Use appropriate headings</a:t>
            </a:r>
          </a:p>
          <a:p>
            <a:pPr marL="0" indent="0">
              <a:buNone/>
            </a:pPr>
            <a:r>
              <a:rPr lang="en-US" dirty="0"/>
              <a:t>Don’t:</a:t>
            </a:r>
          </a:p>
          <a:p>
            <a:pPr marL="457200" lvl="1" indent="0">
              <a:buNone/>
            </a:pPr>
            <a:r>
              <a:rPr lang="en-US" dirty="0"/>
              <a:t>Use bold or underlining to mark text as a heading</a:t>
            </a:r>
            <a:endParaRPr lang="en-GB" dirty="0"/>
          </a:p>
        </p:txBody>
      </p:sp>
    </p:spTree>
    <p:custDataLst>
      <p:tags r:id="rId1"/>
    </p:custDataLst>
    <p:extLst>
      <p:ext uri="{BB962C8B-B14F-4D97-AF65-F5344CB8AC3E}">
        <p14:creationId xmlns:p14="http://schemas.microsoft.com/office/powerpoint/2010/main" val="3586436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is page structure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2693614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3A06-E893-4991-A6D5-1CDCD93F2131}"/>
              </a:ext>
            </a:extLst>
          </p:cNvPr>
          <p:cNvSpPr>
            <a:spLocks noGrp="1"/>
          </p:cNvSpPr>
          <p:nvPr>
            <p:ph type="title"/>
          </p:nvPr>
        </p:nvSpPr>
        <p:spPr/>
        <p:txBody>
          <a:bodyPr/>
          <a:lstStyle/>
          <a:p>
            <a:r>
              <a:rPr lang="en-GB" dirty="0"/>
              <a:t>Layout</a:t>
            </a:r>
          </a:p>
        </p:txBody>
      </p:sp>
      <p:sp>
        <p:nvSpPr>
          <p:cNvPr id="3" name="Content Placeholder 2">
            <a:extLst>
              <a:ext uri="{FF2B5EF4-FFF2-40B4-BE49-F238E27FC236}">
                <a16:creationId xmlns:a16="http://schemas.microsoft.com/office/drawing/2014/main" id="{077BE245-E87A-4B60-BD51-B11E2C2B4B4E}"/>
              </a:ext>
            </a:extLst>
          </p:cNvPr>
          <p:cNvSpPr>
            <a:spLocks noGrp="1"/>
          </p:cNvSpPr>
          <p:nvPr>
            <p:ph idx="1"/>
          </p:nvPr>
        </p:nvSpPr>
        <p:spPr/>
        <p:txBody>
          <a:bodyPr/>
          <a:lstStyle/>
          <a:p>
            <a:pPr marL="0" indent="0">
              <a:buNone/>
            </a:pPr>
            <a:r>
              <a:rPr lang="en-GB" dirty="0"/>
              <a:t>Large paragraphs of text can be hard to read.</a:t>
            </a:r>
          </a:p>
          <a:p>
            <a:pPr lvl="1"/>
            <a:r>
              <a:rPr lang="en-GB" dirty="0"/>
              <a:t>Keep sentences short</a:t>
            </a:r>
          </a:p>
          <a:p>
            <a:pPr lvl="1"/>
            <a:r>
              <a:rPr lang="en-GB" dirty="0"/>
              <a:t>Keep paragraphs short</a:t>
            </a:r>
          </a:p>
          <a:p>
            <a:pPr lvl="1"/>
            <a:r>
              <a:rPr lang="en-GB" dirty="0"/>
              <a:t>Split your content with relevant headings</a:t>
            </a:r>
          </a:p>
          <a:p>
            <a:pPr lvl="1"/>
            <a:r>
              <a:rPr lang="en-GB" dirty="0"/>
              <a:t>Keep your text aligned to the left</a:t>
            </a:r>
          </a:p>
          <a:p>
            <a:pPr lvl="1"/>
            <a:r>
              <a:rPr lang="en-GB" dirty="0"/>
              <a:t>Use bullet points </a:t>
            </a:r>
          </a:p>
        </p:txBody>
      </p:sp>
    </p:spTree>
    <p:custDataLst>
      <p:tags r:id="rId1"/>
    </p:custDataLst>
    <p:extLst>
      <p:ext uri="{BB962C8B-B14F-4D97-AF65-F5344CB8AC3E}">
        <p14:creationId xmlns:p14="http://schemas.microsoft.com/office/powerpoint/2010/main" val="1485813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7DAC-2CB1-402E-B359-E66FD2A1591A}"/>
              </a:ext>
            </a:extLst>
          </p:cNvPr>
          <p:cNvSpPr>
            <a:spLocks noGrp="1"/>
          </p:cNvSpPr>
          <p:nvPr>
            <p:ph type="title"/>
          </p:nvPr>
        </p:nvSpPr>
        <p:spPr>
          <a:xfrm>
            <a:off x="729143" y="0"/>
            <a:ext cx="10515600" cy="1325563"/>
          </a:xfrm>
        </p:spPr>
        <p:txBody>
          <a:bodyPr/>
          <a:lstStyle/>
          <a:p>
            <a:r>
              <a:rPr lang="en-GB" dirty="0"/>
              <a:t>User perspectives (layout)</a:t>
            </a:r>
          </a:p>
        </p:txBody>
      </p:sp>
      <p:pic>
        <p:nvPicPr>
          <p:cNvPr id="4" name="Online Media 3" title="Web Accessibility Perspectives: Clear Layout and Design">
            <a:hlinkClick r:id="" action="ppaction://media"/>
            <a:extLst>
              <a:ext uri="{FF2B5EF4-FFF2-40B4-BE49-F238E27FC236}">
                <a16:creationId xmlns:a16="http://schemas.microsoft.com/office/drawing/2014/main" id="{F45167C7-6874-4B2E-A009-BAA395BDD841}"/>
              </a:ext>
            </a:extLst>
          </p:cNvPr>
          <p:cNvPicPr>
            <a:picLocks noGrp="1" noRot="1" noChangeAspect="1"/>
          </p:cNvPicPr>
          <p:nvPr>
            <p:ph idx="1"/>
            <a:videoFile r:link="rId2"/>
          </p:nvPr>
        </p:nvPicPr>
        <p:blipFill>
          <a:blip r:embed="rId5"/>
          <a:stretch>
            <a:fillRect/>
          </a:stretch>
        </p:blipFill>
        <p:spPr>
          <a:xfrm>
            <a:off x="1359017" y="1254679"/>
            <a:ext cx="9160778" cy="5152937"/>
          </a:xfrm>
          <a:prstGeom prst="rect">
            <a:avLst/>
          </a:prstGeom>
        </p:spPr>
      </p:pic>
    </p:spTree>
    <p:custDataLst>
      <p:tags r:id="rId1"/>
    </p:custDataLst>
    <p:extLst>
      <p:ext uri="{BB962C8B-B14F-4D97-AF65-F5344CB8AC3E}">
        <p14:creationId xmlns:p14="http://schemas.microsoft.com/office/powerpoint/2010/main" val="352664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04339-1BE0-405B-89B9-CAED44C6EA5C}"/>
              </a:ext>
            </a:extLst>
          </p:cNvPr>
          <p:cNvSpPr>
            <a:spLocks noGrp="1"/>
          </p:cNvSpPr>
          <p:nvPr>
            <p:ph type="title"/>
          </p:nvPr>
        </p:nvSpPr>
        <p:spPr/>
        <p:txBody>
          <a:bodyPr/>
          <a:lstStyle/>
          <a:p>
            <a:r>
              <a:rPr lang="en-GB" dirty="0"/>
              <a:t>Links</a:t>
            </a:r>
          </a:p>
        </p:txBody>
      </p:sp>
      <p:sp>
        <p:nvSpPr>
          <p:cNvPr id="3" name="Content Placeholder 2">
            <a:extLst>
              <a:ext uri="{FF2B5EF4-FFF2-40B4-BE49-F238E27FC236}">
                <a16:creationId xmlns:a16="http://schemas.microsoft.com/office/drawing/2014/main" id="{B23BD88A-4640-4DB3-AC8E-085208C30BF8}"/>
              </a:ext>
            </a:extLst>
          </p:cNvPr>
          <p:cNvSpPr>
            <a:spLocks noGrp="1"/>
          </p:cNvSpPr>
          <p:nvPr>
            <p:ph idx="1"/>
          </p:nvPr>
        </p:nvSpPr>
        <p:spPr/>
        <p:txBody>
          <a:bodyPr>
            <a:normAutofit fontScale="92500" lnSpcReduction="10000"/>
          </a:bodyPr>
          <a:lstStyle/>
          <a:p>
            <a:pPr marL="0" indent="0">
              <a:buNone/>
            </a:pPr>
            <a:r>
              <a:rPr lang="en-GB" dirty="0"/>
              <a:t>People need to know where links </a:t>
            </a:r>
            <a:br>
              <a:rPr lang="en-GB" dirty="0"/>
            </a:br>
            <a:r>
              <a:rPr lang="en-GB" dirty="0"/>
              <a:t>are taking them.</a:t>
            </a:r>
          </a:p>
          <a:p>
            <a:pPr marL="0" indent="0">
              <a:buNone/>
            </a:pPr>
            <a:r>
              <a:rPr lang="en-GB" dirty="0"/>
              <a:t>Do:</a:t>
            </a:r>
          </a:p>
          <a:p>
            <a:pPr marL="457200" lvl="1" indent="0">
              <a:buNone/>
            </a:pPr>
            <a:r>
              <a:rPr lang="en-GB" dirty="0"/>
              <a:t>Use friendly links</a:t>
            </a:r>
          </a:p>
          <a:p>
            <a:pPr marL="0" indent="0">
              <a:buNone/>
            </a:pPr>
            <a:r>
              <a:rPr lang="en-GB" dirty="0"/>
              <a:t>Don’t:</a:t>
            </a:r>
          </a:p>
          <a:p>
            <a:pPr marL="457200" lvl="1" indent="0">
              <a:buNone/>
            </a:pPr>
            <a:r>
              <a:rPr lang="en-GB" dirty="0"/>
              <a:t>Use the same text for links that are going to different places</a:t>
            </a:r>
          </a:p>
          <a:p>
            <a:pPr marL="457200" lvl="1" indent="0">
              <a:buNone/>
            </a:pPr>
            <a:r>
              <a:rPr lang="en-GB" dirty="0"/>
              <a:t>Use ‘click here’ as your link text</a:t>
            </a:r>
          </a:p>
        </p:txBody>
      </p:sp>
      <p:sp>
        <p:nvSpPr>
          <p:cNvPr id="4" name="TextBox 3">
            <a:extLst>
              <a:ext uri="{FF2B5EF4-FFF2-40B4-BE49-F238E27FC236}">
                <a16:creationId xmlns:a16="http://schemas.microsoft.com/office/drawing/2014/main" id="{7E50AFF8-4E4B-4008-B1C9-5FBC54E4FCEB}"/>
              </a:ext>
            </a:extLst>
          </p:cNvPr>
          <p:cNvSpPr txBox="1"/>
          <p:nvPr/>
        </p:nvSpPr>
        <p:spPr>
          <a:xfrm>
            <a:off x="7727958" y="1387549"/>
            <a:ext cx="3691156" cy="2836816"/>
          </a:xfrm>
          <a:prstGeom prst="rect">
            <a:avLst/>
          </a:prstGeom>
          <a:noFill/>
          <a:ln>
            <a:solidFill>
              <a:schemeClr val="tx2"/>
            </a:solidFill>
          </a:ln>
        </p:spPr>
        <p:txBody>
          <a:bodyPr wrap="square" lIns="180000" tIns="180000" rIns="180000" bIns="180000" rtlCol="0">
            <a:spAutoFit/>
          </a:bodyPr>
          <a:lstStyle/>
          <a:p>
            <a:pPr>
              <a:lnSpc>
                <a:spcPct val="150000"/>
              </a:lnSpc>
            </a:pPr>
            <a:r>
              <a:rPr lang="en-GB" b="1" dirty="0">
                <a:latin typeface="Verdana" panose="020B0604030504040204" pitchFamily="34" charset="0"/>
                <a:ea typeface="Verdana" panose="020B0604030504040204" pitchFamily="34" charset="0"/>
              </a:rPr>
              <a:t>What is a friendly link?</a:t>
            </a:r>
          </a:p>
          <a:p>
            <a:pPr>
              <a:lnSpc>
                <a:spcPct val="150000"/>
              </a:lnSpc>
            </a:pPr>
            <a:r>
              <a:rPr lang="en-GB" dirty="0">
                <a:latin typeface="Verdana" panose="020B0604030504040204" pitchFamily="34" charset="0"/>
                <a:ea typeface="Verdana" panose="020B0604030504040204" pitchFamily="34" charset="0"/>
              </a:rPr>
              <a:t>Does the link text tell the person where the link goes without needing to read the text around it? </a:t>
            </a:r>
          </a:p>
          <a:p>
            <a:pPr>
              <a:lnSpc>
                <a:spcPct val="150000"/>
              </a:lnSpc>
            </a:pPr>
            <a:r>
              <a:rPr lang="en-GB" dirty="0">
                <a:latin typeface="Verdana" panose="020B0604030504040204" pitchFamily="34" charset="0"/>
                <a:ea typeface="Verdana" panose="020B0604030504040204" pitchFamily="34" charset="0"/>
              </a:rPr>
              <a:t>If it does, it’s friendly!</a:t>
            </a:r>
          </a:p>
        </p:txBody>
      </p:sp>
    </p:spTree>
    <p:custDataLst>
      <p:tags r:id="rId1"/>
    </p:custDataLst>
    <p:extLst>
      <p:ext uri="{BB962C8B-B14F-4D97-AF65-F5344CB8AC3E}">
        <p14:creationId xmlns:p14="http://schemas.microsoft.com/office/powerpoint/2010/main" val="282885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are friendly links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428755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F1CED-FB83-4E65-8E60-6F462C7CDBC0}"/>
              </a:ext>
            </a:extLst>
          </p:cNvPr>
          <p:cNvSpPr>
            <a:spLocks noGrp="1"/>
          </p:cNvSpPr>
          <p:nvPr>
            <p:ph type="title"/>
          </p:nvPr>
        </p:nvSpPr>
        <p:spPr/>
        <p:txBody>
          <a:bodyPr>
            <a:normAutofit/>
          </a:bodyPr>
          <a:lstStyle/>
          <a:p>
            <a:r>
              <a:rPr lang="en-GB" dirty="0"/>
              <a:t>Tables</a:t>
            </a:r>
          </a:p>
        </p:txBody>
      </p:sp>
      <p:sp>
        <p:nvSpPr>
          <p:cNvPr id="3" name="Content Placeholder 2">
            <a:extLst>
              <a:ext uri="{FF2B5EF4-FFF2-40B4-BE49-F238E27FC236}">
                <a16:creationId xmlns:a16="http://schemas.microsoft.com/office/drawing/2014/main" id="{F85DCAEA-004C-4C45-AE7A-D469C81FF8AE}"/>
              </a:ext>
            </a:extLst>
          </p:cNvPr>
          <p:cNvSpPr>
            <a:spLocks noGrp="1"/>
          </p:cNvSpPr>
          <p:nvPr>
            <p:ph idx="1"/>
          </p:nvPr>
        </p:nvSpPr>
        <p:spPr/>
        <p:txBody>
          <a:bodyPr>
            <a:normAutofit fontScale="92500" lnSpcReduction="10000"/>
          </a:bodyPr>
          <a:lstStyle/>
          <a:p>
            <a:pPr marL="0" indent="0">
              <a:buNone/>
            </a:pPr>
            <a:r>
              <a:rPr lang="en-GB" dirty="0"/>
              <a:t>People accessing the website in </a:t>
            </a:r>
            <a:br>
              <a:rPr lang="en-GB" dirty="0"/>
            </a:br>
            <a:r>
              <a:rPr lang="en-GB" dirty="0"/>
              <a:t>different ways need to understand </a:t>
            </a:r>
            <a:br>
              <a:rPr lang="en-GB" dirty="0"/>
            </a:br>
            <a:r>
              <a:rPr lang="en-GB" dirty="0"/>
              <a:t>what a table contains </a:t>
            </a:r>
          </a:p>
          <a:p>
            <a:pPr lvl="1"/>
            <a:r>
              <a:rPr lang="en-GB" dirty="0"/>
              <a:t>Only use a table when you need to </a:t>
            </a:r>
            <a:br>
              <a:rPr lang="en-GB" dirty="0"/>
            </a:br>
            <a:r>
              <a:rPr lang="en-GB" dirty="0"/>
              <a:t>display </a:t>
            </a:r>
            <a:r>
              <a:rPr lang="en-GB" b="1" dirty="0"/>
              <a:t>data</a:t>
            </a:r>
          </a:p>
          <a:p>
            <a:pPr lvl="1"/>
            <a:r>
              <a:rPr lang="en-GB" dirty="0"/>
              <a:t>Always use headers to explain </a:t>
            </a:r>
            <a:br>
              <a:rPr lang="en-GB" dirty="0"/>
            </a:br>
            <a:r>
              <a:rPr lang="en-GB" dirty="0"/>
              <a:t>what’s inside the table</a:t>
            </a:r>
          </a:p>
          <a:p>
            <a:pPr lvl="1"/>
            <a:r>
              <a:rPr lang="en-GB" dirty="0"/>
              <a:t>Don’t resize the table</a:t>
            </a:r>
          </a:p>
        </p:txBody>
      </p:sp>
      <p:sp>
        <p:nvSpPr>
          <p:cNvPr id="4" name="TextBox 3">
            <a:extLst>
              <a:ext uri="{FF2B5EF4-FFF2-40B4-BE49-F238E27FC236}">
                <a16:creationId xmlns:a16="http://schemas.microsoft.com/office/drawing/2014/main" id="{253125E7-6B43-44A0-94D0-5D4278B08635}"/>
              </a:ext>
            </a:extLst>
          </p:cNvPr>
          <p:cNvSpPr txBox="1"/>
          <p:nvPr/>
        </p:nvSpPr>
        <p:spPr>
          <a:xfrm>
            <a:off x="7727958" y="1387549"/>
            <a:ext cx="3691156" cy="3215963"/>
          </a:xfrm>
          <a:prstGeom prst="rect">
            <a:avLst/>
          </a:prstGeom>
          <a:noFill/>
          <a:ln>
            <a:solidFill>
              <a:schemeClr val="tx2"/>
            </a:solidFill>
          </a:ln>
        </p:spPr>
        <p:txBody>
          <a:bodyPr wrap="square" lIns="180000" tIns="180000" rIns="180000" bIns="180000" rtlCol="0">
            <a:spAutoFit/>
          </a:bodyPr>
          <a:lstStyle/>
          <a:p>
            <a:pPr>
              <a:lnSpc>
                <a:spcPct val="150000"/>
              </a:lnSpc>
            </a:pPr>
            <a:r>
              <a:rPr lang="en-GB" b="1" dirty="0">
                <a:latin typeface="Verdana" panose="020B0604030504040204" pitchFamily="34" charset="0"/>
                <a:ea typeface="Verdana" panose="020B0604030504040204" pitchFamily="34" charset="0"/>
              </a:rPr>
              <a:t>What is a data?</a:t>
            </a:r>
          </a:p>
          <a:p>
            <a:pPr>
              <a:lnSpc>
                <a:spcPct val="150000"/>
              </a:lnSpc>
            </a:pPr>
            <a:r>
              <a:rPr lang="en-GB" dirty="0">
                <a:latin typeface="Verdana" panose="020B0604030504040204" pitchFamily="34" charset="0"/>
                <a:ea typeface="Verdana" panose="020B0604030504040204" pitchFamily="34" charset="0"/>
              </a:rPr>
              <a:t>Data is a list of items that can be placed under a number of headings. E.g. a list of staff names, phone numbers and email addresses.</a:t>
            </a:r>
          </a:p>
        </p:txBody>
      </p:sp>
    </p:spTree>
    <p:custDataLst>
      <p:tags r:id="rId1"/>
    </p:custDataLst>
    <p:extLst>
      <p:ext uri="{BB962C8B-B14F-4D97-AF65-F5344CB8AC3E}">
        <p14:creationId xmlns:p14="http://schemas.microsoft.com/office/powerpoint/2010/main" val="262592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14A9-794D-4959-A13F-BDDD08B8805C}"/>
              </a:ext>
            </a:extLst>
          </p:cNvPr>
          <p:cNvSpPr>
            <a:spLocks noGrp="1"/>
          </p:cNvSpPr>
          <p:nvPr>
            <p:ph type="title"/>
          </p:nvPr>
        </p:nvSpPr>
        <p:spPr/>
        <p:txBody>
          <a:bodyPr/>
          <a:lstStyle/>
          <a:p>
            <a:r>
              <a:rPr lang="en-GB" dirty="0"/>
              <a:t>Images</a:t>
            </a:r>
          </a:p>
        </p:txBody>
      </p:sp>
      <p:sp>
        <p:nvSpPr>
          <p:cNvPr id="3" name="Content Placeholder 2">
            <a:extLst>
              <a:ext uri="{FF2B5EF4-FFF2-40B4-BE49-F238E27FC236}">
                <a16:creationId xmlns:a16="http://schemas.microsoft.com/office/drawing/2014/main" id="{585C3698-8570-47F3-AD95-F280BBB98708}"/>
              </a:ext>
            </a:extLst>
          </p:cNvPr>
          <p:cNvSpPr>
            <a:spLocks noGrp="1"/>
          </p:cNvSpPr>
          <p:nvPr>
            <p:ph idx="1"/>
          </p:nvPr>
        </p:nvSpPr>
        <p:spPr/>
        <p:txBody>
          <a:bodyPr/>
          <a:lstStyle/>
          <a:p>
            <a:pPr marL="0" indent="0">
              <a:buNone/>
            </a:pPr>
            <a:r>
              <a:rPr lang="en-GB" dirty="0"/>
              <a:t>We need to provide alternatives if people using our site can’t see our images</a:t>
            </a:r>
          </a:p>
          <a:p>
            <a:pPr lvl="1"/>
            <a:r>
              <a:rPr lang="en-GB" dirty="0"/>
              <a:t>Decorative images</a:t>
            </a:r>
          </a:p>
          <a:p>
            <a:pPr lvl="1"/>
            <a:r>
              <a:rPr lang="en-GB" dirty="0"/>
              <a:t>Images with purpose</a:t>
            </a:r>
          </a:p>
          <a:p>
            <a:pPr lvl="2"/>
            <a:r>
              <a:rPr lang="en-GB" dirty="0"/>
              <a:t>Images that don’t contain text</a:t>
            </a:r>
          </a:p>
          <a:p>
            <a:pPr lvl="2"/>
            <a:r>
              <a:rPr lang="en-GB" dirty="0"/>
              <a:t>Images containing text</a:t>
            </a:r>
          </a:p>
          <a:p>
            <a:pPr lvl="2"/>
            <a:r>
              <a:rPr lang="en-GB" dirty="0"/>
              <a:t>Images containing charts, graphs or diagrams</a:t>
            </a:r>
          </a:p>
        </p:txBody>
      </p:sp>
    </p:spTree>
    <p:custDataLst>
      <p:tags r:id="rId1"/>
    </p:custDataLst>
    <p:extLst>
      <p:ext uri="{BB962C8B-B14F-4D97-AF65-F5344CB8AC3E}">
        <p14:creationId xmlns:p14="http://schemas.microsoft.com/office/powerpoint/2010/main" val="3896242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5CBE1-07BC-4C27-A25A-E75855B95B7E}"/>
              </a:ext>
            </a:extLst>
          </p:cNvPr>
          <p:cNvSpPr>
            <a:spLocks noGrp="1"/>
          </p:cNvSpPr>
          <p:nvPr>
            <p:ph type="title"/>
          </p:nvPr>
        </p:nvSpPr>
        <p:spPr/>
        <p:txBody>
          <a:bodyPr/>
          <a:lstStyle/>
          <a:p>
            <a:r>
              <a:rPr lang="en-GB" dirty="0"/>
              <a:t>Decorative Images</a:t>
            </a:r>
          </a:p>
        </p:txBody>
      </p:sp>
      <p:sp>
        <p:nvSpPr>
          <p:cNvPr id="3" name="Content Placeholder 2">
            <a:extLst>
              <a:ext uri="{FF2B5EF4-FFF2-40B4-BE49-F238E27FC236}">
                <a16:creationId xmlns:a16="http://schemas.microsoft.com/office/drawing/2014/main" id="{8653EF92-6097-4585-8BFC-ADE750A4E6E6}"/>
              </a:ext>
            </a:extLst>
          </p:cNvPr>
          <p:cNvSpPr>
            <a:spLocks noGrp="1"/>
          </p:cNvSpPr>
          <p:nvPr>
            <p:ph idx="1"/>
          </p:nvPr>
        </p:nvSpPr>
        <p:spPr/>
        <p:txBody>
          <a:bodyPr/>
          <a:lstStyle/>
          <a:p>
            <a:pPr marL="0" indent="0">
              <a:buNone/>
            </a:pPr>
            <a:r>
              <a:rPr lang="en-GB" dirty="0"/>
              <a:t>If an image is purely decorative </a:t>
            </a:r>
            <a:br>
              <a:rPr lang="en-GB" dirty="0"/>
            </a:br>
            <a:r>
              <a:rPr lang="en-GB" dirty="0"/>
              <a:t>it doesn’t have to have alternative </a:t>
            </a:r>
            <a:br>
              <a:rPr lang="en-GB" dirty="0"/>
            </a:br>
            <a:r>
              <a:rPr lang="en-GB" dirty="0"/>
              <a:t>text</a:t>
            </a:r>
          </a:p>
          <a:p>
            <a:pPr marL="0" indent="0">
              <a:buNone/>
            </a:pPr>
            <a:r>
              <a:rPr lang="en-GB" dirty="0"/>
              <a:t>But, is it </a:t>
            </a:r>
            <a:r>
              <a:rPr lang="en-GB" b="1" dirty="0"/>
              <a:t>really</a:t>
            </a:r>
            <a:r>
              <a:rPr lang="en-GB" dirty="0"/>
              <a:t> just decorative?</a:t>
            </a:r>
          </a:p>
          <a:p>
            <a:pPr marL="0" indent="0">
              <a:buNone/>
            </a:pPr>
            <a:r>
              <a:rPr lang="en-GB" dirty="0"/>
              <a:t>Most images have a purpose </a:t>
            </a:r>
            <a:br>
              <a:rPr lang="en-GB" dirty="0"/>
            </a:br>
            <a:r>
              <a:rPr lang="en-GB" dirty="0"/>
              <a:t>of some sort</a:t>
            </a:r>
          </a:p>
        </p:txBody>
      </p:sp>
      <p:sp>
        <p:nvSpPr>
          <p:cNvPr id="7" name="Cloud 6">
            <a:extLst>
              <a:ext uri="{FF2B5EF4-FFF2-40B4-BE49-F238E27FC236}">
                <a16:creationId xmlns:a16="http://schemas.microsoft.com/office/drawing/2014/main" id="{A7224D95-7528-45A8-A49A-B456F453CCC5}"/>
              </a:ext>
              <a:ext uri="{C183D7F6-B498-43B3-948B-1728B52AA6E4}">
                <adec:decorative xmlns:adec="http://schemas.microsoft.com/office/drawing/2017/decorative" val="1"/>
              </a:ext>
            </a:extLst>
          </p:cNvPr>
          <p:cNvSpPr/>
          <p:nvPr/>
        </p:nvSpPr>
        <p:spPr>
          <a:xfrm>
            <a:off x="7141369" y="2549403"/>
            <a:ext cx="4458478" cy="2175669"/>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806AFCB7-ECF5-49B6-97BB-2BF387AE62E5}"/>
              </a:ext>
            </a:extLst>
          </p:cNvPr>
          <p:cNvSpPr/>
          <p:nvPr/>
        </p:nvSpPr>
        <p:spPr>
          <a:xfrm>
            <a:off x="8164456" y="3134005"/>
            <a:ext cx="3312368" cy="867289"/>
          </a:xfrm>
          <a:prstGeom prst="rect">
            <a:avLst/>
          </a:prstGeom>
        </p:spPr>
        <p:txBody>
          <a:bodyPr wrap="square">
            <a:spAutoFit/>
          </a:bodyPr>
          <a:lstStyle/>
          <a:p>
            <a:pPr>
              <a:lnSpc>
                <a:spcPct val="150000"/>
              </a:lnSpc>
            </a:pPr>
            <a:r>
              <a:rPr lang="en-GB" dirty="0">
                <a:latin typeface="Verdana" panose="020B0604030504040204" pitchFamily="34" charset="0"/>
                <a:ea typeface="Verdana" panose="020B0604030504040204" pitchFamily="34" charset="0"/>
              </a:rPr>
              <a:t>If in doubt…</a:t>
            </a:r>
          </a:p>
          <a:p>
            <a:pPr>
              <a:lnSpc>
                <a:spcPct val="150000"/>
              </a:lnSpc>
            </a:pPr>
            <a:r>
              <a:rPr lang="en-GB" dirty="0">
                <a:latin typeface="Verdana" panose="020B0604030504040204" pitchFamily="34" charset="0"/>
                <a:ea typeface="Verdana" panose="020B0604030504040204" pitchFamily="34" charset="0"/>
              </a:rPr>
              <a:t>add alternative text!</a:t>
            </a:r>
          </a:p>
        </p:txBody>
      </p:sp>
    </p:spTree>
    <p:custDataLst>
      <p:tags r:id="rId1"/>
    </p:custDataLst>
    <p:extLst>
      <p:ext uri="{BB962C8B-B14F-4D97-AF65-F5344CB8AC3E}">
        <p14:creationId xmlns:p14="http://schemas.microsoft.com/office/powerpoint/2010/main" val="3319162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631B-6098-4AD3-8412-18A41455B245}"/>
              </a:ext>
            </a:extLst>
          </p:cNvPr>
          <p:cNvSpPr>
            <a:spLocks noGrp="1"/>
          </p:cNvSpPr>
          <p:nvPr>
            <p:ph type="title"/>
          </p:nvPr>
        </p:nvSpPr>
        <p:spPr/>
        <p:txBody>
          <a:bodyPr/>
          <a:lstStyle/>
          <a:p>
            <a:r>
              <a:rPr lang="en-GB" dirty="0"/>
              <a:t>Is this a decorative image?</a:t>
            </a:r>
          </a:p>
        </p:txBody>
      </p:sp>
      <p:sp>
        <p:nvSpPr>
          <p:cNvPr id="3" name="Content Placeholder 2">
            <a:extLst>
              <a:ext uri="{FF2B5EF4-FFF2-40B4-BE49-F238E27FC236}">
                <a16:creationId xmlns:a16="http://schemas.microsoft.com/office/drawing/2014/main" id="{78673176-76C0-4F02-9117-3B1D72B62BB7}"/>
              </a:ext>
            </a:extLst>
          </p:cNvPr>
          <p:cNvSpPr>
            <a:spLocks noGrp="1"/>
          </p:cNvSpPr>
          <p:nvPr>
            <p:ph idx="1"/>
          </p:nvPr>
        </p:nvSpPr>
        <p:spPr/>
        <p:txBody>
          <a:bodyPr/>
          <a:lstStyle/>
          <a:p>
            <a:endParaRPr lang="en-GB" dirty="0">
              <a:hlinkClick r:id="rId3"/>
            </a:endParaRPr>
          </a:p>
          <a:p>
            <a:r>
              <a:rPr lang="en-GB" dirty="0">
                <a:hlinkClick r:id="rId3"/>
              </a:rPr>
              <a:t>https://www.aber.ac.uk/en/student-support/current-students/peer-support/</a:t>
            </a:r>
            <a:r>
              <a:rPr lang="en-GB" dirty="0"/>
              <a:t> </a:t>
            </a:r>
          </a:p>
        </p:txBody>
      </p:sp>
    </p:spTree>
    <p:extLst>
      <p:ext uri="{BB962C8B-B14F-4D97-AF65-F5344CB8AC3E}">
        <p14:creationId xmlns:p14="http://schemas.microsoft.com/office/powerpoint/2010/main" val="4202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4A785-ABAD-4075-B75F-3CB7EC20E38A}"/>
              </a:ext>
            </a:extLst>
          </p:cNvPr>
          <p:cNvSpPr>
            <a:spLocks noGrp="1"/>
          </p:cNvSpPr>
          <p:nvPr>
            <p:ph type="title"/>
          </p:nvPr>
        </p:nvSpPr>
        <p:spPr/>
        <p:txBody>
          <a:bodyPr/>
          <a:lstStyle/>
          <a:p>
            <a:r>
              <a:rPr lang="en-GB" dirty="0"/>
              <a:t>What is Accessibility?</a:t>
            </a:r>
          </a:p>
        </p:txBody>
      </p:sp>
      <p:sp>
        <p:nvSpPr>
          <p:cNvPr id="3" name="Content Placeholder 2">
            <a:extLst>
              <a:ext uri="{FF2B5EF4-FFF2-40B4-BE49-F238E27FC236}">
                <a16:creationId xmlns:a16="http://schemas.microsoft.com/office/drawing/2014/main" id="{9B05AF4C-576C-4AA7-8CF9-F2AFF7BEA094}"/>
              </a:ext>
            </a:extLst>
          </p:cNvPr>
          <p:cNvSpPr>
            <a:spLocks noGrp="1"/>
          </p:cNvSpPr>
          <p:nvPr>
            <p:ph idx="1"/>
          </p:nvPr>
        </p:nvSpPr>
        <p:spPr/>
        <p:txBody>
          <a:bodyPr>
            <a:normAutofit lnSpcReduction="10000"/>
          </a:bodyPr>
          <a:lstStyle/>
          <a:p>
            <a:pPr marL="0" indent="0">
              <a:buNone/>
            </a:pPr>
            <a:r>
              <a:rPr lang="en-GB" dirty="0"/>
              <a:t>Making sure the website can be used by as many people as possible including people with impairments to their:</a:t>
            </a:r>
          </a:p>
          <a:p>
            <a:r>
              <a:rPr lang="en-GB" dirty="0"/>
              <a:t>Vision</a:t>
            </a:r>
          </a:p>
          <a:p>
            <a:r>
              <a:rPr lang="en-GB" dirty="0"/>
              <a:t>Hearing</a:t>
            </a:r>
          </a:p>
          <a:p>
            <a:r>
              <a:rPr lang="en-GB" dirty="0"/>
              <a:t>Mobility</a:t>
            </a:r>
          </a:p>
          <a:p>
            <a:r>
              <a:rPr lang="en-GB" dirty="0"/>
              <a:t>Thinking and understanding</a:t>
            </a:r>
          </a:p>
          <a:p>
            <a:endParaRPr lang="en-GB" dirty="0"/>
          </a:p>
        </p:txBody>
      </p:sp>
    </p:spTree>
    <p:custDataLst>
      <p:tags r:id="rId1"/>
    </p:custDataLst>
    <p:extLst>
      <p:ext uri="{BB962C8B-B14F-4D97-AF65-F5344CB8AC3E}">
        <p14:creationId xmlns:p14="http://schemas.microsoft.com/office/powerpoint/2010/main" val="3019161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5C21-72FC-4C54-925C-3E859CB23770}"/>
              </a:ext>
            </a:extLst>
          </p:cNvPr>
          <p:cNvSpPr>
            <a:spLocks noGrp="1"/>
          </p:cNvSpPr>
          <p:nvPr>
            <p:ph type="title"/>
          </p:nvPr>
        </p:nvSpPr>
        <p:spPr/>
        <p:txBody>
          <a:bodyPr/>
          <a:lstStyle/>
          <a:p>
            <a:r>
              <a:rPr lang="en-GB" dirty="0"/>
              <a:t>Images with purpose</a:t>
            </a:r>
          </a:p>
        </p:txBody>
      </p:sp>
      <p:sp>
        <p:nvSpPr>
          <p:cNvPr id="3" name="Content Placeholder 2">
            <a:extLst>
              <a:ext uri="{FF2B5EF4-FFF2-40B4-BE49-F238E27FC236}">
                <a16:creationId xmlns:a16="http://schemas.microsoft.com/office/drawing/2014/main" id="{47508179-B840-4E16-9106-C127697969EC}"/>
              </a:ext>
            </a:extLst>
          </p:cNvPr>
          <p:cNvSpPr>
            <a:spLocks noGrp="1"/>
          </p:cNvSpPr>
          <p:nvPr>
            <p:ph idx="1"/>
          </p:nvPr>
        </p:nvSpPr>
        <p:spPr/>
        <p:txBody>
          <a:bodyPr>
            <a:normAutofit/>
          </a:bodyPr>
          <a:lstStyle/>
          <a:p>
            <a:pPr marL="0" indent="0">
              <a:buNone/>
            </a:pPr>
            <a:r>
              <a:rPr lang="en-GB" dirty="0"/>
              <a:t>Is the image:</a:t>
            </a:r>
          </a:p>
          <a:p>
            <a:pPr lvl="1"/>
            <a:r>
              <a:rPr lang="en-GB" dirty="0"/>
              <a:t>Used to contribute to the ‘feel’ of the page?</a:t>
            </a:r>
          </a:p>
          <a:p>
            <a:pPr lvl="1"/>
            <a:r>
              <a:rPr lang="en-GB" dirty="0"/>
              <a:t>Used to convey information?</a:t>
            </a:r>
          </a:p>
          <a:p>
            <a:pPr lvl="1"/>
            <a:r>
              <a:rPr lang="en-GB" dirty="0"/>
              <a:t>Referred to in the text?</a:t>
            </a:r>
          </a:p>
          <a:p>
            <a:pPr lvl="1"/>
            <a:r>
              <a:rPr lang="en-GB" dirty="0"/>
              <a:t>Used for navigation?</a:t>
            </a:r>
          </a:p>
        </p:txBody>
      </p:sp>
      <p:sp>
        <p:nvSpPr>
          <p:cNvPr id="4" name="TextBox 3">
            <a:extLst>
              <a:ext uri="{FF2B5EF4-FFF2-40B4-BE49-F238E27FC236}">
                <a16:creationId xmlns:a16="http://schemas.microsoft.com/office/drawing/2014/main" id="{49576143-4C6A-47C2-965E-3651C040A346}"/>
              </a:ext>
            </a:extLst>
          </p:cNvPr>
          <p:cNvSpPr txBox="1"/>
          <p:nvPr/>
        </p:nvSpPr>
        <p:spPr>
          <a:xfrm>
            <a:off x="5645021" y="4256104"/>
            <a:ext cx="5402424" cy="1686250"/>
          </a:xfrm>
          <a:prstGeom prst="rect">
            <a:avLst/>
          </a:prstGeom>
          <a:noFill/>
          <a:ln>
            <a:solidFill>
              <a:schemeClr val="tx2"/>
            </a:solidFill>
          </a:ln>
        </p:spPr>
        <p:txBody>
          <a:bodyPr wrap="square" lIns="180000" tIns="180000" rIns="180000" bIns="180000" rtlCol="0">
            <a:spAutoFit/>
          </a:bodyPr>
          <a:lstStyle/>
          <a:p>
            <a:pPr>
              <a:lnSpc>
                <a:spcPct val="150000"/>
              </a:lnSpc>
            </a:pPr>
            <a:r>
              <a:rPr lang="en-GB" sz="2000" dirty="0">
                <a:latin typeface="Verdana" panose="020B0604030504040204" pitchFamily="34" charset="0"/>
                <a:ea typeface="Verdana" panose="020B0604030504040204" pitchFamily="34" charset="0"/>
              </a:rPr>
              <a:t>If the answer to any of these questions is </a:t>
            </a:r>
            <a:r>
              <a:rPr lang="en-GB" sz="2000" b="1" dirty="0">
                <a:latin typeface="Verdana" panose="020B0604030504040204" pitchFamily="34" charset="0"/>
                <a:ea typeface="Verdana" panose="020B0604030504040204" pitchFamily="34" charset="0"/>
              </a:rPr>
              <a:t>yes </a:t>
            </a:r>
            <a:r>
              <a:rPr lang="en-GB" sz="2000" dirty="0">
                <a:latin typeface="Verdana" panose="020B0604030504040204" pitchFamily="34" charset="0"/>
                <a:ea typeface="Verdana" panose="020B0604030504040204" pitchFamily="34" charset="0"/>
              </a:rPr>
              <a:t>then the image </a:t>
            </a:r>
            <a:r>
              <a:rPr lang="en-GB" sz="2000" b="1" dirty="0">
                <a:latin typeface="Verdana" panose="020B0604030504040204" pitchFamily="34" charset="0"/>
                <a:ea typeface="Verdana" panose="020B0604030504040204" pitchFamily="34" charset="0"/>
              </a:rPr>
              <a:t>does</a:t>
            </a:r>
            <a:r>
              <a:rPr lang="en-GB" sz="2000" dirty="0">
                <a:latin typeface="Verdana" panose="020B0604030504040204" pitchFamily="34" charset="0"/>
                <a:ea typeface="Verdana" panose="020B0604030504040204" pitchFamily="34" charset="0"/>
              </a:rPr>
              <a:t> have purpose and needs alternative text</a:t>
            </a:r>
          </a:p>
        </p:txBody>
      </p:sp>
    </p:spTree>
    <p:custDataLst>
      <p:tags r:id="rId1"/>
    </p:custDataLst>
    <p:extLst>
      <p:ext uri="{BB962C8B-B14F-4D97-AF65-F5344CB8AC3E}">
        <p14:creationId xmlns:p14="http://schemas.microsoft.com/office/powerpoint/2010/main" val="2052349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80165-5AF1-41DE-88E4-55F923F2700B}"/>
              </a:ext>
            </a:extLst>
          </p:cNvPr>
          <p:cNvSpPr>
            <a:spLocks noGrp="1"/>
          </p:cNvSpPr>
          <p:nvPr>
            <p:ph type="title"/>
          </p:nvPr>
        </p:nvSpPr>
        <p:spPr/>
        <p:txBody>
          <a:bodyPr/>
          <a:lstStyle/>
          <a:p>
            <a:r>
              <a:rPr lang="en-GB" dirty="0"/>
              <a:t>Images that don’t contain text</a:t>
            </a:r>
          </a:p>
        </p:txBody>
      </p:sp>
      <p:sp>
        <p:nvSpPr>
          <p:cNvPr id="3" name="Content Placeholder 2">
            <a:extLst>
              <a:ext uri="{FF2B5EF4-FFF2-40B4-BE49-F238E27FC236}">
                <a16:creationId xmlns:a16="http://schemas.microsoft.com/office/drawing/2014/main" id="{67121D9B-A0A5-48DD-AE1B-781B82C7DC17}"/>
              </a:ext>
            </a:extLst>
          </p:cNvPr>
          <p:cNvSpPr>
            <a:spLocks noGrp="1"/>
          </p:cNvSpPr>
          <p:nvPr>
            <p:ph idx="1"/>
          </p:nvPr>
        </p:nvSpPr>
        <p:spPr/>
        <p:txBody>
          <a:bodyPr>
            <a:normAutofit fontScale="77500" lnSpcReduction="20000"/>
          </a:bodyPr>
          <a:lstStyle/>
          <a:p>
            <a:pPr marL="0" indent="0">
              <a:buNone/>
            </a:pPr>
            <a:r>
              <a:rPr lang="en-GB" dirty="0"/>
              <a:t>What should we put in the alternative text?</a:t>
            </a:r>
          </a:p>
          <a:p>
            <a:pPr marL="0" indent="0">
              <a:buNone/>
            </a:pPr>
            <a:r>
              <a:rPr lang="en-GB" dirty="0"/>
              <a:t>Do:</a:t>
            </a:r>
          </a:p>
          <a:p>
            <a:pPr lvl="1"/>
            <a:r>
              <a:rPr lang="en-GB" dirty="0"/>
              <a:t>Briefly describe the image</a:t>
            </a:r>
          </a:p>
          <a:p>
            <a:pPr lvl="1"/>
            <a:r>
              <a:rPr lang="en-GB" dirty="0"/>
              <a:t>Bear in mind the context of the page</a:t>
            </a:r>
          </a:p>
          <a:p>
            <a:pPr lvl="1"/>
            <a:r>
              <a:rPr lang="en-GB" dirty="0"/>
              <a:t>If the image is clicked on to carry out an action, describe the action, not the image</a:t>
            </a:r>
          </a:p>
          <a:p>
            <a:pPr marL="0" indent="0">
              <a:buNone/>
            </a:pPr>
            <a:r>
              <a:rPr lang="en-GB" dirty="0"/>
              <a:t>Don’t:</a:t>
            </a:r>
          </a:p>
          <a:p>
            <a:pPr lvl="1"/>
            <a:r>
              <a:rPr lang="en-GB" dirty="0"/>
              <a:t>Use ‘photo of...’ or ‘image of…’</a:t>
            </a:r>
          </a:p>
          <a:p>
            <a:pPr lvl="1"/>
            <a:r>
              <a:rPr lang="en-GB" dirty="0"/>
              <a:t>Describe the image in lengthy detail</a:t>
            </a:r>
          </a:p>
        </p:txBody>
      </p:sp>
    </p:spTree>
    <p:custDataLst>
      <p:tags r:id="rId1"/>
    </p:custDataLst>
    <p:extLst>
      <p:ext uri="{BB962C8B-B14F-4D97-AF65-F5344CB8AC3E}">
        <p14:creationId xmlns:p14="http://schemas.microsoft.com/office/powerpoint/2010/main" val="2564105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9183-F194-4F54-A0BC-2A5FEE71AB9C}"/>
              </a:ext>
            </a:extLst>
          </p:cNvPr>
          <p:cNvSpPr>
            <a:spLocks noGrp="1"/>
          </p:cNvSpPr>
          <p:nvPr>
            <p:ph type="title"/>
          </p:nvPr>
        </p:nvSpPr>
        <p:spPr>
          <a:xfrm>
            <a:off x="726688" y="0"/>
            <a:ext cx="10515600" cy="1325563"/>
          </a:xfrm>
        </p:spPr>
        <p:txBody>
          <a:bodyPr/>
          <a:lstStyle/>
          <a:p>
            <a:r>
              <a:rPr lang="en-GB" dirty="0"/>
              <a:t>Why is alternative text important?</a:t>
            </a:r>
          </a:p>
        </p:txBody>
      </p:sp>
      <p:sp>
        <p:nvSpPr>
          <p:cNvPr id="12" name="Content Placeholder 11">
            <a:extLst>
              <a:ext uri="{FF2B5EF4-FFF2-40B4-BE49-F238E27FC236}">
                <a16:creationId xmlns:a16="http://schemas.microsoft.com/office/drawing/2014/main" id="{650174FD-C9C8-4390-9DB8-293A0573FF5F}"/>
              </a:ext>
            </a:extLst>
          </p:cNvPr>
          <p:cNvSpPr>
            <a:spLocks noGrp="1"/>
          </p:cNvSpPr>
          <p:nvPr>
            <p:ph idx="1"/>
          </p:nvPr>
        </p:nvSpPr>
        <p:spPr/>
        <p:txBody>
          <a:bodyPr/>
          <a:lstStyle/>
          <a:p>
            <a:pPr marL="0" indent="0">
              <a:buNone/>
            </a:pPr>
            <a:r>
              <a:rPr lang="en-GB" dirty="0"/>
              <a:t>Let’s try it out…</a:t>
            </a:r>
          </a:p>
          <a:p>
            <a:pPr marL="0" indent="0">
              <a:buNone/>
            </a:pPr>
            <a:r>
              <a:rPr lang="en-GB" dirty="0">
                <a:hlinkClick r:id="rId4"/>
              </a:rPr>
              <a:t>https://www.aber.ac.uk/en/training/digital-accessibility/try-it-out</a:t>
            </a:r>
            <a:endParaRPr lang="en-GB" dirty="0"/>
          </a:p>
          <a:p>
            <a:pPr marL="0" indent="0">
              <a:buNone/>
            </a:pPr>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1411449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E7649-8CD9-4463-94B6-06CA4006AD28}"/>
              </a:ext>
            </a:extLst>
          </p:cNvPr>
          <p:cNvSpPr>
            <a:spLocks noGrp="1"/>
          </p:cNvSpPr>
          <p:nvPr>
            <p:ph type="title"/>
          </p:nvPr>
        </p:nvSpPr>
        <p:spPr/>
        <p:txBody>
          <a:bodyPr/>
          <a:lstStyle/>
          <a:p>
            <a:r>
              <a:rPr lang="en-GB" dirty="0"/>
              <a:t>Images containing text</a:t>
            </a:r>
          </a:p>
        </p:txBody>
      </p:sp>
      <p:sp>
        <p:nvSpPr>
          <p:cNvPr id="3" name="Content Placeholder 2">
            <a:extLst>
              <a:ext uri="{FF2B5EF4-FFF2-40B4-BE49-F238E27FC236}">
                <a16:creationId xmlns:a16="http://schemas.microsoft.com/office/drawing/2014/main" id="{CB76BE12-43CA-4B1E-96D9-57FB87ED62AE}"/>
              </a:ext>
            </a:extLst>
          </p:cNvPr>
          <p:cNvSpPr>
            <a:spLocks noGrp="1"/>
          </p:cNvSpPr>
          <p:nvPr>
            <p:ph idx="1"/>
          </p:nvPr>
        </p:nvSpPr>
        <p:spPr/>
        <p:txBody>
          <a:bodyPr>
            <a:normAutofit fontScale="77500" lnSpcReduction="20000"/>
          </a:bodyPr>
          <a:lstStyle/>
          <a:p>
            <a:pPr marL="0" indent="0">
              <a:buNone/>
            </a:pPr>
            <a:r>
              <a:rPr lang="en-GB" dirty="0"/>
              <a:t>For images containing text we </a:t>
            </a:r>
            <a:r>
              <a:rPr lang="en-GB" b="1" dirty="0"/>
              <a:t>must</a:t>
            </a:r>
            <a:r>
              <a:rPr lang="en-GB" dirty="0"/>
              <a:t> provide an alternative way to view the text</a:t>
            </a:r>
          </a:p>
          <a:p>
            <a:pPr marL="0" indent="0">
              <a:buNone/>
            </a:pPr>
            <a:r>
              <a:rPr lang="en-GB" dirty="0"/>
              <a:t>Small amount of text (e.g. logo or award badge):</a:t>
            </a:r>
          </a:p>
          <a:p>
            <a:pPr lvl="1"/>
            <a:r>
              <a:rPr lang="en-GB" dirty="0"/>
              <a:t>Put the exact text in the alternative text</a:t>
            </a:r>
          </a:p>
          <a:p>
            <a:pPr marL="0" indent="0">
              <a:buNone/>
            </a:pPr>
            <a:r>
              <a:rPr lang="en-GB" dirty="0"/>
              <a:t>Large amount of text </a:t>
            </a:r>
            <a:br>
              <a:rPr lang="en-GB" dirty="0"/>
            </a:br>
            <a:r>
              <a:rPr lang="en-GB" dirty="0"/>
              <a:t>(e.g. an infographic)</a:t>
            </a:r>
          </a:p>
          <a:p>
            <a:pPr lvl="1"/>
            <a:r>
              <a:rPr lang="en-GB" dirty="0"/>
              <a:t>Create a new CMS page containing </a:t>
            </a:r>
            <a:br>
              <a:rPr lang="en-GB" dirty="0"/>
            </a:br>
            <a:r>
              <a:rPr lang="en-GB" dirty="0"/>
              <a:t>the text from the image</a:t>
            </a:r>
          </a:p>
          <a:p>
            <a:pPr lvl="1"/>
            <a:r>
              <a:rPr lang="en-GB" dirty="0"/>
              <a:t>Link up the image to the new page</a:t>
            </a:r>
          </a:p>
        </p:txBody>
      </p:sp>
      <p:sp>
        <p:nvSpPr>
          <p:cNvPr id="4" name="TextBox 3">
            <a:extLst>
              <a:ext uri="{FF2B5EF4-FFF2-40B4-BE49-F238E27FC236}">
                <a16:creationId xmlns:a16="http://schemas.microsoft.com/office/drawing/2014/main" id="{84C5807B-1FAF-4468-AE9C-DB8F26DE5196}"/>
              </a:ext>
            </a:extLst>
          </p:cNvPr>
          <p:cNvSpPr txBox="1"/>
          <p:nvPr/>
        </p:nvSpPr>
        <p:spPr>
          <a:xfrm>
            <a:off x="7791061" y="3640086"/>
            <a:ext cx="3405673" cy="2536877"/>
          </a:xfrm>
          <a:prstGeom prst="rect">
            <a:avLst/>
          </a:prstGeom>
          <a:noFill/>
          <a:ln>
            <a:solidFill>
              <a:schemeClr val="tx2"/>
            </a:solidFill>
          </a:ln>
        </p:spPr>
        <p:txBody>
          <a:bodyPr wrap="square" lIns="180000" tIns="144000" rIns="180000" bIns="144000" rtlCol="0">
            <a:spAutoFit/>
          </a:bodyPr>
          <a:lstStyle/>
          <a:p>
            <a:pPr>
              <a:lnSpc>
                <a:spcPct val="150000"/>
              </a:lnSpc>
            </a:pPr>
            <a:r>
              <a:rPr lang="en-GB" sz="2000" b="1" dirty="0">
                <a:latin typeface="Verdana" panose="020B0604030504040204" pitchFamily="34" charset="0"/>
                <a:ea typeface="Verdana" panose="020B0604030504040204" pitchFamily="34" charset="0"/>
              </a:rPr>
              <a:t>Note:</a:t>
            </a:r>
          </a:p>
          <a:p>
            <a:pPr>
              <a:lnSpc>
                <a:spcPct val="150000"/>
              </a:lnSpc>
            </a:pPr>
            <a:r>
              <a:rPr lang="en-GB" sz="2000" dirty="0">
                <a:latin typeface="Verdana" panose="020B0604030504040204" pitchFamily="34" charset="0"/>
                <a:ea typeface="Verdana" panose="020B0604030504040204" pitchFamily="34" charset="0"/>
              </a:rPr>
              <a:t>Check the text in the image has sufficient contrast with the image background</a:t>
            </a:r>
          </a:p>
        </p:txBody>
      </p:sp>
    </p:spTree>
    <p:custDataLst>
      <p:tags r:id="rId1"/>
    </p:custDataLst>
    <p:extLst>
      <p:ext uri="{BB962C8B-B14F-4D97-AF65-F5344CB8AC3E}">
        <p14:creationId xmlns:p14="http://schemas.microsoft.com/office/powerpoint/2010/main" val="1037568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419A-0B41-4603-98DC-88CC4D5E5C7B}"/>
              </a:ext>
            </a:extLst>
          </p:cNvPr>
          <p:cNvSpPr>
            <a:spLocks noGrp="1"/>
          </p:cNvSpPr>
          <p:nvPr>
            <p:ph type="title"/>
          </p:nvPr>
        </p:nvSpPr>
        <p:spPr/>
        <p:txBody>
          <a:bodyPr>
            <a:normAutofit fontScale="90000"/>
          </a:bodyPr>
          <a:lstStyle/>
          <a:p>
            <a:pPr>
              <a:lnSpc>
                <a:spcPct val="100000"/>
              </a:lnSpc>
            </a:pPr>
            <a:r>
              <a:rPr lang="en-GB" dirty="0"/>
              <a:t>Images containing charts, graphs or diagrams	</a:t>
            </a:r>
          </a:p>
        </p:txBody>
      </p:sp>
      <p:sp>
        <p:nvSpPr>
          <p:cNvPr id="3" name="Content Placeholder 2">
            <a:extLst>
              <a:ext uri="{FF2B5EF4-FFF2-40B4-BE49-F238E27FC236}">
                <a16:creationId xmlns:a16="http://schemas.microsoft.com/office/drawing/2014/main" id="{059FA927-F4F5-4788-85AE-051673F508F3}"/>
              </a:ext>
            </a:extLst>
          </p:cNvPr>
          <p:cNvSpPr>
            <a:spLocks noGrp="1"/>
          </p:cNvSpPr>
          <p:nvPr>
            <p:ph idx="1"/>
          </p:nvPr>
        </p:nvSpPr>
        <p:spPr>
          <a:xfrm>
            <a:off x="838200" y="2030898"/>
            <a:ext cx="10515600" cy="4351338"/>
          </a:xfrm>
        </p:spPr>
        <p:txBody>
          <a:bodyPr/>
          <a:lstStyle/>
          <a:p>
            <a:pPr marL="0" indent="0">
              <a:buNone/>
            </a:pPr>
            <a:r>
              <a:rPr lang="en-GB" sz="2400" dirty="0"/>
              <a:t>These images </a:t>
            </a:r>
            <a:r>
              <a:rPr lang="en-GB" sz="2400" b="1" dirty="0"/>
              <a:t>must</a:t>
            </a:r>
            <a:r>
              <a:rPr lang="en-GB" sz="2400" dirty="0"/>
              <a:t> have a description or an alternative way to view the information</a:t>
            </a:r>
          </a:p>
          <a:p>
            <a:pPr lvl="1"/>
            <a:r>
              <a:rPr lang="en-GB" sz="2000" dirty="0"/>
              <a:t>Alternative text describing what the </a:t>
            </a:r>
            <a:br>
              <a:rPr lang="en-GB" sz="2000" dirty="0"/>
            </a:br>
            <a:r>
              <a:rPr lang="en-GB" sz="2000" dirty="0"/>
              <a:t>image conveys</a:t>
            </a:r>
          </a:p>
          <a:p>
            <a:pPr lvl="1"/>
            <a:r>
              <a:rPr lang="en-GB" sz="2000" dirty="0"/>
              <a:t>Table of data used in the chart or graph in</a:t>
            </a:r>
            <a:br>
              <a:rPr lang="en-GB" sz="2000" dirty="0"/>
            </a:br>
            <a:r>
              <a:rPr lang="en-GB" sz="2000" dirty="0"/>
              <a:t>the image</a:t>
            </a:r>
          </a:p>
          <a:p>
            <a:pPr lvl="1"/>
            <a:r>
              <a:rPr lang="en-GB" sz="2000" dirty="0"/>
              <a:t>Link to a new page giving a detailed</a:t>
            </a:r>
            <a:br>
              <a:rPr lang="en-GB" sz="2000" dirty="0"/>
            </a:br>
            <a:r>
              <a:rPr lang="en-GB" sz="2000" dirty="0"/>
              <a:t>description of the image</a:t>
            </a:r>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9CFE848A-8C3B-4F65-B681-385B73904145}"/>
              </a:ext>
            </a:extLst>
          </p:cNvPr>
          <p:cNvSpPr txBox="1"/>
          <p:nvPr/>
        </p:nvSpPr>
        <p:spPr>
          <a:xfrm>
            <a:off x="7809722" y="3178422"/>
            <a:ext cx="3610947" cy="2998541"/>
          </a:xfrm>
          <a:prstGeom prst="rect">
            <a:avLst/>
          </a:prstGeom>
          <a:noFill/>
          <a:ln>
            <a:solidFill>
              <a:schemeClr val="tx2"/>
            </a:solidFill>
          </a:ln>
        </p:spPr>
        <p:txBody>
          <a:bodyPr wrap="square" lIns="180000" tIns="144000" rIns="180000" bIns="144000" rtlCol="0">
            <a:spAutoFit/>
          </a:bodyPr>
          <a:lstStyle/>
          <a:p>
            <a:pPr>
              <a:lnSpc>
                <a:spcPct val="150000"/>
              </a:lnSpc>
            </a:pPr>
            <a:r>
              <a:rPr lang="en-GB" sz="2000" b="1" dirty="0">
                <a:latin typeface="Verdana" panose="020B0604030504040204" pitchFamily="34" charset="0"/>
                <a:ea typeface="Verdana" panose="020B0604030504040204" pitchFamily="34" charset="0"/>
              </a:rPr>
              <a:t>Note:</a:t>
            </a:r>
          </a:p>
          <a:p>
            <a:pPr>
              <a:lnSpc>
                <a:spcPct val="150000"/>
              </a:lnSpc>
            </a:pPr>
            <a:r>
              <a:rPr lang="en-GB" sz="2000" dirty="0">
                <a:latin typeface="Verdana" panose="020B0604030504040204" pitchFamily="34" charset="0"/>
                <a:ea typeface="Verdana" panose="020B0604030504040204" pitchFamily="34" charset="0"/>
              </a:rPr>
              <a:t>Make sure that the chart, graph or diagram can still be understood if it is displayed in black &amp; white rather than colour</a:t>
            </a:r>
          </a:p>
        </p:txBody>
      </p:sp>
    </p:spTree>
    <p:custDataLst>
      <p:tags r:id="rId1"/>
    </p:custDataLst>
    <p:extLst>
      <p:ext uri="{BB962C8B-B14F-4D97-AF65-F5344CB8AC3E}">
        <p14:creationId xmlns:p14="http://schemas.microsoft.com/office/powerpoint/2010/main" val="261251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C76A-F4A7-45B0-8C12-5889DA9A08F9}"/>
              </a:ext>
            </a:extLst>
          </p:cNvPr>
          <p:cNvSpPr>
            <a:spLocks noGrp="1"/>
          </p:cNvSpPr>
          <p:nvPr>
            <p:ph type="title"/>
          </p:nvPr>
        </p:nvSpPr>
        <p:spPr>
          <a:xfrm>
            <a:off x="838200" y="0"/>
            <a:ext cx="10515600" cy="1325563"/>
          </a:xfrm>
        </p:spPr>
        <p:txBody>
          <a:bodyPr/>
          <a:lstStyle/>
          <a:p>
            <a:r>
              <a:rPr lang="en-GB" dirty="0"/>
              <a:t>Video</a:t>
            </a:r>
          </a:p>
        </p:txBody>
      </p:sp>
      <p:sp>
        <p:nvSpPr>
          <p:cNvPr id="3" name="Content Placeholder 2">
            <a:extLst>
              <a:ext uri="{FF2B5EF4-FFF2-40B4-BE49-F238E27FC236}">
                <a16:creationId xmlns:a16="http://schemas.microsoft.com/office/drawing/2014/main" id="{50A3208B-C968-4D70-9925-2628115B07E1}"/>
              </a:ext>
            </a:extLst>
          </p:cNvPr>
          <p:cNvSpPr>
            <a:spLocks noGrp="1"/>
          </p:cNvSpPr>
          <p:nvPr>
            <p:ph idx="1"/>
          </p:nvPr>
        </p:nvSpPr>
        <p:spPr>
          <a:xfrm>
            <a:off x="838200" y="1219200"/>
            <a:ext cx="10515600" cy="5273675"/>
          </a:xfrm>
        </p:spPr>
        <p:txBody>
          <a:bodyPr>
            <a:normAutofit fontScale="85000" lnSpcReduction="20000"/>
          </a:bodyPr>
          <a:lstStyle/>
          <a:p>
            <a:pPr marL="0" indent="0">
              <a:buNone/>
            </a:pPr>
            <a:r>
              <a:rPr lang="en-GB" dirty="0"/>
              <a:t>Think about:</a:t>
            </a:r>
          </a:p>
          <a:p>
            <a:pPr lvl="1"/>
            <a:r>
              <a:rPr lang="en-GB" dirty="0"/>
              <a:t>People who can </a:t>
            </a:r>
            <a:r>
              <a:rPr lang="en-GB" b="1" dirty="0"/>
              <a:t>hear</a:t>
            </a:r>
            <a:r>
              <a:rPr lang="en-GB" dirty="0"/>
              <a:t> the video but can’t </a:t>
            </a:r>
            <a:r>
              <a:rPr lang="en-GB" b="1" dirty="0"/>
              <a:t>see</a:t>
            </a:r>
            <a:r>
              <a:rPr lang="en-GB" dirty="0"/>
              <a:t> it</a:t>
            </a:r>
          </a:p>
          <a:p>
            <a:pPr lvl="1"/>
            <a:r>
              <a:rPr lang="en-GB" dirty="0"/>
              <a:t>People who can </a:t>
            </a:r>
            <a:r>
              <a:rPr lang="en-GB" b="1" dirty="0"/>
              <a:t>see</a:t>
            </a:r>
            <a:r>
              <a:rPr lang="en-GB" dirty="0"/>
              <a:t> the video but can’t </a:t>
            </a:r>
            <a:r>
              <a:rPr lang="en-GB" b="1" dirty="0"/>
              <a:t>hear</a:t>
            </a:r>
            <a:r>
              <a:rPr lang="en-GB" dirty="0"/>
              <a:t> it</a:t>
            </a:r>
          </a:p>
          <a:p>
            <a:pPr marL="0" indent="0">
              <a:buNone/>
            </a:pPr>
            <a:endParaRPr lang="en-GB" dirty="0"/>
          </a:p>
          <a:p>
            <a:pPr marL="0" indent="0">
              <a:buNone/>
            </a:pPr>
            <a:r>
              <a:rPr lang="en-GB" dirty="0"/>
              <a:t>You need to provide:</a:t>
            </a:r>
          </a:p>
          <a:p>
            <a:pPr lvl="1"/>
            <a:r>
              <a:rPr lang="en-GB" dirty="0"/>
              <a:t>Captions and/or transcript</a:t>
            </a:r>
          </a:p>
          <a:p>
            <a:pPr lvl="1"/>
            <a:endParaRPr lang="en-GB" dirty="0"/>
          </a:p>
          <a:p>
            <a:pPr marL="0" indent="0">
              <a:buNone/>
            </a:pPr>
            <a:r>
              <a:rPr lang="en-GB" dirty="0"/>
              <a:t>You may also need to provide</a:t>
            </a:r>
          </a:p>
          <a:p>
            <a:pPr lvl="1"/>
            <a:r>
              <a:rPr lang="en-GB" dirty="0"/>
              <a:t>Descriptive text transcript </a:t>
            </a:r>
          </a:p>
          <a:p>
            <a:pPr lvl="1"/>
            <a:r>
              <a:rPr lang="en-GB" dirty="0"/>
              <a:t>Audio description</a:t>
            </a:r>
          </a:p>
          <a:p>
            <a:pPr marL="0" indent="0">
              <a:buNone/>
            </a:pPr>
            <a:endParaRPr lang="en-GB" dirty="0"/>
          </a:p>
        </p:txBody>
      </p:sp>
    </p:spTree>
    <p:custDataLst>
      <p:tags r:id="rId1"/>
    </p:custDataLst>
    <p:extLst>
      <p:ext uri="{BB962C8B-B14F-4D97-AF65-F5344CB8AC3E}">
        <p14:creationId xmlns:p14="http://schemas.microsoft.com/office/powerpoint/2010/main" val="677071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16113-FD56-4812-BCDE-C1FC682141F8}"/>
              </a:ext>
            </a:extLst>
          </p:cNvPr>
          <p:cNvSpPr>
            <a:spLocks noGrp="1"/>
          </p:cNvSpPr>
          <p:nvPr>
            <p:ph type="title"/>
          </p:nvPr>
        </p:nvSpPr>
        <p:spPr/>
        <p:txBody>
          <a:bodyPr/>
          <a:lstStyle/>
          <a:p>
            <a:r>
              <a:rPr lang="en-GB" dirty="0"/>
              <a:t>But we don’t make our own videos!</a:t>
            </a:r>
          </a:p>
        </p:txBody>
      </p:sp>
      <p:sp>
        <p:nvSpPr>
          <p:cNvPr id="3" name="Content Placeholder 2">
            <a:extLst>
              <a:ext uri="{FF2B5EF4-FFF2-40B4-BE49-F238E27FC236}">
                <a16:creationId xmlns:a16="http://schemas.microsoft.com/office/drawing/2014/main" id="{F47F9FE4-BA69-41B2-992D-DABD4BCC5CF8}"/>
              </a:ext>
            </a:extLst>
          </p:cNvPr>
          <p:cNvSpPr>
            <a:spLocks noGrp="1"/>
          </p:cNvSpPr>
          <p:nvPr>
            <p:ph idx="1"/>
          </p:nvPr>
        </p:nvSpPr>
        <p:spPr>
          <a:xfrm>
            <a:off x="838200" y="2113279"/>
            <a:ext cx="10515600" cy="4063683"/>
          </a:xfrm>
        </p:spPr>
        <p:txBody>
          <a:bodyPr/>
          <a:lstStyle/>
          <a:p>
            <a:pPr marL="0" indent="0">
              <a:buNone/>
            </a:pPr>
            <a:r>
              <a:rPr lang="en-GB" dirty="0"/>
              <a:t>In that situation you need to:</a:t>
            </a:r>
          </a:p>
          <a:p>
            <a:pPr lvl="1"/>
            <a:r>
              <a:rPr lang="en-GB" dirty="0"/>
              <a:t>Make sure that the person/company making your video knows it needs to be accessible</a:t>
            </a:r>
          </a:p>
          <a:p>
            <a:pPr lvl="1"/>
            <a:r>
              <a:rPr lang="en-GB" dirty="0"/>
              <a:t>Don’t accept the video unless it is accessible</a:t>
            </a:r>
          </a:p>
        </p:txBody>
      </p:sp>
    </p:spTree>
    <p:custDataLst>
      <p:tags r:id="rId1"/>
    </p:custDataLst>
    <p:extLst>
      <p:ext uri="{BB962C8B-B14F-4D97-AF65-F5344CB8AC3E}">
        <p14:creationId xmlns:p14="http://schemas.microsoft.com/office/powerpoint/2010/main" val="347709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A108-3AC9-4630-A7A2-336872BCA23F}"/>
              </a:ext>
            </a:extLst>
          </p:cNvPr>
          <p:cNvSpPr>
            <a:spLocks noGrp="1"/>
          </p:cNvSpPr>
          <p:nvPr>
            <p:ph type="title"/>
          </p:nvPr>
        </p:nvSpPr>
        <p:spPr>
          <a:xfrm>
            <a:off x="838200" y="0"/>
            <a:ext cx="10515600" cy="1325563"/>
          </a:xfrm>
        </p:spPr>
        <p:txBody>
          <a:bodyPr/>
          <a:lstStyle/>
          <a:p>
            <a:r>
              <a:rPr lang="en-GB" dirty="0"/>
              <a:t>User perspectives (video)</a:t>
            </a:r>
          </a:p>
        </p:txBody>
      </p:sp>
      <p:pic>
        <p:nvPicPr>
          <p:cNvPr id="4" name="Online Media 3" title="Web Accessibility Perspectives: Video Captions">
            <a:hlinkClick r:id="" action="ppaction://media"/>
            <a:extLst>
              <a:ext uri="{FF2B5EF4-FFF2-40B4-BE49-F238E27FC236}">
                <a16:creationId xmlns:a16="http://schemas.microsoft.com/office/drawing/2014/main" id="{8B03CB3E-75BD-408A-BDC7-CA046CC79EC9}"/>
              </a:ext>
            </a:extLst>
          </p:cNvPr>
          <p:cNvPicPr>
            <a:picLocks noGrp="1" noRot="1" noChangeAspect="1"/>
          </p:cNvPicPr>
          <p:nvPr>
            <p:ph idx="1"/>
            <a:videoFile r:link="rId2"/>
          </p:nvPr>
        </p:nvPicPr>
        <p:blipFill>
          <a:blip r:embed="rId5"/>
          <a:stretch>
            <a:fillRect/>
          </a:stretch>
        </p:blipFill>
        <p:spPr>
          <a:xfrm>
            <a:off x="1242968" y="1325563"/>
            <a:ext cx="8805177" cy="4952912"/>
          </a:xfrm>
          <a:prstGeom prst="rect">
            <a:avLst/>
          </a:prstGeom>
        </p:spPr>
      </p:pic>
    </p:spTree>
    <p:custDataLst>
      <p:tags r:id="rId1"/>
    </p:custDataLst>
    <p:extLst>
      <p:ext uri="{BB962C8B-B14F-4D97-AF65-F5344CB8AC3E}">
        <p14:creationId xmlns:p14="http://schemas.microsoft.com/office/powerpoint/2010/main" val="852864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6375F-7CBC-481C-B5B7-E3A02814280B}"/>
              </a:ext>
            </a:extLst>
          </p:cNvPr>
          <p:cNvSpPr>
            <a:spLocks noGrp="1"/>
          </p:cNvSpPr>
          <p:nvPr>
            <p:ph type="title"/>
          </p:nvPr>
        </p:nvSpPr>
        <p:spPr/>
        <p:txBody>
          <a:bodyPr/>
          <a:lstStyle/>
          <a:p>
            <a:r>
              <a:rPr lang="en-GB" dirty="0"/>
              <a:t>Documents</a:t>
            </a:r>
          </a:p>
        </p:txBody>
      </p:sp>
      <p:sp>
        <p:nvSpPr>
          <p:cNvPr id="3" name="Content Placeholder 2">
            <a:extLst>
              <a:ext uri="{FF2B5EF4-FFF2-40B4-BE49-F238E27FC236}">
                <a16:creationId xmlns:a16="http://schemas.microsoft.com/office/drawing/2014/main" id="{889116D7-7E20-4B47-8C8D-7944FC24E478}"/>
              </a:ext>
            </a:extLst>
          </p:cNvPr>
          <p:cNvSpPr>
            <a:spLocks noGrp="1"/>
          </p:cNvSpPr>
          <p:nvPr>
            <p:ph idx="1"/>
          </p:nvPr>
        </p:nvSpPr>
        <p:spPr/>
        <p:txBody>
          <a:bodyPr/>
          <a:lstStyle/>
          <a:p>
            <a:pPr marL="0" indent="0">
              <a:buNone/>
            </a:pPr>
            <a:r>
              <a:rPr lang="en-GB" sz="2100" dirty="0"/>
              <a:t>Documents we provide on our website need to be accessible too.</a:t>
            </a:r>
          </a:p>
          <a:p>
            <a:pPr lvl="1"/>
            <a:endParaRPr lang="en-GB" sz="2000" dirty="0">
              <a:latin typeface="Verdana"/>
              <a:ea typeface="Verdana"/>
              <a:cs typeface="Verdana"/>
            </a:endParaRPr>
          </a:p>
          <a:p>
            <a:pPr lvl="1"/>
            <a:r>
              <a:rPr lang="en-GB" sz="2000" dirty="0">
                <a:latin typeface="Verdana"/>
                <a:ea typeface="Verdana"/>
                <a:cs typeface="Verdana"/>
              </a:rPr>
              <a:t>Document for a CMS editor to turn into a web page</a:t>
            </a:r>
          </a:p>
          <a:p>
            <a:pPr lvl="2"/>
            <a:r>
              <a:rPr lang="en-GB" sz="1600" dirty="0">
                <a:latin typeface="Verdana"/>
                <a:ea typeface="Verdana"/>
                <a:cs typeface="Verdana"/>
              </a:rPr>
              <a:t>Is your document accessible?</a:t>
            </a:r>
          </a:p>
          <a:p>
            <a:pPr lvl="2"/>
            <a:r>
              <a:rPr lang="en-GB" sz="1600" dirty="0">
                <a:latin typeface="Verdana"/>
                <a:ea typeface="Verdana"/>
                <a:cs typeface="Verdana"/>
              </a:rPr>
              <a:t>Have you provided additional information that the CMS editor will need, e.g. alt text?</a:t>
            </a:r>
          </a:p>
          <a:p>
            <a:pPr lvl="2"/>
            <a:endParaRPr lang="en-GB" sz="1600" dirty="0">
              <a:latin typeface="Verdana"/>
              <a:ea typeface="Verdana"/>
              <a:cs typeface="Verdana"/>
            </a:endParaRPr>
          </a:p>
          <a:p>
            <a:pPr lvl="1"/>
            <a:r>
              <a:rPr lang="en-GB" sz="2000" dirty="0">
                <a:latin typeface="Verdana"/>
                <a:ea typeface="Verdana"/>
                <a:cs typeface="Verdana"/>
              </a:rPr>
              <a:t>Document to read online or download:</a:t>
            </a:r>
          </a:p>
          <a:p>
            <a:pPr lvl="2"/>
            <a:r>
              <a:rPr lang="en-GB" sz="1600" dirty="0">
                <a:latin typeface="Verdana"/>
                <a:ea typeface="Verdana"/>
                <a:cs typeface="Verdana"/>
              </a:rPr>
              <a:t>Is your document accessible?</a:t>
            </a:r>
          </a:p>
          <a:p>
            <a:pPr lvl="2"/>
            <a:r>
              <a:rPr lang="en-GB" sz="1600" dirty="0">
                <a:latin typeface="Verdana"/>
                <a:ea typeface="Verdana"/>
                <a:cs typeface="Verdana"/>
              </a:rPr>
              <a:t>What file format are you using?</a:t>
            </a:r>
            <a:endParaRPr lang="en-GB" dirty="0"/>
          </a:p>
        </p:txBody>
      </p:sp>
    </p:spTree>
    <p:extLst>
      <p:ext uri="{BB962C8B-B14F-4D97-AF65-F5344CB8AC3E}">
        <p14:creationId xmlns:p14="http://schemas.microsoft.com/office/powerpoint/2010/main" val="348152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1779-5CAC-49EA-BB63-2F50E2951E70}"/>
              </a:ext>
            </a:extLst>
          </p:cNvPr>
          <p:cNvSpPr>
            <a:spLocks noGrp="1"/>
          </p:cNvSpPr>
          <p:nvPr>
            <p:ph type="title"/>
          </p:nvPr>
        </p:nvSpPr>
        <p:spPr/>
        <p:txBody>
          <a:bodyPr/>
          <a:lstStyle/>
          <a:p>
            <a:r>
              <a:rPr lang="en-US" dirty="0">
                <a:latin typeface="Verdana"/>
                <a:ea typeface="Verdana"/>
                <a:cs typeface="Verdana"/>
              </a:rPr>
              <a:t>Accessible Documents</a:t>
            </a:r>
            <a:endParaRPr lang="en-GB" dirty="0"/>
          </a:p>
        </p:txBody>
      </p:sp>
      <p:sp>
        <p:nvSpPr>
          <p:cNvPr id="3" name="Content Placeholder 2">
            <a:extLst>
              <a:ext uri="{FF2B5EF4-FFF2-40B4-BE49-F238E27FC236}">
                <a16:creationId xmlns:a16="http://schemas.microsoft.com/office/drawing/2014/main" id="{D6B09018-5AF8-4F6F-8997-A58795C6A761}"/>
              </a:ext>
            </a:extLst>
          </p:cNvPr>
          <p:cNvSpPr>
            <a:spLocks noGrp="1"/>
          </p:cNvSpPr>
          <p:nvPr>
            <p:ph idx="1"/>
          </p:nvPr>
        </p:nvSpPr>
        <p:spPr/>
        <p:txBody>
          <a:bodyPr>
            <a:normAutofit/>
          </a:bodyPr>
          <a:lstStyle/>
          <a:p>
            <a:pPr lvl="1">
              <a:lnSpc>
                <a:spcPct val="170000"/>
              </a:lnSpc>
            </a:pPr>
            <a:r>
              <a:rPr lang="en-GB" dirty="0">
                <a:latin typeface="Verdana"/>
                <a:ea typeface="Verdana"/>
                <a:cs typeface="Verdana"/>
              </a:rPr>
              <a:t>Use clear, simple language</a:t>
            </a:r>
          </a:p>
          <a:p>
            <a:pPr lvl="1">
              <a:lnSpc>
                <a:spcPct val="170000"/>
              </a:lnSpc>
            </a:pPr>
            <a:r>
              <a:rPr lang="en-GB" dirty="0">
                <a:latin typeface="Verdana"/>
                <a:ea typeface="Verdana"/>
                <a:cs typeface="Verdana"/>
              </a:rPr>
              <a:t>Keep sentences and paragraphs short</a:t>
            </a:r>
          </a:p>
          <a:p>
            <a:pPr lvl="1">
              <a:lnSpc>
                <a:spcPct val="170000"/>
              </a:lnSpc>
            </a:pPr>
            <a:r>
              <a:rPr lang="en-GB" dirty="0">
                <a:latin typeface="Verdana"/>
                <a:ea typeface="Verdana"/>
                <a:cs typeface="Verdana"/>
              </a:rPr>
              <a:t>Use bullet points </a:t>
            </a:r>
            <a:endParaRPr lang="en-GB" dirty="0">
              <a:cs typeface="Verdana"/>
            </a:endParaRPr>
          </a:p>
          <a:p>
            <a:pPr lvl="1">
              <a:lnSpc>
                <a:spcPct val="170000"/>
              </a:lnSpc>
            </a:pPr>
            <a:r>
              <a:rPr lang="en-GB" dirty="0">
                <a:latin typeface="Verdana"/>
                <a:ea typeface="Verdana"/>
                <a:cs typeface="Verdana"/>
              </a:rPr>
              <a:t>Use page heading styles (rather than bold or underline)</a:t>
            </a:r>
          </a:p>
          <a:p>
            <a:pPr lvl="1">
              <a:lnSpc>
                <a:spcPct val="170000"/>
              </a:lnSpc>
            </a:pPr>
            <a:r>
              <a:rPr lang="en-GB" dirty="0">
                <a:latin typeface="Verdana"/>
                <a:ea typeface="Verdana"/>
                <a:cs typeface="Verdana"/>
              </a:rPr>
              <a:t>Add alternative text to images, tables and diagrams</a:t>
            </a:r>
          </a:p>
          <a:p>
            <a:pPr lvl="1">
              <a:lnSpc>
                <a:spcPct val="170000"/>
              </a:lnSpc>
            </a:pPr>
            <a:r>
              <a:rPr lang="en-GB" dirty="0">
                <a:latin typeface="Verdana"/>
                <a:ea typeface="Verdana"/>
                <a:cs typeface="Verdana"/>
              </a:rPr>
              <a:t>Avoid using colour alone to communicate an idea</a:t>
            </a:r>
          </a:p>
        </p:txBody>
      </p:sp>
    </p:spTree>
    <p:extLst>
      <p:ext uri="{BB962C8B-B14F-4D97-AF65-F5344CB8AC3E}">
        <p14:creationId xmlns:p14="http://schemas.microsoft.com/office/powerpoint/2010/main" val="3513745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ED06-1B29-4C3F-826F-7BB7048F807E}"/>
              </a:ext>
            </a:extLst>
          </p:cNvPr>
          <p:cNvSpPr>
            <a:spLocks noGrp="1"/>
          </p:cNvSpPr>
          <p:nvPr>
            <p:ph type="title"/>
          </p:nvPr>
        </p:nvSpPr>
        <p:spPr/>
        <p:txBody>
          <a:bodyPr/>
          <a:lstStyle/>
          <a:p>
            <a:r>
              <a:rPr lang="en-GB"/>
              <a:t>Why is Accessibility important?</a:t>
            </a:r>
            <a:endParaRPr lang="en-GB" dirty="0"/>
          </a:p>
        </p:txBody>
      </p:sp>
      <p:sp>
        <p:nvSpPr>
          <p:cNvPr id="3" name="Content Placeholder 2">
            <a:extLst>
              <a:ext uri="{FF2B5EF4-FFF2-40B4-BE49-F238E27FC236}">
                <a16:creationId xmlns:a16="http://schemas.microsoft.com/office/drawing/2014/main" id="{FCE91AE8-1652-4072-8543-606486FA185B}"/>
              </a:ext>
            </a:extLst>
          </p:cNvPr>
          <p:cNvSpPr>
            <a:spLocks noGrp="1"/>
          </p:cNvSpPr>
          <p:nvPr>
            <p:ph idx="1"/>
          </p:nvPr>
        </p:nvSpPr>
        <p:spPr/>
        <p:txBody>
          <a:bodyPr/>
          <a:lstStyle/>
          <a:p>
            <a:r>
              <a:rPr lang="en-GB"/>
              <a:t>Equality!</a:t>
            </a:r>
          </a:p>
          <a:p>
            <a:r>
              <a:rPr lang="en-GB"/>
              <a:t>At least 1 in 5 people in the UK have a long-term illness, impairment or disability</a:t>
            </a:r>
          </a:p>
          <a:p>
            <a:r>
              <a:rPr lang="en-GB"/>
              <a:t>New accessibility legislation</a:t>
            </a:r>
            <a:endParaRPr lang="en-GB" dirty="0"/>
          </a:p>
        </p:txBody>
      </p:sp>
    </p:spTree>
    <p:custDataLst>
      <p:tags r:id="rId1"/>
    </p:custDataLst>
    <p:extLst>
      <p:ext uri="{BB962C8B-B14F-4D97-AF65-F5344CB8AC3E}">
        <p14:creationId xmlns:p14="http://schemas.microsoft.com/office/powerpoint/2010/main" val="2205607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D159F-5B07-4B24-9267-AE135CB356D4}"/>
              </a:ext>
            </a:extLst>
          </p:cNvPr>
          <p:cNvSpPr>
            <a:spLocks noGrp="1"/>
          </p:cNvSpPr>
          <p:nvPr>
            <p:ph type="title"/>
          </p:nvPr>
        </p:nvSpPr>
        <p:spPr/>
        <p:txBody>
          <a:bodyPr/>
          <a:lstStyle/>
          <a:p>
            <a:r>
              <a:rPr lang="en-US" dirty="0">
                <a:latin typeface="Verdana"/>
                <a:ea typeface="Verdana"/>
                <a:cs typeface="Verdana"/>
              </a:rPr>
              <a:t>Accessible Documents continued</a:t>
            </a:r>
            <a:endParaRPr lang="en-GB" dirty="0"/>
          </a:p>
        </p:txBody>
      </p:sp>
      <p:sp>
        <p:nvSpPr>
          <p:cNvPr id="3" name="Content Placeholder 2">
            <a:extLst>
              <a:ext uri="{FF2B5EF4-FFF2-40B4-BE49-F238E27FC236}">
                <a16:creationId xmlns:a16="http://schemas.microsoft.com/office/drawing/2014/main" id="{FA6B110D-77BC-46E8-BB54-5B9CA142F855}"/>
              </a:ext>
            </a:extLst>
          </p:cNvPr>
          <p:cNvSpPr>
            <a:spLocks noGrp="1"/>
          </p:cNvSpPr>
          <p:nvPr>
            <p:ph idx="1"/>
          </p:nvPr>
        </p:nvSpPr>
        <p:spPr/>
        <p:txBody>
          <a:bodyPr>
            <a:normAutofit/>
          </a:bodyPr>
          <a:lstStyle/>
          <a:p>
            <a:pPr lvl="1"/>
            <a:r>
              <a:rPr lang="en-GB" dirty="0">
                <a:latin typeface="Verdana"/>
                <a:ea typeface="Verdana"/>
                <a:cs typeface="Verdana"/>
              </a:rPr>
              <a:t>Ensure sufficient colour contrast</a:t>
            </a:r>
            <a:endParaRPr lang="en-US" dirty="0">
              <a:cs typeface="Calibri"/>
            </a:endParaRPr>
          </a:p>
          <a:p>
            <a:pPr lvl="1"/>
            <a:r>
              <a:rPr lang="en-GB" dirty="0">
                <a:latin typeface="Verdana"/>
                <a:ea typeface="Verdana"/>
                <a:cs typeface="Verdana"/>
              </a:rPr>
              <a:t>Use a sans-serif font, avoid italics, underlining and all caps</a:t>
            </a:r>
          </a:p>
          <a:p>
            <a:pPr lvl="1"/>
            <a:r>
              <a:rPr lang="en-GB" dirty="0">
                <a:latin typeface="Verdana"/>
                <a:ea typeface="Verdana"/>
                <a:cs typeface="Verdana"/>
              </a:rPr>
              <a:t>Use 1.5 line spacing</a:t>
            </a:r>
          </a:p>
          <a:p>
            <a:pPr lvl="1"/>
            <a:r>
              <a:rPr lang="en-GB" dirty="0">
                <a:latin typeface="Verdana"/>
                <a:ea typeface="Verdana"/>
                <a:cs typeface="Verdana"/>
              </a:rPr>
              <a:t>Use friendly links</a:t>
            </a:r>
          </a:p>
          <a:p>
            <a:pPr lvl="1"/>
            <a:r>
              <a:rPr lang="en-GB" dirty="0">
                <a:latin typeface="Verdana"/>
                <a:ea typeface="Verdana"/>
                <a:cs typeface="Verdana"/>
              </a:rPr>
              <a:t>Keep text aligned left</a:t>
            </a:r>
          </a:p>
          <a:p>
            <a:pPr lvl="1"/>
            <a:endParaRPr lang="en-GB" sz="2800" dirty="0">
              <a:latin typeface="Verdana"/>
              <a:ea typeface="Verdana"/>
              <a:cs typeface="Verdana"/>
            </a:endParaRPr>
          </a:p>
          <a:p>
            <a:pPr lvl="1"/>
            <a:endParaRPr lang="en-GB" sz="2800" dirty="0">
              <a:latin typeface="Verdana"/>
              <a:ea typeface="Verdana"/>
              <a:cs typeface="Verdana"/>
            </a:endParaRPr>
          </a:p>
        </p:txBody>
      </p:sp>
    </p:spTree>
    <p:extLst>
      <p:ext uri="{BB962C8B-B14F-4D97-AF65-F5344CB8AC3E}">
        <p14:creationId xmlns:p14="http://schemas.microsoft.com/office/powerpoint/2010/main" val="1634371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EDB8-D943-4D58-975C-905D29B0FDC7}"/>
              </a:ext>
            </a:extLst>
          </p:cNvPr>
          <p:cNvSpPr>
            <a:spLocks noGrp="1"/>
          </p:cNvSpPr>
          <p:nvPr>
            <p:ph type="title"/>
          </p:nvPr>
        </p:nvSpPr>
        <p:spPr/>
        <p:txBody>
          <a:bodyPr/>
          <a:lstStyle/>
          <a:p>
            <a:r>
              <a:rPr lang="en-GB" dirty="0"/>
              <a:t>Word or PDF?</a:t>
            </a:r>
          </a:p>
        </p:txBody>
      </p:sp>
      <p:sp>
        <p:nvSpPr>
          <p:cNvPr id="11" name="Content Placeholder 10">
            <a:extLst>
              <a:ext uri="{FF2B5EF4-FFF2-40B4-BE49-F238E27FC236}">
                <a16:creationId xmlns:a16="http://schemas.microsoft.com/office/drawing/2014/main" id="{37BFE5D6-D440-447A-A064-5FF69948B590}"/>
              </a:ext>
            </a:extLst>
          </p:cNvPr>
          <p:cNvSpPr>
            <a:spLocks noGrp="1"/>
          </p:cNvSpPr>
          <p:nvPr>
            <p:ph idx="1"/>
          </p:nvPr>
        </p:nvSpPr>
        <p:spPr/>
        <p:txBody>
          <a:bodyPr/>
          <a:lstStyle/>
          <a:p>
            <a:pPr marL="0" indent="0">
              <a:buNone/>
            </a:pPr>
            <a:r>
              <a:rPr lang="en-GB" dirty="0"/>
              <a:t>Both! </a:t>
            </a:r>
          </a:p>
          <a:p>
            <a:pPr marL="0" indent="0">
              <a:buNone/>
            </a:pPr>
            <a:r>
              <a:rPr lang="en-GB" dirty="0"/>
              <a:t>Some people with particular impairments will prefer one or the other.</a:t>
            </a:r>
          </a:p>
          <a:p>
            <a:endParaRPr lang="en-GB" dirty="0"/>
          </a:p>
        </p:txBody>
      </p:sp>
      <p:sp>
        <p:nvSpPr>
          <p:cNvPr id="4" name="TextBox 3">
            <a:extLst>
              <a:ext uri="{FF2B5EF4-FFF2-40B4-BE49-F238E27FC236}">
                <a16:creationId xmlns:a16="http://schemas.microsoft.com/office/drawing/2014/main" id="{E4945BA8-9260-4FF9-A30D-00CF71CE693E}"/>
              </a:ext>
            </a:extLst>
          </p:cNvPr>
          <p:cNvSpPr txBox="1"/>
          <p:nvPr/>
        </p:nvSpPr>
        <p:spPr>
          <a:xfrm>
            <a:off x="6096000" y="3895595"/>
            <a:ext cx="5194573" cy="1718383"/>
          </a:xfrm>
          <a:prstGeom prst="rect">
            <a:avLst/>
          </a:prstGeom>
          <a:noFill/>
          <a:ln>
            <a:solidFill>
              <a:schemeClr val="tx2"/>
            </a:solidFill>
          </a:ln>
        </p:spPr>
        <p:txBody>
          <a:bodyPr wrap="square" lIns="180000" tIns="144000" rIns="180000" bIns="144000" rtlCol="0">
            <a:spAutoFit/>
          </a:bodyPr>
          <a:lstStyle/>
          <a:p>
            <a:pPr>
              <a:lnSpc>
                <a:spcPct val="150000"/>
              </a:lnSpc>
            </a:pPr>
            <a:r>
              <a:rPr lang="en-GB" sz="1600" b="1" dirty="0">
                <a:latin typeface="Verdana" panose="020B0604030504040204" pitchFamily="34" charset="0"/>
                <a:ea typeface="Verdana" panose="020B0604030504040204" pitchFamily="34" charset="0"/>
              </a:rPr>
              <a:t>Don’t Panic!</a:t>
            </a:r>
          </a:p>
          <a:p>
            <a:pPr>
              <a:lnSpc>
                <a:spcPct val="150000"/>
              </a:lnSpc>
            </a:pPr>
            <a:r>
              <a:rPr lang="en-GB" sz="1600" dirty="0">
                <a:latin typeface="Verdana" panose="020B0604030504040204" pitchFamily="34" charset="0"/>
                <a:ea typeface="Verdana" panose="020B0604030504040204" pitchFamily="34" charset="0"/>
              </a:rPr>
              <a:t>Document accessibility is covered in more detail in the LTEU training session ‘Creating Accessible Learning Materials’</a:t>
            </a:r>
          </a:p>
        </p:txBody>
      </p:sp>
    </p:spTree>
    <p:custDataLst>
      <p:tags r:id="rId1"/>
    </p:custDataLst>
    <p:extLst>
      <p:ext uri="{BB962C8B-B14F-4D97-AF65-F5344CB8AC3E}">
        <p14:creationId xmlns:p14="http://schemas.microsoft.com/office/powerpoint/2010/main" val="1476788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7761-18B2-44B5-979B-86B45E0C99B4}"/>
              </a:ext>
            </a:extLst>
          </p:cNvPr>
          <p:cNvSpPr>
            <a:spLocks noGrp="1"/>
          </p:cNvSpPr>
          <p:nvPr>
            <p:ph type="title"/>
          </p:nvPr>
        </p:nvSpPr>
        <p:spPr/>
        <p:txBody>
          <a:bodyPr/>
          <a:lstStyle/>
          <a:p>
            <a:r>
              <a:rPr lang="en-GB" dirty="0"/>
              <a:t>Putting it into practice</a:t>
            </a:r>
          </a:p>
        </p:txBody>
      </p:sp>
      <p:sp>
        <p:nvSpPr>
          <p:cNvPr id="3" name="Content Placeholder 2">
            <a:extLst>
              <a:ext uri="{FF2B5EF4-FFF2-40B4-BE49-F238E27FC236}">
                <a16:creationId xmlns:a16="http://schemas.microsoft.com/office/drawing/2014/main" id="{9DE81870-96B6-4EE2-BBFB-9FF867882F6B}"/>
              </a:ext>
            </a:extLst>
          </p:cNvPr>
          <p:cNvSpPr>
            <a:spLocks noGrp="1"/>
          </p:cNvSpPr>
          <p:nvPr>
            <p:ph idx="1"/>
          </p:nvPr>
        </p:nvSpPr>
        <p:spPr>
          <a:xfrm>
            <a:off x="838200" y="1825625"/>
            <a:ext cx="10515600" cy="3754081"/>
          </a:xfrm>
        </p:spPr>
        <p:txBody>
          <a:bodyPr>
            <a:normAutofit/>
          </a:bodyPr>
          <a:lstStyle/>
          <a:p>
            <a:pPr marL="0" indent="0">
              <a:buNone/>
            </a:pPr>
            <a:r>
              <a:rPr lang="en-GB" dirty="0"/>
              <a:t>We’ll look at a page and ask ourselves:</a:t>
            </a:r>
          </a:p>
          <a:p>
            <a:pPr lvl="1"/>
            <a:r>
              <a:rPr lang="en-GB" dirty="0"/>
              <a:t>What can you see that’s wrong with this page?</a:t>
            </a:r>
          </a:p>
          <a:p>
            <a:pPr lvl="1"/>
            <a:r>
              <a:rPr lang="en-GB" dirty="0"/>
              <a:t>What about the things you can’t see?</a:t>
            </a:r>
          </a:p>
          <a:p>
            <a:pPr marL="0" indent="0">
              <a:buNone/>
            </a:pPr>
            <a:endParaRPr lang="en-GB" dirty="0"/>
          </a:p>
        </p:txBody>
      </p:sp>
    </p:spTree>
    <p:custDataLst>
      <p:tags r:id="rId1"/>
    </p:custDataLst>
    <p:extLst>
      <p:ext uri="{BB962C8B-B14F-4D97-AF65-F5344CB8AC3E}">
        <p14:creationId xmlns:p14="http://schemas.microsoft.com/office/powerpoint/2010/main" val="3086541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66E78-FAF5-4B4B-B8E3-31ECFA6A3CDB}"/>
              </a:ext>
            </a:extLst>
          </p:cNvPr>
          <p:cNvSpPr>
            <a:spLocks noGrp="1"/>
          </p:cNvSpPr>
          <p:nvPr>
            <p:ph type="title"/>
          </p:nvPr>
        </p:nvSpPr>
        <p:spPr/>
        <p:txBody>
          <a:bodyPr/>
          <a:lstStyle/>
          <a:p>
            <a:r>
              <a:rPr lang="en-GB" dirty="0"/>
              <a:t>What can you see?</a:t>
            </a:r>
          </a:p>
        </p:txBody>
      </p:sp>
      <p:sp>
        <p:nvSpPr>
          <p:cNvPr id="3" name="Content Placeholder 2">
            <a:extLst>
              <a:ext uri="{FF2B5EF4-FFF2-40B4-BE49-F238E27FC236}">
                <a16:creationId xmlns:a16="http://schemas.microsoft.com/office/drawing/2014/main" id="{58E72A80-C73D-4477-BFAC-6CBDC89501BD}"/>
              </a:ext>
            </a:extLst>
          </p:cNvPr>
          <p:cNvSpPr>
            <a:spLocks noGrp="1"/>
          </p:cNvSpPr>
          <p:nvPr>
            <p:ph idx="1"/>
          </p:nvPr>
        </p:nvSpPr>
        <p:spPr/>
        <p:txBody>
          <a:bodyPr/>
          <a:lstStyle/>
          <a:p>
            <a:r>
              <a:rPr lang="en-GB" dirty="0"/>
              <a:t>Discuss with your neighbour any visible problems with this page</a:t>
            </a:r>
          </a:p>
          <a:p>
            <a:r>
              <a:rPr lang="en-GB" dirty="0"/>
              <a:t>I’ll then ask each pair to tell me one thing they’ve spotted</a:t>
            </a:r>
          </a:p>
        </p:txBody>
      </p:sp>
    </p:spTree>
    <p:custDataLst>
      <p:tags r:id="rId1"/>
    </p:custDataLst>
    <p:extLst>
      <p:ext uri="{BB962C8B-B14F-4D97-AF65-F5344CB8AC3E}">
        <p14:creationId xmlns:p14="http://schemas.microsoft.com/office/powerpoint/2010/main" val="3865123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045BC-8B49-49BD-A732-7EE2B1538FAA}"/>
              </a:ext>
            </a:extLst>
          </p:cNvPr>
          <p:cNvSpPr>
            <a:spLocks noGrp="1"/>
          </p:cNvSpPr>
          <p:nvPr>
            <p:ph type="title"/>
          </p:nvPr>
        </p:nvSpPr>
        <p:spPr/>
        <p:txBody>
          <a:bodyPr/>
          <a:lstStyle/>
          <a:p>
            <a:r>
              <a:rPr lang="en-GB" dirty="0"/>
              <a:t>What’s wrong with this page?</a:t>
            </a:r>
          </a:p>
        </p:txBody>
      </p:sp>
      <p:sp>
        <p:nvSpPr>
          <p:cNvPr id="3" name="Content Placeholder 2">
            <a:extLst>
              <a:ext uri="{FF2B5EF4-FFF2-40B4-BE49-F238E27FC236}">
                <a16:creationId xmlns:a16="http://schemas.microsoft.com/office/drawing/2014/main" id="{7CC0E4F4-058B-4EDF-9CB0-23CAD68D3063}"/>
              </a:ext>
            </a:extLst>
          </p:cNvPr>
          <p:cNvSpPr>
            <a:spLocks noGrp="1"/>
          </p:cNvSpPr>
          <p:nvPr>
            <p:ph idx="1"/>
          </p:nvPr>
        </p:nvSpPr>
        <p:spPr/>
        <p:txBody>
          <a:bodyPr/>
          <a:lstStyle/>
          <a:p>
            <a:pPr marL="0" indent="0">
              <a:buNone/>
            </a:pPr>
            <a:endParaRPr lang="en-GB" dirty="0"/>
          </a:p>
          <a:p>
            <a:pPr marL="0" indent="0" algn="ctr">
              <a:buNone/>
            </a:pPr>
            <a:r>
              <a:rPr lang="en-GB" dirty="0">
                <a:hlinkClick r:id="rId4"/>
              </a:rPr>
              <a:t>www.aber.ac.uk/dat</a:t>
            </a:r>
            <a:r>
              <a:rPr lang="en-GB" dirty="0"/>
              <a:t> </a:t>
            </a:r>
          </a:p>
          <a:p>
            <a:pPr marL="0" indent="0">
              <a:buNone/>
            </a:pPr>
            <a:endParaRPr lang="en-GB" dirty="0"/>
          </a:p>
          <a:p>
            <a:endParaRPr lang="en-GB" dirty="0"/>
          </a:p>
        </p:txBody>
      </p:sp>
    </p:spTree>
    <p:custDataLst>
      <p:tags r:id="rId1"/>
    </p:custDataLst>
    <p:extLst>
      <p:ext uri="{BB962C8B-B14F-4D97-AF65-F5344CB8AC3E}">
        <p14:creationId xmlns:p14="http://schemas.microsoft.com/office/powerpoint/2010/main" val="910573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D0E4-13F4-45DF-AD92-6D6555B9F1DF}"/>
              </a:ext>
            </a:extLst>
          </p:cNvPr>
          <p:cNvSpPr>
            <a:spLocks noGrp="1"/>
          </p:cNvSpPr>
          <p:nvPr>
            <p:ph type="title"/>
          </p:nvPr>
        </p:nvSpPr>
        <p:spPr>
          <a:xfrm>
            <a:off x="838200" y="153192"/>
            <a:ext cx="10515600" cy="1325563"/>
          </a:xfrm>
        </p:spPr>
        <p:txBody>
          <a:bodyPr/>
          <a:lstStyle/>
          <a:p>
            <a:r>
              <a:rPr lang="en-GB" dirty="0"/>
              <a:t>Did you spot these?</a:t>
            </a:r>
          </a:p>
        </p:txBody>
      </p:sp>
      <p:sp>
        <p:nvSpPr>
          <p:cNvPr id="3" name="Content Placeholder 2">
            <a:extLst>
              <a:ext uri="{FF2B5EF4-FFF2-40B4-BE49-F238E27FC236}">
                <a16:creationId xmlns:a16="http://schemas.microsoft.com/office/drawing/2014/main" id="{5FA4D0B3-4F9B-470F-8312-62798FBD7CF9}"/>
              </a:ext>
            </a:extLst>
          </p:cNvPr>
          <p:cNvSpPr>
            <a:spLocks noGrp="1"/>
          </p:cNvSpPr>
          <p:nvPr>
            <p:ph idx="1"/>
          </p:nvPr>
        </p:nvSpPr>
        <p:spPr>
          <a:xfrm>
            <a:off x="922177" y="1742690"/>
            <a:ext cx="4984102" cy="4351338"/>
          </a:xfrm>
          <a:noFill/>
        </p:spPr>
        <p:txBody>
          <a:bodyPr>
            <a:normAutofit fontScale="77500" lnSpcReduction="20000"/>
          </a:bodyPr>
          <a:lstStyle/>
          <a:p>
            <a:pPr marL="457200" lvl="1" indent="0">
              <a:buNone/>
            </a:pPr>
            <a:r>
              <a:rPr lang="en-GB" sz="2300" dirty="0"/>
              <a:t>Spelling mistake in the main heading</a:t>
            </a:r>
          </a:p>
          <a:p>
            <a:pPr marL="457200" lvl="1" indent="0">
              <a:buNone/>
            </a:pPr>
            <a:r>
              <a:rPr lang="en-GB" sz="2300" dirty="0"/>
              <a:t>Justified text in the first paragraph</a:t>
            </a:r>
          </a:p>
          <a:p>
            <a:pPr marL="457200" lvl="1" indent="0">
              <a:buNone/>
            </a:pPr>
            <a:r>
              <a:rPr lang="en-GB" sz="2300" dirty="0"/>
              <a:t>Long first paragraph with unnecessarily complex words</a:t>
            </a:r>
          </a:p>
          <a:p>
            <a:pPr marL="457200" lvl="1" indent="0">
              <a:buNone/>
            </a:pPr>
            <a:r>
              <a:rPr lang="en-GB" sz="2300" dirty="0"/>
              <a:t>Table not filling the full width of the page</a:t>
            </a:r>
          </a:p>
          <a:p>
            <a:pPr marL="457200" lvl="1" indent="0">
              <a:buNone/>
            </a:pPr>
            <a:r>
              <a:rPr lang="en-GB" sz="2300" dirty="0"/>
              <a:t>No table headers</a:t>
            </a:r>
          </a:p>
          <a:p>
            <a:pPr marL="457200" lvl="1" indent="0">
              <a:buNone/>
            </a:pPr>
            <a:r>
              <a:rPr lang="en-GB" sz="2300" dirty="0"/>
              <a:t>Doubled words in SharePoint row of table</a:t>
            </a:r>
          </a:p>
          <a:p>
            <a:endParaRPr lang="en-GB" dirty="0"/>
          </a:p>
        </p:txBody>
      </p:sp>
      <p:sp>
        <p:nvSpPr>
          <p:cNvPr id="4" name="TextBox 3">
            <a:extLst>
              <a:ext uri="{FF2B5EF4-FFF2-40B4-BE49-F238E27FC236}">
                <a16:creationId xmlns:a16="http://schemas.microsoft.com/office/drawing/2014/main" id="{EC5C848C-A5AA-4AB0-9558-0589B9D91D4E}"/>
              </a:ext>
            </a:extLst>
          </p:cNvPr>
          <p:cNvSpPr txBox="1"/>
          <p:nvPr/>
        </p:nvSpPr>
        <p:spPr>
          <a:xfrm>
            <a:off x="5906279" y="1690688"/>
            <a:ext cx="4984102" cy="3662541"/>
          </a:xfrm>
          <a:prstGeom prst="rect">
            <a:avLst/>
          </a:prstGeom>
          <a:noFill/>
        </p:spPr>
        <p:txBody>
          <a:bodyPr wrap="square" rtlCol="0">
            <a:spAutoFit/>
          </a:bodyPr>
          <a:lstStyle/>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Graph relies on colour to convey information</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Link text that just says ‘here’</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Heading 1 down the bottom of the page</a:t>
            </a:r>
          </a:p>
          <a:p>
            <a:pPr lvl="1">
              <a:lnSpc>
                <a:spcPct val="150000"/>
              </a:lnSpc>
              <a:spcBef>
                <a:spcPts val="1000"/>
              </a:spcBef>
            </a:pPr>
            <a:r>
              <a:rPr lang="en-GB" dirty="0">
                <a:solidFill>
                  <a:prstClr val="black"/>
                </a:solidFill>
                <a:latin typeface="Verdana" panose="020B0604030504040204" pitchFamily="34" charset="0"/>
                <a:ea typeface="Verdana" panose="020B0604030504040204" pitchFamily="34" charset="0"/>
              </a:rPr>
              <a:t>Image with poor contrast at the bottom of the page</a:t>
            </a:r>
          </a:p>
          <a:p>
            <a:endParaRPr lang="en-GB" dirty="0"/>
          </a:p>
        </p:txBody>
      </p:sp>
      <p:pic>
        <p:nvPicPr>
          <p:cNvPr id="7" name="Graphic 6" descr="Checkmark">
            <a:extLst>
              <a:ext uri="{FF2B5EF4-FFF2-40B4-BE49-F238E27FC236}">
                <a16:creationId xmlns:a16="http://schemas.microsoft.com/office/drawing/2014/main" id="{65D1D9F2-F19B-4C64-92AB-93912433A24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0426" y="1844178"/>
            <a:ext cx="278934" cy="278934"/>
          </a:xfrm>
          <a:prstGeom prst="rect">
            <a:avLst/>
          </a:prstGeom>
        </p:spPr>
      </p:pic>
      <p:pic>
        <p:nvPicPr>
          <p:cNvPr id="8" name="Graphic 7" descr="Checkmark">
            <a:extLst>
              <a:ext uri="{FF2B5EF4-FFF2-40B4-BE49-F238E27FC236}">
                <a16:creationId xmlns:a16="http://schemas.microsoft.com/office/drawing/2014/main" id="{1F99EFC5-805E-48BB-ACF7-FE043870C7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4897" y="2667349"/>
            <a:ext cx="278934" cy="278934"/>
          </a:xfrm>
          <a:prstGeom prst="rect">
            <a:avLst/>
          </a:prstGeom>
        </p:spPr>
      </p:pic>
      <p:pic>
        <p:nvPicPr>
          <p:cNvPr id="9" name="Graphic 8" descr="Checkmark">
            <a:extLst>
              <a:ext uri="{FF2B5EF4-FFF2-40B4-BE49-F238E27FC236}">
                <a16:creationId xmlns:a16="http://schemas.microsoft.com/office/drawing/2014/main" id="{7BB6CEA8-E2A2-49DF-A7D7-8859B5F08B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3440145"/>
            <a:ext cx="278934" cy="278934"/>
          </a:xfrm>
          <a:prstGeom prst="rect">
            <a:avLst/>
          </a:prstGeom>
        </p:spPr>
      </p:pic>
      <p:pic>
        <p:nvPicPr>
          <p:cNvPr id="10" name="Graphic 9" descr="Checkmark">
            <a:extLst>
              <a:ext uri="{FF2B5EF4-FFF2-40B4-BE49-F238E27FC236}">
                <a16:creationId xmlns:a16="http://schemas.microsoft.com/office/drawing/2014/main" id="{F8C2D0B0-D7D0-42A1-86B7-80510711D2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4241221"/>
            <a:ext cx="278934" cy="278934"/>
          </a:xfrm>
          <a:prstGeom prst="rect">
            <a:avLst/>
          </a:prstGeom>
        </p:spPr>
      </p:pic>
      <p:pic>
        <p:nvPicPr>
          <p:cNvPr id="11" name="Graphic 10" descr="Checkmark">
            <a:extLst>
              <a:ext uri="{FF2B5EF4-FFF2-40B4-BE49-F238E27FC236}">
                <a16:creationId xmlns:a16="http://schemas.microsoft.com/office/drawing/2014/main" id="{A62ADFAE-FA52-4FC3-969A-BDF04373DA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9177" y="4644623"/>
            <a:ext cx="278934" cy="278934"/>
          </a:xfrm>
          <a:prstGeom prst="rect">
            <a:avLst/>
          </a:prstGeom>
        </p:spPr>
      </p:pic>
      <p:pic>
        <p:nvPicPr>
          <p:cNvPr id="13" name="Graphic 12" descr="Checkmark">
            <a:extLst>
              <a:ext uri="{FF2B5EF4-FFF2-40B4-BE49-F238E27FC236}">
                <a16:creationId xmlns:a16="http://schemas.microsoft.com/office/drawing/2014/main" id="{46E14CAF-B8FE-4E3E-ADCF-0898612884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1859210"/>
            <a:ext cx="278934" cy="278934"/>
          </a:xfrm>
          <a:prstGeom prst="rect">
            <a:avLst/>
          </a:prstGeom>
        </p:spPr>
      </p:pic>
      <p:pic>
        <p:nvPicPr>
          <p:cNvPr id="14" name="Graphic 13" descr="Checkmark">
            <a:extLst>
              <a:ext uri="{FF2B5EF4-FFF2-40B4-BE49-F238E27FC236}">
                <a16:creationId xmlns:a16="http://schemas.microsoft.com/office/drawing/2014/main" id="{D532A83D-0C38-4C70-BC05-10A2EA0CE97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2800175"/>
            <a:ext cx="278934" cy="278934"/>
          </a:xfrm>
          <a:prstGeom prst="rect">
            <a:avLst/>
          </a:prstGeom>
        </p:spPr>
      </p:pic>
      <p:pic>
        <p:nvPicPr>
          <p:cNvPr id="15" name="Graphic 14" descr="Checkmark">
            <a:extLst>
              <a:ext uri="{FF2B5EF4-FFF2-40B4-BE49-F238E27FC236}">
                <a16:creationId xmlns:a16="http://schemas.microsoft.com/office/drawing/2014/main" id="{C0E80961-5C1D-4081-8F24-E7C1A21907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3298382"/>
            <a:ext cx="278934" cy="278934"/>
          </a:xfrm>
          <a:prstGeom prst="rect">
            <a:avLst/>
          </a:prstGeom>
        </p:spPr>
      </p:pic>
      <p:pic>
        <p:nvPicPr>
          <p:cNvPr id="16" name="Graphic 15" descr="Checkmark">
            <a:extLst>
              <a:ext uri="{FF2B5EF4-FFF2-40B4-BE49-F238E27FC236}">
                <a16:creationId xmlns:a16="http://schemas.microsoft.com/office/drawing/2014/main" id="{8425A08F-EAE5-448C-B044-592CE671D6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4291200"/>
            <a:ext cx="278934" cy="278934"/>
          </a:xfrm>
          <a:prstGeom prst="rect">
            <a:avLst/>
          </a:prstGeom>
        </p:spPr>
      </p:pic>
      <p:pic>
        <p:nvPicPr>
          <p:cNvPr id="17" name="Graphic 16" descr="Checkmark">
            <a:extLst>
              <a:ext uri="{FF2B5EF4-FFF2-40B4-BE49-F238E27FC236}">
                <a16:creationId xmlns:a16="http://schemas.microsoft.com/office/drawing/2014/main" id="{788D4EB9-4354-4D95-B26F-7636ACE5EF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0426" y="2257943"/>
            <a:ext cx="278934" cy="278934"/>
          </a:xfrm>
          <a:prstGeom prst="rect">
            <a:avLst/>
          </a:prstGeom>
        </p:spPr>
      </p:pic>
    </p:spTree>
    <p:custDataLst>
      <p:tags r:id="rId1"/>
    </p:custDataLst>
    <p:extLst>
      <p:ext uri="{BB962C8B-B14F-4D97-AF65-F5344CB8AC3E}">
        <p14:creationId xmlns:p14="http://schemas.microsoft.com/office/powerpoint/2010/main" val="2435343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9C4D5-536A-4EDF-B49C-12B4C92AD772}"/>
              </a:ext>
            </a:extLst>
          </p:cNvPr>
          <p:cNvSpPr>
            <a:spLocks noGrp="1"/>
          </p:cNvSpPr>
          <p:nvPr>
            <p:ph type="title"/>
          </p:nvPr>
        </p:nvSpPr>
        <p:spPr/>
        <p:txBody>
          <a:bodyPr>
            <a:normAutofit fontScale="90000"/>
          </a:bodyPr>
          <a:lstStyle/>
          <a:p>
            <a:r>
              <a:rPr lang="en-GB" dirty="0"/>
              <a:t>What about the things you can’t see?</a:t>
            </a:r>
          </a:p>
        </p:txBody>
      </p:sp>
      <p:sp>
        <p:nvSpPr>
          <p:cNvPr id="3" name="Content Placeholder 2">
            <a:extLst>
              <a:ext uri="{FF2B5EF4-FFF2-40B4-BE49-F238E27FC236}">
                <a16:creationId xmlns:a16="http://schemas.microsoft.com/office/drawing/2014/main" id="{43386A53-2ED5-4157-A03B-918B385EAE1B}"/>
              </a:ext>
            </a:extLst>
          </p:cNvPr>
          <p:cNvSpPr>
            <a:spLocks noGrp="1"/>
          </p:cNvSpPr>
          <p:nvPr>
            <p:ph idx="1"/>
          </p:nvPr>
        </p:nvSpPr>
        <p:spPr>
          <a:xfrm>
            <a:off x="838200" y="1825624"/>
            <a:ext cx="10515600" cy="4186869"/>
          </a:xfrm>
        </p:spPr>
        <p:txBody>
          <a:bodyPr>
            <a:normAutofit fontScale="92500" lnSpcReduction="20000"/>
          </a:bodyPr>
          <a:lstStyle/>
          <a:p>
            <a:pPr marL="0" indent="0">
              <a:buNone/>
            </a:pPr>
            <a:r>
              <a:rPr lang="en-GB" dirty="0"/>
              <a:t>Some issues can’t be seen by just looking at the page!</a:t>
            </a:r>
          </a:p>
          <a:p>
            <a:pPr marL="0" indent="0">
              <a:buNone/>
            </a:pPr>
            <a:r>
              <a:rPr lang="en-GB" dirty="0"/>
              <a:t>You can choose to inspect areas of the page in the browser (Chrome):</a:t>
            </a:r>
          </a:p>
          <a:p>
            <a:pPr lvl="1"/>
            <a:r>
              <a:rPr lang="en-GB" dirty="0"/>
              <a:t>Right click on an image and choose </a:t>
            </a:r>
            <a:r>
              <a:rPr lang="en-GB" b="1" dirty="0"/>
              <a:t>Inspect</a:t>
            </a:r>
            <a:r>
              <a:rPr lang="en-GB" dirty="0"/>
              <a:t>, look at the highlighted code and see if there is anything after ‘alt’.</a:t>
            </a:r>
          </a:p>
          <a:p>
            <a:pPr lvl="1"/>
            <a:r>
              <a:rPr lang="en-GB" dirty="0"/>
              <a:t>Right click on text that acts as a heading and choose </a:t>
            </a:r>
            <a:r>
              <a:rPr lang="en-GB" b="1" dirty="0"/>
              <a:t>Inspect</a:t>
            </a:r>
            <a:r>
              <a:rPr lang="en-GB" dirty="0"/>
              <a:t>. You’ll see the HTML code for the page with the text you clicked on highlighted. Look for tags like &lt;h1&gt; or &lt;h2&gt;. </a:t>
            </a:r>
          </a:p>
          <a:p>
            <a:pPr lvl="1"/>
            <a:endParaRPr lang="en-GB" dirty="0"/>
          </a:p>
          <a:p>
            <a:pPr marL="0" indent="0">
              <a:buNone/>
            </a:pPr>
            <a:endParaRPr lang="en-GB" dirty="0"/>
          </a:p>
        </p:txBody>
      </p:sp>
    </p:spTree>
    <p:custDataLst>
      <p:tags r:id="rId1"/>
    </p:custDataLst>
    <p:extLst>
      <p:ext uri="{BB962C8B-B14F-4D97-AF65-F5344CB8AC3E}">
        <p14:creationId xmlns:p14="http://schemas.microsoft.com/office/powerpoint/2010/main" val="1085275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85C49-0006-4EDE-B9AF-85F87764AD38}"/>
              </a:ext>
            </a:extLst>
          </p:cNvPr>
          <p:cNvSpPr>
            <a:spLocks noGrp="1"/>
          </p:cNvSpPr>
          <p:nvPr>
            <p:ph type="title"/>
          </p:nvPr>
        </p:nvSpPr>
        <p:spPr/>
        <p:txBody>
          <a:bodyPr/>
          <a:lstStyle/>
          <a:p>
            <a:r>
              <a:rPr lang="en-GB" dirty="0"/>
              <a:t>The future</a:t>
            </a:r>
          </a:p>
        </p:txBody>
      </p:sp>
      <p:sp>
        <p:nvSpPr>
          <p:cNvPr id="3" name="Content Placeholder 2">
            <a:extLst>
              <a:ext uri="{FF2B5EF4-FFF2-40B4-BE49-F238E27FC236}">
                <a16:creationId xmlns:a16="http://schemas.microsoft.com/office/drawing/2014/main" id="{738C4C78-FEA1-4C74-BE6E-A854489CA27C}"/>
              </a:ext>
            </a:extLst>
          </p:cNvPr>
          <p:cNvSpPr>
            <a:spLocks noGrp="1"/>
          </p:cNvSpPr>
          <p:nvPr>
            <p:ph idx="1"/>
          </p:nvPr>
        </p:nvSpPr>
        <p:spPr/>
        <p:txBody>
          <a:bodyPr>
            <a:normAutofit lnSpcReduction="10000"/>
          </a:bodyPr>
          <a:lstStyle/>
          <a:p>
            <a:pPr marL="0" indent="0">
              <a:buNone/>
            </a:pPr>
            <a:r>
              <a:rPr lang="en-GB" dirty="0"/>
              <a:t>We’re hoping to get an audit tool which can warn us when things aren’t quite right, including:</a:t>
            </a:r>
          </a:p>
          <a:p>
            <a:pPr lvl="1"/>
            <a:r>
              <a:rPr lang="en-GB" dirty="0"/>
              <a:t>Spelling errors</a:t>
            </a:r>
          </a:p>
          <a:p>
            <a:pPr lvl="1"/>
            <a:r>
              <a:rPr lang="en-GB" dirty="0"/>
              <a:t>No alternative text</a:t>
            </a:r>
          </a:p>
          <a:p>
            <a:pPr lvl="1"/>
            <a:r>
              <a:rPr lang="en-GB" dirty="0"/>
              <a:t>Broken links</a:t>
            </a:r>
          </a:p>
          <a:p>
            <a:pPr lvl="1"/>
            <a:r>
              <a:rPr lang="en-GB" dirty="0"/>
              <a:t>Repeated links using the same text</a:t>
            </a:r>
          </a:p>
          <a:p>
            <a:pPr lvl="1"/>
            <a:r>
              <a:rPr lang="en-GB" dirty="0"/>
              <a:t>Incorrect headings</a:t>
            </a:r>
          </a:p>
        </p:txBody>
      </p:sp>
    </p:spTree>
    <p:custDataLst>
      <p:tags r:id="rId1"/>
    </p:custDataLst>
    <p:extLst>
      <p:ext uri="{BB962C8B-B14F-4D97-AF65-F5344CB8AC3E}">
        <p14:creationId xmlns:p14="http://schemas.microsoft.com/office/powerpoint/2010/main" val="3043200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D77-A702-46D9-813A-8BBCF34B9B5E}"/>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3249CA66-5AA3-4D0D-896E-1FD7870B5A41}"/>
              </a:ext>
            </a:extLst>
          </p:cNvPr>
          <p:cNvSpPr>
            <a:spLocks noGrp="1"/>
          </p:cNvSpPr>
          <p:nvPr>
            <p:ph idx="1"/>
          </p:nvPr>
        </p:nvSpPr>
        <p:spPr/>
        <p:txBody>
          <a:bodyPr/>
          <a:lstStyle/>
          <a:p>
            <a:r>
              <a:rPr lang="en-GB" dirty="0"/>
              <a:t>Accessibility is </a:t>
            </a:r>
            <a:r>
              <a:rPr lang="en-GB" b="1" dirty="0"/>
              <a:t>important</a:t>
            </a:r>
          </a:p>
          <a:p>
            <a:r>
              <a:rPr lang="en-GB" dirty="0"/>
              <a:t>Accessibility is </a:t>
            </a:r>
            <a:r>
              <a:rPr lang="en-GB" b="1" dirty="0"/>
              <a:t>required</a:t>
            </a:r>
          </a:p>
          <a:p>
            <a:r>
              <a:rPr lang="en-GB" b="1" dirty="0"/>
              <a:t>You</a:t>
            </a:r>
            <a:r>
              <a:rPr lang="en-GB" dirty="0"/>
              <a:t> are responsible for </a:t>
            </a:r>
            <a:r>
              <a:rPr lang="en-GB" b="1" dirty="0"/>
              <a:t>your</a:t>
            </a:r>
            <a:r>
              <a:rPr lang="en-GB" dirty="0"/>
              <a:t> content</a:t>
            </a:r>
          </a:p>
          <a:p>
            <a:r>
              <a:rPr lang="en-GB" dirty="0"/>
              <a:t>It’s not </a:t>
            </a:r>
            <a:r>
              <a:rPr lang="en-GB" b="1" dirty="0"/>
              <a:t>hard </a:t>
            </a:r>
            <a:r>
              <a:rPr lang="en-GB" dirty="0"/>
              <a:t>if you consider it as part of preparing your page </a:t>
            </a:r>
            <a:r>
              <a:rPr lang="en-GB" dirty="0">
                <a:sym typeface="Wingdings" panose="05000000000000000000" pitchFamily="2" charset="2"/>
              </a:rPr>
              <a:t></a:t>
            </a:r>
            <a:endParaRPr lang="en-GB" dirty="0"/>
          </a:p>
        </p:txBody>
      </p:sp>
    </p:spTree>
    <p:custDataLst>
      <p:tags r:id="rId1"/>
    </p:custDataLst>
    <p:extLst>
      <p:ext uri="{BB962C8B-B14F-4D97-AF65-F5344CB8AC3E}">
        <p14:creationId xmlns:p14="http://schemas.microsoft.com/office/powerpoint/2010/main" val="2089123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9A29-CE78-41A7-BEC2-8EC4C5D5259D}"/>
              </a:ext>
            </a:extLst>
          </p:cNvPr>
          <p:cNvSpPr>
            <a:spLocks noGrp="1"/>
          </p:cNvSpPr>
          <p:nvPr>
            <p:ph type="title"/>
          </p:nvPr>
        </p:nvSpPr>
        <p:spPr>
          <a:xfrm>
            <a:off x="838200" y="18255"/>
            <a:ext cx="10515600" cy="1325563"/>
          </a:xfrm>
        </p:spPr>
        <p:txBody>
          <a:bodyPr/>
          <a:lstStyle/>
          <a:p>
            <a:r>
              <a:rPr lang="en-GB" dirty="0"/>
              <a:t>Help and Support</a:t>
            </a:r>
          </a:p>
        </p:txBody>
      </p:sp>
      <p:sp>
        <p:nvSpPr>
          <p:cNvPr id="3" name="Content Placeholder 2">
            <a:extLst>
              <a:ext uri="{FF2B5EF4-FFF2-40B4-BE49-F238E27FC236}">
                <a16:creationId xmlns:a16="http://schemas.microsoft.com/office/drawing/2014/main" id="{A372DCFE-E751-47AB-A53E-77BCD35EF7E7}"/>
              </a:ext>
            </a:extLst>
          </p:cNvPr>
          <p:cNvSpPr>
            <a:spLocks noGrp="1"/>
          </p:cNvSpPr>
          <p:nvPr>
            <p:ph idx="1"/>
          </p:nvPr>
        </p:nvSpPr>
        <p:spPr>
          <a:xfrm>
            <a:off x="838200" y="1343818"/>
            <a:ext cx="10515600" cy="5117942"/>
          </a:xfrm>
        </p:spPr>
        <p:txBody>
          <a:bodyPr>
            <a:normAutofit fontScale="70000" lnSpcReduction="20000"/>
          </a:bodyPr>
          <a:lstStyle/>
          <a:p>
            <a:pPr marL="0" indent="0">
              <a:buNone/>
            </a:pPr>
            <a:r>
              <a:rPr lang="en-GB" dirty="0"/>
              <a:t>Of course, that’s not the end of the story…</a:t>
            </a:r>
          </a:p>
          <a:p>
            <a:pPr marL="0" indent="0">
              <a:buNone/>
            </a:pPr>
            <a:r>
              <a:rPr lang="en-GB" b="1" dirty="0"/>
              <a:t>We’re here to help</a:t>
            </a:r>
          </a:p>
          <a:p>
            <a:pPr marL="0" indent="0">
              <a:buNone/>
            </a:pPr>
            <a:r>
              <a:rPr lang="en-GB" dirty="0"/>
              <a:t>Contacts</a:t>
            </a:r>
          </a:p>
          <a:p>
            <a:pPr lvl="1"/>
            <a:r>
              <a:rPr lang="en-GB" dirty="0"/>
              <a:t>IS Helpdesk: </a:t>
            </a:r>
            <a:r>
              <a:rPr lang="en-GB" dirty="0">
                <a:hlinkClick r:id="rId4"/>
              </a:rPr>
              <a:t>is@aber.ac.uk</a:t>
            </a:r>
            <a:r>
              <a:rPr lang="en-GB" dirty="0"/>
              <a:t> ,2400</a:t>
            </a:r>
          </a:p>
          <a:p>
            <a:pPr lvl="1"/>
            <a:r>
              <a:rPr lang="en-GB" dirty="0"/>
              <a:t>Suzy Shipman: </a:t>
            </a:r>
            <a:r>
              <a:rPr lang="en-GB" dirty="0">
                <a:hlinkClick r:id="rId5"/>
              </a:rPr>
              <a:t>sfs@aber.ac.uk</a:t>
            </a:r>
            <a:r>
              <a:rPr lang="en-GB" dirty="0"/>
              <a:t>, 8785</a:t>
            </a:r>
          </a:p>
          <a:p>
            <a:pPr lvl="1"/>
            <a:r>
              <a:rPr lang="en-GB" dirty="0">
                <a:hlinkClick r:id="rId6"/>
              </a:rPr>
              <a:t>digital-accessibility@aber.ac.uk</a:t>
            </a:r>
            <a:r>
              <a:rPr lang="en-GB" dirty="0"/>
              <a:t> </a:t>
            </a:r>
          </a:p>
          <a:p>
            <a:pPr marL="0" indent="0">
              <a:buNone/>
            </a:pPr>
            <a:r>
              <a:rPr lang="en-GB" dirty="0"/>
              <a:t>Digital Accessibility web pages:</a:t>
            </a:r>
          </a:p>
          <a:p>
            <a:pPr lvl="1"/>
            <a:r>
              <a:rPr lang="en-GB" dirty="0"/>
              <a:t>General guidance for staff </a:t>
            </a:r>
            <a:br>
              <a:rPr lang="en-GB" dirty="0"/>
            </a:br>
            <a:r>
              <a:rPr lang="en-GB" dirty="0">
                <a:hlinkClick r:id="rId7"/>
              </a:rPr>
              <a:t>https://www.aber.ac.uk/en/accessibility/guidance-staff/</a:t>
            </a:r>
            <a:endParaRPr lang="en-GB" dirty="0"/>
          </a:p>
          <a:p>
            <a:pPr lvl="1"/>
            <a:r>
              <a:rPr lang="en-GB" dirty="0"/>
              <a:t>Information for CMS users</a:t>
            </a:r>
            <a:br>
              <a:rPr lang="en-GB" dirty="0"/>
            </a:br>
            <a:r>
              <a:rPr lang="en-GB" dirty="0">
                <a:hlinkClick r:id="rId8"/>
              </a:rPr>
              <a:t>https://www.aber.ac.uk/en/is/it-services/web/compliance/accessibility/</a:t>
            </a:r>
            <a:endParaRPr lang="en-GB" dirty="0"/>
          </a:p>
          <a:p>
            <a:pPr marL="0" indent="0">
              <a:buNone/>
            </a:pPr>
            <a:endParaRPr lang="en-GB" dirty="0"/>
          </a:p>
        </p:txBody>
      </p:sp>
      <p:sp>
        <p:nvSpPr>
          <p:cNvPr id="5" name="TextBox 4">
            <a:extLst>
              <a:ext uri="{FF2B5EF4-FFF2-40B4-BE49-F238E27FC236}">
                <a16:creationId xmlns:a16="http://schemas.microsoft.com/office/drawing/2014/main" id="{80FDA7B4-A3F4-4982-9E9F-5FBBBD5BC4A4}"/>
              </a:ext>
            </a:extLst>
          </p:cNvPr>
          <p:cNvSpPr txBox="1"/>
          <p:nvPr/>
        </p:nvSpPr>
        <p:spPr>
          <a:xfrm>
            <a:off x="7967613" y="1343818"/>
            <a:ext cx="2805419" cy="2826378"/>
          </a:xfrm>
          <a:prstGeom prst="rect">
            <a:avLst/>
          </a:prstGeom>
          <a:noFill/>
          <a:ln>
            <a:solidFill>
              <a:schemeClr val="tx2"/>
            </a:solidFill>
          </a:ln>
        </p:spPr>
        <p:txBody>
          <a:bodyPr wrap="square" lIns="180000" tIns="144000" rIns="180000" bIns="144000" rtlCol="0">
            <a:spAutoFit/>
          </a:bodyPr>
          <a:lstStyle/>
          <a:p>
            <a:pPr>
              <a:lnSpc>
                <a:spcPct val="150000"/>
              </a:lnSpc>
            </a:pPr>
            <a:r>
              <a:rPr lang="en-GB" sz="1600" b="1" dirty="0">
                <a:latin typeface="Verdana" panose="020B0604030504040204" pitchFamily="34" charset="0"/>
                <a:ea typeface="Verdana" panose="020B0604030504040204" pitchFamily="34" charset="0"/>
              </a:rPr>
              <a:t>Looking for the accessibility web pages?</a:t>
            </a:r>
          </a:p>
          <a:p>
            <a:pPr>
              <a:lnSpc>
                <a:spcPct val="150000"/>
              </a:lnSpc>
            </a:pPr>
            <a:r>
              <a:rPr lang="en-GB" sz="1600" dirty="0">
                <a:latin typeface="Verdana" panose="020B0604030504040204" pitchFamily="34" charset="0"/>
                <a:ea typeface="Verdana" panose="020B0604030504040204" pitchFamily="34" charset="0"/>
              </a:rPr>
              <a:t>Scroll to the bottom of any of our webpages and click on Accessibility.</a:t>
            </a:r>
          </a:p>
        </p:txBody>
      </p:sp>
    </p:spTree>
    <p:custDataLst>
      <p:tags r:id="rId1"/>
    </p:custDataLst>
    <p:extLst>
      <p:ext uri="{BB962C8B-B14F-4D97-AF65-F5344CB8AC3E}">
        <p14:creationId xmlns:p14="http://schemas.microsoft.com/office/powerpoint/2010/main" val="189297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4EB3-A35F-440E-89D2-CFC7B0EC1401}"/>
              </a:ext>
            </a:extLst>
          </p:cNvPr>
          <p:cNvSpPr>
            <a:spLocks noGrp="1"/>
          </p:cNvSpPr>
          <p:nvPr>
            <p:ph type="title"/>
          </p:nvPr>
        </p:nvSpPr>
        <p:spPr/>
        <p:txBody>
          <a:bodyPr/>
          <a:lstStyle/>
          <a:p>
            <a:r>
              <a:rPr lang="en-GB" dirty="0"/>
              <a:t>Remember</a:t>
            </a:r>
          </a:p>
        </p:txBody>
      </p:sp>
      <p:sp>
        <p:nvSpPr>
          <p:cNvPr id="3" name="Content Placeholder 2">
            <a:extLst>
              <a:ext uri="{FF2B5EF4-FFF2-40B4-BE49-F238E27FC236}">
                <a16:creationId xmlns:a16="http://schemas.microsoft.com/office/drawing/2014/main" id="{77A43BAE-1B3B-408F-9C9D-E9A824AEDF59}"/>
              </a:ext>
            </a:extLst>
          </p:cNvPr>
          <p:cNvSpPr>
            <a:spLocks noGrp="1"/>
          </p:cNvSpPr>
          <p:nvPr>
            <p:ph idx="1"/>
          </p:nvPr>
        </p:nvSpPr>
        <p:spPr/>
        <p:txBody>
          <a:bodyPr/>
          <a:lstStyle/>
          <a:p>
            <a:r>
              <a:rPr lang="en-GB" dirty="0"/>
              <a:t>This is about </a:t>
            </a:r>
            <a:r>
              <a:rPr lang="en-GB" b="1" dirty="0"/>
              <a:t>people</a:t>
            </a:r>
            <a:r>
              <a:rPr lang="en-GB" dirty="0"/>
              <a:t> not just about compliance!</a:t>
            </a:r>
          </a:p>
          <a:p>
            <a:r>
              <a:rPr lang="en-GB" dirty="0"/>
              <a:t>All of the improvements we need to make are going to make life easier for people.</a:t>
            </a:r>
          </a:p>
          <a:p>
            <a:r>
              <a:rPr lang="en-GB" dirty="0"/>
              <a:t>You may be disabled, or may become disabled in future. Our improvements will help </a:t>
            </a:r>
            <a:r>
              <a:rPr lang="en-GB" b="1" dirty="0"/>
              <a:t>you</a:t>
            </a:r>
            <a:r>
              <a:rPr lang="en-GB" dirty="0"/>
              <a:t>.</a:t>
            </a:r>
          </a:p>
          <a:p>
            <a:r>
              <a:rPr lang="en-GB" dirty="0"/>
              <a:t>Making a website more accessible helps everyone</a:t>
            </a:r>
          </a:p>
        </p:txBody>
      </p:sp>
    </p:spTree>
    <p:custDataLst>
      <p:tags r:id="rId1"/>
    </p:custDataLst>
    <p:extLst>
      <p:ext uri="{BB962C8B-B14F-4D97-AF65-F5344CB8AC3E}">
        <p14:creationId xmlns:p14="http://schemas.microsoft.com/office/powerpoint/2010/main" val="143782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33378-702A-4C71-A32B-21DD9B30BF0C}"/>
              </a:ext>
            </a:extLst>
          </p:cNvPr>
          <p:cNvSpPr>
            <a:spLocks noGrp="1"/>
          </p:cNvSpPr>
          <p:nvPr>
            <p:ph type="title"/>
          </p:nvPr>
        </p:nvSpPr>
        <p:spPr/>
        <p:txBody>
          <a:bodyPr/>
          <a:lstStyle/>
          <a:p>
            <a:r>
              <a:rPr lang="en-GB" dirty="0"/>
              <a:t>Our Responsibilities (IS)</a:t>
            </a:r>
          </a:p>
        </p:txBody>
      </p:sp>
      <p:sp>
        <p:nvSpPr>
          <p:cNvPr id="3" name="Content Placeholder 2">
            <a:extLst>
              <a:ext uri="{FF2B5EF4-FFF2-40B4-BE49-F238E27FC236}">
                <a16:creationId xmlns:a16="http://schemas.microsoft.com/office/drawing/2014/main" id="{3611F44A-0A80-4284-9D93-CFCFA16B1C94}"/>
              </a:ext>
            </a:extLst>
          </p:cNvPr>
          <p:cNvSpPr>
            <a:spLocks noGrp="1"/>
          </p:cNvSpPr>
          <p:nvPr>
            <p:ph idx="1"/>
          </p:nvPr>
        </p:nvSpPr>
        <p:spPr/>
        <p:txBody>
          <a:bodyPr>
            <a:normAutofit lnSpcReduction="10000"/>
          </a:bodyPr>
          <a:lstStyle/>
          <a:p>
            <a:pPr marL="0" indent="0">
              <a:buNone/>
            </a:pPr>
            <a:r>
              <a:rPr lang="en-GB" dirty="0"/>
              <a:t>We are responsible for the website as a whole, for example we make sure that:</a:t>
            </a:r>
          </a:p>
          <a:p>
            <a:pPr lvl="1"/>
            <a:r>
              <a:rPr lang="en-GB" dirty="0"/>
              <a:t>People can move around pages without a mouse</a:t>
            </a:r>
          </a:p>
          <a:p>
            <a:pPr lvl="1"/>
            <a:r>
              <a:rPr lang="en-GB" dirty="0"/>
              <a:t>People can enlarge text</a:t>
            </a:r>
          </a:p>
          <a:p>
            <a:pPr lvl="1"/>
            <a:r>
              <a:rPr lang="en-GB" dirty="0"/>
              <a:t>Images used in the site design have alternative text</a:t>
            </a:r>
          </a:p>
          <a:p>
            <a:pPr lvl="1"/>
            <a:r>
              <a:rPr lang="en-GB" dirty="0"/>
              <a:t>Everyone can use our forms</a:t>
            </a:r>
          </a:p>
          <a:p>
            <a:pPr lvl="1"/>
            <a:r>
              <a:rPr lang="en-GB" dirty="0"/>
              <a:t>Colours used have sufficient contrast</a:t>
            </a:r>
          </a:p>
        </p:txBody>
      </p:sp>
    </p:spTree>
    <p:custDataLst>
      <p:tags r:id="rId1"/>
    </p:custDataLst>
    <p:extLst>
      <p:ext uri="{BB962C8B-B14F-4D97-AF65-F5344CB8AC3E}">
        <p14:creationId xmlns:p14="http://schemas.microsoft.com/office/powerpoint/2010/main" val="1811710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243A-5609-4936-A3C4-ED22990B6428}"/>
              </a:ext>
            </a:extLst>
          </p:cNvPr>
          <p:cNvSpPr>
            <a:spLocks noGrp="1"/>
          </p:cNvSpPr>
          <p:nvPr>
            <p:ph type="title"/>
          </p:nvPr>
        </p:nvSpPr>
        <p:spPr/>
        <p:txBody>
          <a:bodyPr/>
          <a:lstStyle/>
          <a:p>
            <a:r>
              <a:rPr lang="en-GB" dirty="0"/>
              <a:t>Your Responsibilities</a:t>
            </a:r>
          </a:p>
        </p:txBody>
      </p:sp>
      <p:sp>
        <p:nvSpPr>
          <p:cNvPr id="3" name="Content Placeholder 2">
            <a:extLst>
              <a:ext uri="{FF2B5EF4-FFF2-40B4-BE49-F238E27FC236}">
                <a16:creationId xmlns:a16="http://schemas.microsoft.com/office/drawing/2014/main" id="{7B2DB084-EAAF-4573-9989-C23095315895}"/>
              </a:ext>
            </a:extLst>
          </p:cNvPr>
          <p:cNvSpPr>
            <a:spLocks noGrp="1"/>
          </p:cNvSpPr>
          <p:nvPr>
            <p:ph idx="1"/>
          </p:nvPr>
        </p:nvSpPr>
        <p:spPr/>
        <p:txBody>
          <a:bodyPr>
            <a:normAutofit fontScale="85000" lnSpcReduction="10000"/>
          </a:bodyPr>
          <a:lstStyle/>
          <a:p>
            <a:pPr marL="0" indent="0">
              <a:buNone/>
            </a:pPr>
            <a:r>
              <a:rPr lang="en-GB" dirty="0"/>
              <a:t>You need to create accessible content even if you’re not the one putting it on the website.</a:t>
            </a:r>
          </a:p>
          <a:p>
            <a:pPr marL="0" indent="0">
              <a:buNone/>
            </a:pPr>
            <a:r>
              <a:rPr lang="en-GB" dirty="0"/>
              <a:t>Do:</a:t>
            </a:r>
          </a:p>
          <a:p>
            <a:pPr lvl="1"/>
            <a:r>
              <a:rPr lang="en-GB" dirty="0"/>
              <a:t>Check the accessibility of the content you provide</a:t>
            </a:r>
          </a:p>
          <a:p>
            <a:pPr lvl="1"/>
            <a:r>
              <a:rPr lang="en-GB" dirty="0"/>
              <a:t>Ask for advice if you are not sure</a:t>
            </a:r>
          </a:p>
          <a:p>
            <a:pPr lvl="1"/>
            <a:r>
              <a:rPr lang="en-GB" dirty="0"/>
              <a:t>Allow the CMS editor to make changes to the content </a:t>
            </a:r>
          </a:p>
          <a:p>
            <a:pPr marL="0" indent="0">
              <a:buNone/>
            </a:pPr>
            <a:r>
              <a:rPr lang="en-GB" dirty="0"/>
              <a:t>Don’t:</a:t>
            </a:r>
          </a:p>
          <a:p>
            <a:pPr lvl="1"/>
            <a:r>
              <a:rPr lang="en-GB" dirty="0"/>
              <a:t>Expect your departmental CMS editor to break accessibility rules</a:t>
            </a:r>
          </a:p>
        </p:txBody>
      </p:sp>
    </p:spTree>
    <p:extLst>
      <p:ext uri="{BB962C8B-B14F-4D97-AF65-F5344CB8AC3E}">
        <p14:creationId xmlns:p14="http://schemas.microsoft.com/office/powerpoint/2010/main" val="251033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EDB8-D943-4D58-975C-905D29B0FDC7}"/>
              </a:ext>
            </a:extLst>
          </p:cNvPr>
          <p:cNvSpPr>
            <a:spLocks noGrp="1"/>
          </p:cNvSpPr>
          <p:nvPr>
            <p:ph type="title"/>
          </p:nvPr>
        </p:nvSpPr>
        <p:spPr/>
        <p:txBody>
          <a:bodyPr/>
          <a:lstStyle/>
          <a:p>
            <a:r>
              <a:rPr lang="en-GB" dirty="0"/>
              <a:t>Accessibility Areas</a:t>
            </a:r>
          </a:p>
        </p:txBody>
      </p:sp>
      <p:sp>
        <p:nvSpPr>
          <p:cNvPr id="3" name="Content Placeholder 2">
            <a:extLst>
              <a:ext uri="{FF2B5EF4-FFF2-40B4-BE49-F238E27FC236}">
                <a16:creationId xmlns:a16="http://schemas.microsoft.com/office/drawing/2014/main" id="{B03C999C-3C9C-47BE-A59E-F6AAA0EDD8C2}"/>
              </a:ext>
            </a:extLst>
          </p:cNvPr>
          <p:cNvSpPr>
            <a:spLocks noGrp="1"/>
          </p:cNvSpPr>
          <p:nvPr>
            <p:ph idx="1"/>
          </p:nvPr>
        </p:nvSpPr>
        <p:spPr>
          <a:xfrm>
            <a:off x="838200" y="1825625"/>
            <a:ext cx="10515600" cy="4751344"/>
          </a:xfrm>
        </p:spPr>
        <p:txBody>
          <a:bodyPr>
            <a:normAutofit/>
          </a:bodyPr>
          <a:lstStyle/>
          <a:p>
            <a:pPr lvl="1"/>
            <a:r>
              <a:rPr lang="en-GB" dirty="0"/>
              <a:t>Language</a:t>
            </a:r>
          </a:p>
          <a:p>
            <a:pPr lvl="1"/>
            <a:r>
              <a:rPr lang="en-GB" dirty="0"/>
              <a:t>Page structure</a:t>
            </a:r>
          </a:p>
          <a:p>
            <a:pPr lvl="1"/>
            <a:r>
              <a:rPr lang="en-GB" dirty="0"/>
              <a:t>Layout</a:t>
            </a:r>
          </a:p>
          <a:p>
            <a:pPr lvl="1"/>
            <a:r>
              <a:rPr lang="en-GB" dirty="0"/>
              <a:t>Links</a:t>
            </a:r>
          </a:p>
          <a:p>
            <a:pPr lvl="1"/>
            <a:r>
              <a:rPr lang="en-GB" dirty="0"/>
              <a:t>Tables</a:t>
            </a:r>
          </a:p>
          <a:p>
            <a:pPr lvl="1"/>
            <a:r>
              <a:rPr lang="en-GB" dirty="0"/>
              <a:t>Images</a:t>
            </a:r>
          </a:p>
          <a:p>
            <a:pPr lvl="1"/>
            <a:r>
              <a:rPr lang="en-GB" dirty="0"/>
              <a:t>Media (e.g. documents and videos)</a:t>
            </a:r>
          </a:p>
          <a:p>
            <a:pPr marL="0" indent="0">
              <a:buNone/>
            </a:pPr>
            <a:endParaRPr lang="en-GB" dirty="0"/>
          </a:p>
        </p:txBody>
      </p:sp>
    </p:spTree>
    <p:custDataLst>
      <p:tags r:id="rId1"/>
    </p:custDataLst>
    <p:extLst>
      <p:ext uri="{BB962C8B-B14F-4D97-AF65-F5344CB8AC3E}">
        <p14:creationId xmlns:p14="http://schemas.microsoft.com/office/powerpoint/2010/main" val="105624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94E4B-2F9D-4FF1-87D5-D1CA9467A6C1}"/>
              </a:ext>
            </a:extLst>
          </p:cNvPr>
          <p:cNvSpPr>
            <a:spLocks noGrp="1"/>
          </p:cNvSpPr>
          <p:nvPr>
            <p:ph type="title"/>
          </p:nvPr>
        </p:nvSpPr>
        <p:spPr/>
        <p:txBody>
          <a:bodyPr/>
          <a:lstStyle/>
          <a:p>
            <a:r>
              <a:rPr lang="en-GB" dirty="0"/>
              <a:t>Language</a:t>
            </a:r>
          </a:p>
        </p:txBody>
      </p:sp>
      <p:sp>
        <p:nvSpPr>
          <p:cNvPr id="3" name="Content Placeholder 2">
            <a:extLst>
              <a:ext uri="{FF2B5EF4-FFF2-40B4-BE49-F238E27FC236}">
                <a16:creationId xmlns:a16="http://schemas.microsoft.com/office/drawing/2014/main" id="{6FE3BF3E-DA45-4F0A-B40E-3E4A33B5E41C}"/>
              </a:ext>
            </a:extLst>
          </p:cNvPr>
          <p:cNvSpPr>
            <a:spLocks noGrp="1"/>
          </p:cNvSpPr>
          <p:nvPr>
            <p:ph idx="1"/>
          </p:nvPr>
        </p:nvSpPr>
        <p:spPr/>
        <p:txBody>
          <a:bodyPr>
            <a:normAutofit/>
          </a:bodyPr>
          <a:lstStyle/>
          <a:p>
            <a:pPr marL="0" indent="0">
              <a:buNone/>
            </a:pPr>
            <a:r>
              <a:rPr lang="en-GB" dirty="0"/>
              <a:t>People need to understand what we are saying</a:t>
            </a:r>
          </a:p>
          <a:p>
            <a:pPr lvl="1"/>
            <a:r>
              <a:rPr lang="en-GB" dirty="0"/>
              <a:t>Use plain English (or Welsh)</a:t>
            </a:r>
          </a:p>
          <a:p>
            <a:pPr lvl="1"/>
            <a:r>
              <a:rPr lang="en-GB" dirty="0"/>
              <a:t>Use the simplest words possible</a:t>
            </a:r>
          </a:p>
          <a:p>
            <a:pPr lvl="1"/>
            <a:r>
              <a:rPr lang="en-GB" dirty="0"/>
              <a:t>Don’t use jargon</a:t>
            </a:r>
          </a:p>
          <a:p>
            <a:pPr lvl="1"/>
            <a:r>
              <a:rPr lang="en-GB" dirty="0"/>
              <a:t>Give clear direction</a:t>
            </a:r>
          </a:p>
          <a:p>
            <a:pPr lvl="1"/>
            <a:r>
              <a:rPr lang="en-GB" dirty="0"/>
              <a:t>Check spelling and grammar</a:t>
            </a:r>
          </a:p>
        </p:txBody>
      </p:sp>
    </p:spTree>
    <p:custDataLst>
      <p:tags r:id="rId1"/>
    </p:custDataLst>
    <p:extLst>
      <p:ext uri="{BB962C8B-B14F-4D97-AF65-F5344CB8AC3E}">
        <p14:creationId xmlns:p14="http://schemas.microsoft.com/office/powerpoint/2010/main" val="3146903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9AEF4-226A-4320-B5EB-8A9CF876DEA5}"/>
              </a:ext>
            </a:extLst>
          </p:cNvPr>
          <p:cNvSpPr>
            <a:spLocks noGrp="1"/>
          </p:cNvSpPr>
          <p:nvPr>
            <p:ph type="title"/>
          </p:nvPr>
        </p:nvSpPr>
        <p:spPr>
          <a:xfrm>
            <a:off x="712365" y="0"/>
            <a:ext cx="10515600" cy="1325563"/>
          </a:xfrm>
        </p:spPr>
        <p:txBody>
          <a:bodyPr/>
          <a:lstStyle/>
          <a:p>
            <a:r>
              <a:rPr lang="en-GB" dirty="0"/>
              <a:t>User Perspectives (language)</a:t>
            </a:r>
          </a:p>
        </p:txBody>
      </p:sp>
      <p:pic>
        <p:nvPicPr>
          <p:cNvPr id="7" name="Online Media 6" title="Web Accessibility Perspectives: Understandable Content">
            <a:hlinkClick r:id="" action="ppaction://media"/>
            <a:extLst>
              <a:ext uri="{FF2B5EF4-FFF2-40B4-BE49-F238E27FC236}">
                <a16:creationId xmlns:a16="http://schemas.microsoft.com/office/drawing/2014/main" id="{F4FF221F-25D7-467C-9D7C-5F2A11339DC2}"/>
              </a:ext>
            </a:extLst>
          </p:cNvPr>
          <p:cNvPicPr>
            <a:picLocks noGrp="1" noRot="1" noChangeAspect="1"/>
          </p:cNvPicPr>
          <p:nvPr>
            <p:ph idx="1"/>
            <a:videoFile r:link="rId2"/>
          </p:nvPr>
        </p:nvPicPr>
        <p:blipFill>
          <a:blip r:embed="rId5"/>
          <a:stretch>
            <a:fillRect/>
          </a:stretch>
        </p:blipFill>
        <p:spPr>
          <a:xfrm>
            <a:off x="1458984" y="1439499"/>
            <a:ext cx="8549081" cy="4808858"/>
          </a:xfrm>
          <a:prstGeom prst="rect">
            <a:avLst/>
          </a:prstGeom>
        </p:spPr>
      </p:pic>
    </p:spTree>
    <p:custDataLst>
      <p:tags r:id="rId1"/>
    </p:custDataLst>
    <p:extLst>
      <p:ext uri="{BB962C8B-B14F-4D97-AF65-F5344CB8AC3E}">
        <p14:creationId xmlns:p14="http://schemas.microsoft.com/office/powerpoint/2010/main" val="13640175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b4bcc04172b4fb2fe3ec264695ed003f&quot;,&quot;LanguageCode&quot;:&quot;en-US&quot;,&quot;SlideGuids&quot;:[&quot;0e9d398d-c9ae-49fa-933f-ae30763e598f&quot;,&quot;25b9634b-8ea6-4b38-8875-cd161e20d559&quot;,&quot;6ac9d8f4-9485-4693-9a67-5f8cab37cd99&quot;,&quot;8ef0a2f1-7a56-44c1-982f-0bf6b99e4554&quot;,&quot;b63bf398-8b7c-412e-85f2-2139f6c17570&quot;,&quot;a5cb54b8-6270-4d64-9533-4329ab3374fc&quot;,&quot;a0428d54-6546-494b-95cd-495829733f48&quot;,&quot;ebf58234-7c25-4745-8baa-b9163e30e4eb&quot;,&quot;7321a92a-6d60-4890-abe2-f87a8b8ac26c&quot;,&quot;f3b8bfdd-03ba-4db5-a358-d90d022801a6&quot;,&quot;b4bbe021-5401-4158-8ebf-ef1e312331ae&quot;,&quot;24aba815-1cd4-42c6-98e4-8f827fe6fafd&quot;,&quot;5094cdbd-5ce8-432a-800c-8233ef57209a&quot;,&quot;3ff939eb-b6f1-4fb2-9fd4-dfebf5d17ade&quot;,&quot;46e7334b-1337-45b7-b06a-16df7d5f9dbf&quot;,&quot;44c4dc46-6d89-46bf-a1b8-5a1588e669ca&quot;,&quot;bddbda14-8cb4-4cc1-b11c-5f47aaef02fc&quot;,&quot;05591d09-fc94-4986-ad19-0c447b9625b9&quot;,&quot;b3a3d50c-9405-43d9-a662-3cb0ae834514&quot;,&quot;3ee45107-32af-400d-a795-816f904e3500&quot;,&quot;bf317c99-b40b-4841-b721-49096dc26d81&quot;,&quot;8b00ce5b-5bb3-4ac3-89b4-eb12397b54a2&quot;,&quot;3bcbcee6-5f93-44ac-993b-040317aa1d37&quot;,&quot;deb52d11-9cbe-4af2-a634-6ab498ea71b5&quot;,&quot;fd72d51f-2bd0-455a-b37b-2839c3b2b566&quot;,&quot;2633ac10-e7f4-4038-84b9-f385a884616d&quot;,&quot;c00343fd-6864-4a98-b7db-c3d579bcf3cc&quot;,&quot;ea0a3067-bfe1-4761-b521-5df48d1b8917&quot;,&quot;b069eb68-c622-4e14-99af-29587d1d0e61&quot;,&quot;cb4dd5cd-83f7-4ebf-a930-0cba95c472f3&quot;,&quot;e302e79f-91ea-49e9-b5f0-0022eec0db7f&quot;,&quot;2cdecd0b-1acc-4227-9a34-0aeaeeb11491&quot;,&quot;f873e63f-ab68-42e4-b587-d887b0a62d52&quot;,&quot;b931fa03-fc48-4935-8309-cbc2c26123bb&quot;,&quot;c3a55226-84f7-43d3-8e66-2623734ac045&quot;,&quot;800e638e-11a4-4b25-9445-d37519c1f67a&quot;],&quot;TimeStamp&quot;:&quot;2019-10-03T12:14:09.5358818+01:00&quot;}"/>
</p:tagLst>
</file>

<file path=ppt/tags/tag10.xml><?xml version="1.0" encoding="utf-8"?>
<p:tagLst xmlns:a="http://schemas.openxmlformats.org/drawingml/2006/main" xmlns:r="http://schemas.openxmlformats.org/officeDocument/2006/relationships" xmlns:p="http://schemas.openxmlformats.org/presentationml/2006/main">
  <p:tag name="__MICROSOFT_TRANSLATOR_CLM_SLIDEINFO" val="{&quot;Guid&quot;:&quot;7321a92a-6d60-4890-abe2-f87a8b8ac26c&quot;,&quot;TimeStamp&quot;:&quot;2019-10-03T12:14:09.53289+01:00&quot;}"/>
</p:tagLst>
</file>

<file path=ppt/tags/tag11.xml><?xml version="1.0" encoding="utf-8"?>
<p:tagLst xmlns:a="http://schemas.openxmlformats.org/drawingml/2006/main" xmlns:r="http://schemas.openxmlformats.org/officeDocument/2006/relationships" xmlns:p="http://schemas.openxmlformats.org/presentationml/2006/main">
  <p:tag name="__MICROSOFT_TRANSLATOR_CLM_SLIDEINFO" val="{&quot;Guid&quot;:&quot;f3b8bfdd-03ba-4db5-a358-d90d022801a6&quot;,&quot;TimeStamp&quot;:&quot;2019-10-03T12:14:09.53289+01:00&quot;}"/>
</p:tagLst>
</file>

<file path=ppt/tags/tag12.xml><?xml version="1.0" encoding="utf-8"?>
<p:tagLst xmlns:a="http://schemas.openxmlformats.org/drawingml/2006/main" xmlns:r="http://schemas.openxmlformats.org/officeDocument/2006/relationships" xmlns:p="http://schemas.openxmlformats.org/presentationml/2006/main">
  <p:tag name="__MICROSOFT_TRANSLATOR_CLM_SLIDEINFO" val="{&quot;Guid&quot;:&quot;24aba815-1cd4-42c6-98e4-8f827fe6fafd&quot;,&quot;TimeStamp&quot;:&quot;2019-10-03T12:14:09.53289+01:00&quot;}"/>
</p:tagLst>
</file>

<file path=ppt/tags/tag13.xml><?xml version="1.0" encoding="utf-8"?>
<p:tagLst xmlns:a="http://schemas.openxmlformats.org/drawingml/2006/main" xmlns:r="http://schemas.openxmlformats.org/officeDocument/2006/relationships" xmlns:p="http://schemas.openxmlformats.org/presentationml/2006/main">
  <p:tag name="__MICROSOFT_TRANSLATOR_CLM_SLIDEINFO" val="{&quot;Guid&quot;:&quot;5094cdbd-5ce8-432a-800c-8233ef57209a&quot;,&quot;TimeStamp&quot;:&quot;2019-10-03T12:14:09.53289+01:00&quot;}"/>
</p:tagLst>
</file>

<file path=ppt/tags/tag14.xml><?xml version="1.0" encoding="utf-8"?>
<p:tagLst xmlns:a="http://schemas.openxmlformats.org/drawingml/2006/main" xmlns:r="http://schemas.openxmlformats.org/officeDocument/2006/relationships" xmlns:p="http://schemas.openxmlformats.org/presentationml/2006/main">
  <p:tag name="__MICROSOFT_TRANSLATOR_CLM_SLIDEINFO" val="{&quot;Guid&quot;:&quot;3ff939eb-b6f1-4fb2-9fd4-dfebf5d17ade&quot;,&quot;TimeStamp&quot;:&quot;2019-10-03T12:14:09.53289+01:00&quot;}"/>
</p:tagLst>
</file>

<file path=ppt/tags/tag15.xml><?xml version="1.0" encoding="utf-8"?>
<p:tagLst xmlns:a="http://schemas.openxmlformats.org/drawingml/2006/main" xmlns:r="http://schemas.openxmlformats.org/officeDocument/2006/relationships" xmlns:p="http://schemas.openxmlformats.org/presentationml/2006/main">
  <p:tag name="__MICROSOFT_TRANSLATOR_CLM_SLIDEINFO" val="{&quot;Guid&quot;:&quot;46e7334b-1337-45b7-b06a-16df7d5f9dbf&quot;,&quot;TimeStamp&quot;:&quot;2019-10-03T12:14:09.53289+01:00&quot;}"/>
</p:tagLst>
</file>

<file path=ppt/tags/tag16.xml><?xml version="1.0" encoding="utf-8"?>
<p:tagLst xmlns:a="http://schemas.openxmlformats.org/drawingml/2006/main" xmlns:r="http://schemas.openxmlformats.org/officeDocument/2006/relationships" xmlns:p="http://schemas.openxmlformats.org/presentationml/2006/main">
  <p:tag name="__MICROSOFT_TRANSLATOR_CLM_SLIDEINFO" val="{&quot;Guid&quot;:&quot;44c4dc46-6d89-46bf-a1b8-5a1588e669ca&quot;,&quot;TimeStamp&quot;:&quot;2019-10-03T12:14:09.5338874+01:00&quot;}"/>
</p:tagLst>
</file>

<file path=ppt/tags/tag17.xml><?xml version="1.0" encoding="utf-8"?>
<p:tagLst xmlns:a="http://schemas.openxmlformats.org/drawingml/2006/main" xmlns:r="http://schemas.openxmlformats.org/officeDocument/2006/relationships" xmlns:p="http://schemas.openxmlformats.org/presentationml/2006/main">
  <p:tag name="__MICROSOFT_TRANSLATOR_CLM_SLIDEINFO" val="{&quot;Guid&quot;:&quot;05591d09-fc94-4986-ad19-0c447b9625b9&quot;,&quot;TimeStamp&quot;:&quot;2019-10-03T12:14:09.5338874+01:00&quot;}"/>
</p:tagLst>
</file>

<file path=ppt/tags/tag18.xml><?xml version="1.0" encoding="utf-8"?>
<p:tagLst xmlns:a="http://schemas.openxmlformats.org/drawingml/2006/main" xmlns:r="http://schemas.openxmlformats.org/officeDocument/2006/relationships" xmlns:p="http://schemas.openxmlformats.org/presentationml/2006/main">
  <p:tag name="__MICROSOFT_TRANSLATOR_CLM_SLIDEINFO" val="{&quot;Guid&quot;:&quot;b3a3d50c-9405-43d9-a662-3cb0ae834514&quot;,&quot;TimeStamp&quot;:&quot;2019-10-03T12:14:09.5338874+01:00&quot;}"/>
</p:tagLst>
</file>

<file path=ppt/tags/tag19.xml><?xml version="1.0" encoding="utf-8"?>
<p:tagLst xmlns:a="http://schemas.openxmlformats.org/drawingml/2006/main" xmlns:r="http://schemas.openxmlformats.org/officeDocument/2006/relationships" xmlns:p="http://schemas.openxmlformats.org/presentationml/2006/main">
  <p:tag name="__MICROSOFT_TRANSLATOR_CLM_SLIDEINFO" val="{&quot;Guid&quot;:&quot;3ee45107-32af-400d-a795-816f904e3500&quot;,&quot;TimeStamp&quot;:&quot;2019-10-03T12:14:09.5338874+01:00&quot;}"/>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 name="__MICROSOFT_TRANSLATOR_CLM_SLIDEINFO" val="{&quot;Guid&quot;:&quot;0e9d398d-c9ae-49fa-933f-ae30763e598f&quot;,&quot;TimeStamp&quot;:&quot;2019-10-03T12:14:09.5289006+01:00&quot;}"/>
</p:tagLst>
</file>

<file path=ppt/tags/tag20.xml><?xml version="1.0" encoding="utf-8"?>
<p:tagLst xmlns:a="http://schemas.openxmlformats.org/drawingml/2006/main" xmlns:r="http://schemas.openxmlformats.org/officeDocument/2006/relationships" xmlns:p="http://schemas.openxmlformats.org/presentationml/2006/main">
  <p:tag name="__MICROSOFT_TRANSLATOR_CLM_SLIDEINFO" val="{&quot;Guid&quot;:&quot;bf317c99-b40b-4841-b721-49096dc26d81&quot;,&quot;TimeStamp&quot;:&quot;2019-10-03T12:14:09.5338874+01:00&quot;}"/>
</p:tagLst>
</file>

<file path=ppt/tags/tag21.xml><?xml version="1.0" encoding="utf-8"?>
<p:tagLst xmlns:a="http://schemas.openxmlformats.org/drawingml/2006/main" xmlns:r="http://schemas.openxmlformats.org/officeDocument/2006/relationships" xmlns:p="http://schemas.openxmlformats.org/presentationml/2006/main">
  <p:tag name="__MICROSOFT_TRANSLATOR_CLM_SLIDEINFO" val="{&quot;Guid&quot;:&quot;8b00ce5b-5bb3-4ac3-89b4-eb12397b54a2&quot;,&quot;TimeStamp&quot;:&quot;2019-10-03T12:14:09.5338874+01:00&quot;}"/>
</p:tagLst>
</file>

<file path=ppt/tags/tag22.xml><?xml version="1.0" encoding="utf-8"?>
<p:tagLst xmlns:a="http://schemas.openxmlformats.org/drawingml/2006/main" xmlns:r="http://schemas.openxmlformats.org/officeDocument/2006/relationships" xmlns:p="http://schemas.openxmlformats.org/presentationml/2006/main">
  <p:tag name="__MICROSOFT_TRANSLATOR_CLM_SLIDEINFO" val="{&quot;Guid&quot;:&quot;3bcbcee6-5f93-44ac-993b-040317aa1d37&quot;,&quot;TimeStamp&quot;:&quot;2019-10-03T12:14:09.5338874+01:00&quot;}"/>
</p:tagLst>
</file>

<file path=ppt/tags/tag23.xml><?xml version="1.0" encoding="utf-8"?>
<p:tagLst xmlns:a="http://schemas.openxmlformats.org/drawingml/2006/main" xmlns:r="http://schemas.openxmlformats.org/officeDocument/2006/relationships" xmlns:p="http://schemas.openxmlformats.org/presentationml/2006/main">
  <p:tag name="__MICROSOFT_TRANSLATOR_CLM_SLIDEINFO" val="{&quot;Guid&quot;:&quot;deb52d11-9cbe-4af2-a634-6ab498ea71b5&quot;,&quot;TimeStamp&quot;:&quot;2019-10-03T12:14:09.5338874+01:00&quot;}"/>
</p:tagLst>
</file>

<file path=ppt/tags/tag24.xml><?xml version="1.0" encoding="utf-8"?>
<p:tagLst xmlns:a="http://schemas.openxmlformats.org/drawingml/2006/main" xmlns:r="http://schemas.openxmlformats.org/officeDocument/2006/relationships" xmlns:p="http://schemas.openxmlformats.org/presentationml/2006/main">
  <p:tag name="__MICROSOFT_TRANSLATOR_CLM_SLIDEINFO" val="{&quot;Guid&quot;:&quot;fd72d51f-2bd0-455a-b37b-2839c3b2b566&quot;,&quot;TimeStamp&quot;:&quot;2019-10-03T12:14:09.534885+01:00&quot;}"/>
</p:tagLst>
</file>

<file path=ppt/tags/tag25.xml><?xml version="1.0" encoding="utf-8"?>
<p:tagLst xmlns:a="http://schemas.openxmlformats.org/drawingml/2006/main" xmlns:r="http://schemas.openxmlformats.org/officeDocument/2006/relationships" xmlns:p="http://schemas.openxmlformats.org/presentationml/2006/main">
  <p:tag name="__MICROSOFT_TRANSLATOR_CLM_SLIDEINFO" val="{&quot;Guid&quot;:&quot;2633ac10-e7f4-4038-84b9-f385a884616d&quot;,&quot;TimeStamp&quot;:&quot;2019-10-03T12:14:09.534885+01:00&quot;}"/>
</p:tagLst>
</file>

<file path=ppt/tags/tag26.xml><?xml version="1.0" encoding="utf-8"?>
<p:tagLst xmlns:a="http://schemas.openxmlformats.org/drawingml/2006/main" xmlns:r="http://schemas.openxmlformats.org/officeDocument/2006/relationships" xmlns:p="http://schemas.openxmlformats.org/presentationml/2006/main">
  <p:tag name="__MICROSOFT_TRANSLATOR_CLM_SLIDEINFO" val="{&quot;Guid&quot;:&quot;c00343fd-6864-4a98-b7db-c3d579bcf3cc&quot;,&quot;TimeStamp&quot;:&quot;2019-10-03T12:14:09.534885+01:00&quot;}"/>
</p:tagLst>
</file>

<file path=ppt/tags/tag27.xml><?xml version="1.0" encoding="utf-8"?>
<p:tagLst xmlns:a="http://schemas.openxmlformats.org/drawingml/2006/main" xmlns:r="http://schemas.openxmlformats.org/officeDocument/2006/relationships" xmlns:p="http://schemas.openxmlformats.org/presentationml/2006/main">
  <p:tag name="__MICROSOFT_TRANSLATOR_CLM_SLIDEINFO" val="{&quot;Guid&quot;:&quot;ea0a3067-bfe1-4761-b521-5df48d1b8917&quot;,&quot;TimeStamp&quot;:&quot;2019-10-03T12:14:09.534885+01:00&quot;}"/>
</p:tagLst>
</file>

<file path=ppt/tags/tag28.xml><?xml version="1.0" encoding="utf-8"?>
<p:tagLst xmlns:a="http://schemas.openxmlformats.org/drawingml/2006/main" xmlns:r="http://schemas.openxmlformats.org/officeDocument/2006/relationships" xmlns:p="http://schemas.openxmlformats.org/presentationml/2006/main">
  <p:tag name="__MICROSOFT_TRANSLATOR_CLM_SLIDEINFO" val="{&quot;Guid&quot;:&quot;b069eb68-c622-4e14-99af-29587d1d0e61&quot;,&quot;TimeStamp&quot;:&quot;2019-10-03T12:14:09.534885+01:00&quot;}"/>
</p:tagLst>
</file>

<file path=ppt/tags/tag29.xml><?xml version="1.0" encoding="utf-8"?>
<p:tagLst xmlns:a="http://schemas.openxmlformats.org/drawingml/2006/main" xmlns:r="http://schemas.openxmlformats.org/officeDocument/2006/relationships" xmlns:p="http://schemas.openxmlformats.org/presentationml/2006/main">
  <p:tag name="__MICROSOFT_TRANSLATOR_CLM_SLIDEINFO" val="{&quot;Guid&quot;:&quot;cb4dd5cd-83f7-4ebf-a930-0cba95c472f3&quot;,&quot;TimeStamp&quot;:&quot;2019-10-03T12:14:09.534885+01:00&quot;}"/>
</p:tagLst>
</file>

<file path=ppt/tags/tag3.xml><?xml version="1.0" encoding="utf-8"?>
<p:tagLst xmlns:a="http://schemas.openxmlformats.org/drawingml/2006/main" xmlns:r="http://schemas.openxmlformats.org/officeDocument/2006/relationships" xmlns:p="http://schemas.openxmlformats.org/presentationml/2006/main">
  <p:tag name="__MICROSOFT_TRANSLATOR_CLM_SLIDEINFO" val="{&quot;Guid&quot;:&quot;25b9634b-8ea6-4b38-8875-cd161e20d559&quot;,&quot;TimeStamp&quot;:&quot;2019-10-03T12:14:09.5318924+01:00&quot;}"/>
</p:tagLst>
</file>

<file path=ppt/tags/tag30.xml><?xml version="1.0" encoding="utf-8"?>
<p:tagLst xmlns:a="http://schemas.openxmlformats.org/drawingml/2006/main" xmlns:r="http://schemas.openxmlformats.org/officeDocument/2006/relationships" xmlns:p="http://schemas.openxmlformats.org/presentationml/2006/main">
  <p:tag name="__MICROSOFT_TRANSLATOR_CLM_SLIDEINFO" val="{&quot;Guid&quot;:&quot;e302e79f-91ea-49e9-b5f0-0022eec0db7f&quot;,&quot;TimeStamp&quot;:&quot;2019-10-03T12:14:09.534885+01:00&quot;}"/>
</p:tagLst>
</file>

<file path=ppt/tags/tag31.xml><?xml version="1.0" encoding="utf-8"?>
<p:tagLst xmlns:a="http://schemas.openxmlformats.org/drawingml/2006/main" xmlns:r="http://schemas.openxmlformats.org/officeDocument/2006/relationships" xmlns:p="http://schemas.openxmlformats.org/presentationml/2006/main">
  <p:tag name="__MICROSOFT_TRANSLATOR_CLM_SLIDEINFO" val="{&quot;Guid&quot;:&quot;2cdecd0b-1acc-4227-9a34-0aeaeeb11491&quot;,&quot;TimeStamp&quot;:&quot;2019-10-03T12:14:09.534885+01:00&quot;}"/>
</p:tagLst>
</file>

<file path=ppt/tags/tag32.xml><?xml version="1.0" encoding="utf-8"?>
<p:tagLst xmlns:a="http://schemas.openxmlformats.org/drawingml/2006/main" xmlns:r="http://schemas.openxmlformats.org/officeDocument/2006/relationships" xmlns:p="http://schemas.openxmlformats.org/presentationml/2006/main">
  <p:tag name="__MICROSOFT_TRANSLATOR_CLM_SLIDEINFO" val="{&quot;Guid&quot;:&quot;f873e63f-ab68-42e4-b587-d887b0a62d52&quot;,&quot;TimeStamp&quot;:&quot;2019-10-03T12:14:09.534885+01:00&quot;}"/>
</p:tagLst>
</file>

<file path=ppt/tags/tag33.xml><?xml version="1.0" encoding="utf-8"?>
<p:tagLst xmlns:a="http://schemas.openxmlformats.org/drawingml/2006/main" xmlns:r="http://schemas.openxmlformats.org/officeDocument/2006/relationships" xmlns:p="http://schemas.openxmlformats.org/presentationml/2006/main">
  <p:tag name="__MICROSOFT_TRANSLATOR_CLM_SLIDEINFO" val="{&quot;Guid&quot;:&quot;b931fa03-fc48-4935-8309-cbc2c26123bb&quot;,&quot;TimeStamp&quot;:&quot;2019-10-03T12:14:09.5358818+01:00&quot;}"/>
</p:tagLst>
</file>

<file path=ppt/tags/tag34.xml><?xml version="1.0" encoding="utf-8"?>
<p:tagLst xmlns:a="http://schemas.openxmlformats.org/drawingml/2006/main" xmlns:r="http://schemas.openxmlformats.org/officeDocument/2006/relationships" xmlns:p="http://schemas.openxmlformats.org/presentationml/2006/main">
  <p:tag name="__MICROSOFT_TRANSLATOR_CLM_SLIDEINFO" val="{&quot;Guid&quot;:&quot;c3a55226-84f7-43d3-8e66-2623734ac045&quot;,&quot;TimeStamp&quot;:&quot;2019-10-03T12:14:09.5358818+01:00&quot;}"/>
</p:tagLst>
</file>

<file path=ppt/tags/tag35.xml><?xml version="1.0" encoding="utf-8"?>
<p:tagLst xmlns:a="http://schemas.openxmlformats.org/drawingml/2006/main" xmlns:r="http://schemas.openxmlformats.org/officeDocument/2006/relationships" xmlns:p="http://schemas.openxmlformats.org/presentationml/2006/main">
  <p:tag name="__MICROSOFT_TRANSLATOR_CLM_SLIDEINFO" val="{&quot;Guid&quot;:&quot;800e638e-11a4-4b25-9445-d37519c1f67a&quot;,&quot;TimeStamp&quot;:&quot;2019-10-03T12:14:09.5358818+01:00&quot;}"/>
</p:tagLst>
</file>

<file path=ppt/tags/tag4.xml><?xml version="1.0" encoding="utf-8"?>
<p:tagLst xmlns:a="http://schemas.openxmlformats.org/drawingml/2006/main" xmlns:r="http://schemas.openxmlformats.org/officeDocument/2006/relationships" xmlns:p="http://schemas.openxmlformats.org/presentationml/2006/main">
  <p:tag name="__MICROSOFT_TRANSLATOR_CLM_SLIDEINFO" val="{&quot;Guid&quot;:&quot;6ac9d8f4-9485-4693-9a67-5f8cab37cd99&quot;,&quot;TimeStamp&quot;:&quot;2019-10-03T12:14:09.5318924+01:00&quot;}"/>
</p:tagLst>
</file>

<file path=ppt/tags/tag5.xml><?xml version="1.0" encoding="utf-8"?>
<p:tagLst xmlns:a="http://schemas.openxmlformats.org/drawingml/2006/main" xmlns:r="http://schemas.openxmlformats.org/officeDocument/2006/relationships" xmlns:p="http://schemas.openxmlformats.org/presentationml/2006/main">
  <p:tag name="__MICROSOFT_TRANSLATOR_CLM_SLIDEINFO" val="{&quot;Guid&quot;:&quot;8ef0a2f1-7a56-44c1-982f-0bf6b99e4554&quot;,&quot;TimeStamp&quot;:&quot;2019-10-03T12:14:09.5318924+01:00&quot;}"/>
</p:tagLst>
</file>

<file path=ppt/tags/tag6.xml><?xml version="1.0" encoding="utf-8"?>
<p:tagLst xmlns:a="http://schemas.openxmlformats.org/drawingml/2006/main" xmlns:r="http://schemas.openxmlformats.org/officeDocument/2006/relationships" xmlns:p="http://schemas.openxmlformats.org/presentationml/2006/main">
  <p:tag name="__MICROSOFT_TRANSLATOR_CLM_SLIDEINFO" val="{&quot;Guid&quot;:&quot;b63bf398-8b7c-412e-85f2-2139f6c17570&quot;,&quot;TimeStamp&quot;:&quot;2019-10-03T12:14:09.5318924+01:00&quot;}"/>
</p:tagLst>
</file>

<file path=ppt/tags/tag7.xml><?xml version="1.0" encoding="utf-8"?>
<p:tagLst xmlns:a="http://schemas.openxmlformats.org/drawingml/2006/main" xmlns:r="http://schemas.openxmlformats.org/officeDocument/2006/relationships" xmlns:p="http://schemas.openxmlformats.org/presentationml/2006/main">
  <p:tag name="__MICROSOFT_TRANSLATOR_CLM_SLIDEINFO" val="{&quot;Guid&quot;:&quot;a5cb54b8-6270-4d64-9533-4329ab3374fc&quot;,&quot;TimeStamp&quot;:&quot;2019-10-03T12:14:09.5318924+01:00&quot;}"/>
</p:tagLst>
</file>

<file path=ppt/tags/tag8.xml><?xml version="1.0" encoding="utf-8"?>
<p:tagLst xmlns:a="http://schemas.openxmlformats.org/drawingml/2006/main" xmlns:r="http://schemas.openxmlformats.org/officeDocument/2006/relationships" xmlns:p="http://schemas.openxmlformats.org/presentationml/2006/main">
  <p:tag name="__MICROSOFT_TRANSLATOR_CLM_SLIDEINFO" val="{&quot;Guid&quot;:&quot;a0428d54-6546-494b-95cd-495829733f48&quot;,&quot;TimeStamp&quot;:&quot;2019-10-03T12:14:09.53289+01:00&quot;}"/>
</p:tagLst>
</file>

<file path=ppt/tags/tag9.xml><?xml version="1.0" encoding="utf-8"?>
<p:tagLst xmlns:a="http://schemas.openxmlformats.org/drawingml/2006/main" xmlns:r="http://schemas.openxmlformats.org/officeDocument/2006/relationships" xmlns:p="http://schemas.openxmlformats.org/presentationml/2006/main">
  <p:tag name="__MICROSOFT_TRANSLATOR_CLM_SLIDEINFO" val="{&quot;Guid&quot;:&quot;ebf58234-7c25-4745-8baa-b9163e30e4eb&quot;,&quot;TimeStamp&quot;:&quot;2019-10-03T12:14:09.5328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DE86618222C794F8286304E11F54284" ma:contentTypeVersion="6" ma:contentTypeDescription="Create a new document." ma:contentTypeScope="" ma:versionID="bd2c72eed7e94d440fe1911b16b76bed">
  <xsd:schema xmlns:xsd="http://www.w3.org/2001/XMLSchema" xmlns:xs="http://www.w3.org/2001/XMLSchema" xmlns:p="http://schemas.microsoft.com/office/2006/metadata/properties" xmlns:ns2="55424c06-a560-486b-ae4b-684758b96897" targetNamespace="http://schemas.microsoft.com/office/2006/metadata/properties" ma:root="true" ma:fieldsID="44daf6f1186f120f203f81000f9a6e9f" ns2:_="">
    <xsd:import namespace="55424c06-a560-486b-ae4b-684758b9689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24c06-a560-486b-ae4b-684758b96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288763-FE98-4F4C-AD70-E09DD6DE91EE}">
  <ds:schemaRefs>
    <ds:schemaRef ds:uri="http://schemas.microsoft.com/sharepoint/v3/contenttype/forms"/>
  </ds:schemaRefs>
</ds:datastoreItem>
</file>

<file path=customXml/itemProps2.xml><?xml version="1.0" encoding="utf-8"?>
<ds:datastoreItem xmlns:ds="http://schemas.openxmlformats.org/officeDocument/2006/customXml" ds:itemID="{855AF2B8-75C4-4CFE-96FC-478817A192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424c06-a560-486b-ae4b-684758b968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FFD55E-C2B0-4290-813D-6413CB946E79}">
  <ds:schemaRefs>
    <ds:schemaRef ds:uri="http://purl.org/dc/terms/"/>
    <ds:schemaRef ds:uri="http://schemas.openxmlformats.org/package/2006/metadata/core-properties"/>
    <ds:schemaRef ds:uri="http://purl.org/dc/dcmitype/"/>
    <ds:schemaRef ds:uri="http://schemas.microsoft.com/office/infopath/2007/PartnerControls"/>
    <ds:schemaRef ds:uri="55424c06-a560-486b-ae4b-684758b96897"/>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42</TotalTime>
  <Words>2961</Words>
  <Application>Microsoft Office PowerPoint</Application>
  <PresentationFormat>Widescreen</PresentationFormat>
  <Paragraphs>423</Paragraphs>
  <Slides>39</Slides>
  <Notes>35</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Verdana</vt:lpstr>
      <vt:lpstr>Office Theme</vt:lpstr>
      <vt:lpstr>Digital Accessibility  for Managers</vt:lpstr>
      <vt:lpstr>What is Accessibility?</vt:lpstr>
      <vt:lpstr>Why is Accessibility important?</vt:lpstr>
      <vt:lpstr>Remember</vt:lpstr>
      <vt:lpstr>Our Responsibilities (IS)</vt:lpstr>
      <vt:lpstr>Your Responsibilities</vt:lpstr>
      <vt:lpstr>Accessibility Areas</vt:lpstr>
      <vt:lpstr>Language</vt:lpstr>
      <vt:lpstr>User Perspectives (language)</vt:lpstr>
      <vt:lpstr>Page structure</vt:lpstr>
      <vt:lpstr>Why is page structure important?</vt:lpstr>
      <vt:lpstr>Layout</vt:lpstr>
      <vt:lpstr>User perspectives (layout)</vt:lpstr>
      <vt:lpstr>Links</vt:lpstr>
      <vt:lpstr>Why are friendly links important?</vt:lpstr>
      <vt:lpstr>Tables</vt:lpstr>
      <vt:lpstr>Images</vt:lpstr>
      <vt:lpstr>Decorative Images</vt:lpstr>
      <vt:lpstr>Is this a decorative image?</vt:lpstr>
      <vt:lpstr>Images with purpose</vt:lpstr>
      <vt:lpstr>Images that don’t contain text</vt:lpstr>
      <vt:lpstr>Why is alternative text important?</vt:lpstr>
      <vt:lpstr>Images containing text</vt:lpstr>
      <vt:lpstr>Images containing charts, graphs or diagrams </vt:lpstr>
      <vt:lpstr>Video</vt:lpstr>
      <vt:lpstr>But we don’t make our own videos!</vt:lpstr>
      <vt:lpstr>User perspectives (video)</vt:lpstr>
      <vt:lpstr>Documents</vt:lpstr>
      <vt:lpstr>Accessible Documents</vt:lpstr>
      <vt:lpstr>Accessible Documents continued</vt:lpstr>
      <vt:lpstr>Word or PDF?</vt:lpstr>
      <vt:lpstr>Putting it into practice</vt:lpstr>
      <vt:lpstr>What can you see?</vt:lpstr>
      <vt:lpstr>What’s wrong with this page?</vt:lpstr>
      <vt:lpstr>Did you spot these?</vt:lpstr>
      <vt:lpstr>What about the things you can’t see?</vt:lpstr>
      <vt:lpstr>The future</vt:lpstr>
      <vt:lpstr>Summary</vt:lpstr>
      <vt:lpstr>Help and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for CMS Users</dc:title>
  <dc:creator>Suzy Shipman [sfs]</dc:creator>
  <cp:lastModifiedBy>Suzy Shipman [sfs]</cp:lastModifiedBy>
  <cp:revision>31</cp:revision>
  <dcterms:created xsi:type="dcterms:W3CDTF">2019-08-14T08:14:48Z</dcterms:created>
  <dcterms:modified xsi:type="dcterms:W3CDTF">2019-11-19T11:46:28Z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0x0101002DE86618222C794F8286304E11F54284</vt:lpwstr>
  </property>
</Properties>
</file>