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3" r:id="rId5"/>
    <p:sldId id="259" r:id="rId6"/>
    <p:sldId id="270" r:id="rId7"/>
    <p:sldId id="262" r:id="rId8"/>
    <p:sldId id="269" r:id="rId9"/>
    <p:sldId id="271" r:id="rId10"/>
    <p:sldId id="272" r:id="rId11"/>
    <p:sldId id="261" r:id="rId12"/>
    <p:sldId id="264" r:id="rId13"/>
    <p:sldId id="267" r:id="rId14"/>
    <p:sldId id="265" r:id="rId15"/>
    <p:sldId id="266" r:id="rId16"/>
    <p:sldId id="260" r:id="rId17"/>
    <p:sldId id="26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0DD9F-BF5A-42EB-8A4E-404A82249AB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B1FA7FC-D8BA-49F0-A8FF-B511D58E528F}">
      <dgm:prSet phldrT="[Text]"/>
      <dgm:spPr/>
      <dgm:t>
        <a:bodyPr/>
        <a:lstStyle/>
        <a:p>
          <a:r>
            <a:rPr lang="en-GB" dirty="0" smtClean="0"/>
            <a:t>MEP Student / Teacher</a:t>
          </a:r>
          <a:endParaRPr lang="en-GB" dirty="0"/>
        </a:p>
      </dgm:t>
    </dgm:pt>
    <dgm:pt modelId="{9C4F3022-D58C-4B21-BED8-0C0B4D79B937}" type="parTrans" cxnId="{7CDEDAE4-865B-4063-A2D6-EDA14D1EFD8B}">
      <dgm:prSet/>
      <dgm:spPr/>
      <dgm:t>
        <a:bodyPr/>
        <a:lstStyle/>
        <a:p>
          <a:endParaRPr lang="en-GB"/>
        </a:p>
      </dgm:t>
    </dgm:pt>
    <dgm:pt modelId="{89249616-92CF-402F-A731-CAC0893C1918}" type="sibTrans" cxnId="{7CDEDAE4-865B-4063-A2D6-EDA14D1EFD8B}">
      <dgm:prSet/>
      <dgm:spPr/>
      <dgm:t>
        <a:bodyPr/>
        <a:lstStyle/>
        <a:p>
          <a:endParaRPr lang="en-GB"/>
        </a:p>
      </dgm:t>
    </dgm:pt>
    <dgm:pt modelId="{AB12A85D-D6F2-4FFC-83E2-053CB9943B53}">
      <dgm:prSet phldrT="[Text]"/>
      <dgm:spPr/>
      <dgm:t>
        <a:bodyPr/>
        <a:lstStyle/>
        <a:p>
          <a:r>
            <a:rPr lang="en-GB" dirty="0" smtClean="0"/>
            <a:t>Engagement with Academic Content</a:t>
          </a:r>
          <a:endParaRPr lang="en-GB" dirty="0"/>
        </a:p>
      </dgm:t>
    </dgm:pt>
    <dgm:pt modelId="{F6385E85-1265-4BDB-AF53-8D65C18059CB}" type="parTrans" cxnId="{109D31C9-0846-463D-8AEB-8A0290B40A23}">
      <dgm:prSet/>
      <dgm:spPr/>
      <dgm:t>
        <a:bodyPr/>
        <a:lstStyle/>
        <a:p>
          <a:endParaRPr lang="en-GB"/>
        </a:p>
      </dgm:t>
    </dgm:pt>
    <dgm:pt modelId="{B293E7CF-AC57-4508-B0F7-E73FF59A08B3}" type="sibTrans" cxnId="{109D31C9-0846-463D-8AEB-8A0290B40A23}">
      <dgm:prSet/>
      <dgm:spPr/>
      <dgm:t>
        <a:bodyPr/>
        <a:lstStyle/>
        <a:p>
          <a:endParaRPr lang="en-GB"/>
        </a:p>
      </dgm:t>
    </dgm:pt>
    <dgm:pt modelId="{E1DA8EA0-FF3A-4101-BAC3-E513FCF90A3E}">
      <dgm:prSet phldrT="[Text]"/>
      <dgm:spPr/>
      <dgm:t>
        <a:bodyPr/>
        <a:lstStyle/>
        <a:p>
          <a:r>
            <a:rPr lang="en-GB" dirty="0" smtClean="0"/>
            <a:t>Learning from Context of Practice</a:t>
          </a:r>
          <a:endParaRPr lang="en-GB" dirty="0"/>
        </a:p>
      </dgm:t>
    </dgm:pt>
    <dgm:pt modelId="{994F5DD7-DA0A-42D9-BE9F-034875DEB6B3}" type="parTrans" cxnId="{836024CC-62D8-411D-8469-E6E52F4329BD}">
      <dgm:prSet/>
      <dgm:spPr/>
      <dgm:t>
        <a:bodyPr/>
        <a:lstStyle/>
        <a:p>
          <a:endParaRPr lang="en-GB"/>
        </a:p>
      </dgm:t>
    </dgm:pt>
    <dgm:pt modelId="{F3A423D8-9D22-4FE0-8787-708F578318CD}" type="sibTrans" cxnId="{836024CC-62D8-411D-8469-E6E52F4329BD}">
      <dgm:prSet/>
      <dgm:spPr/>
      <dgm:t>
        <a:bodyPr/>
        <a:lstStyle/>
        <a:p>
          <a:endParaRPr lang="en-GB"/>
        </a:p>
      </dgm:t>
    </dgm:pt>
    <dgm:pt modelId="{AD6D7A00-6DFA-4D69-A0CA-784C019CC4C7}">
      <dgm:prSet phldrT="[Text]"/>
      <dgm:spPr/>
      <dgm:t>
        <a:bodyPr/>
        <a:lstStyle/>
        <a:p>
          <a:r>
            <a:rPr lang="en-GB" dirty="0" smtClean="0"/>
            <a:t>Mentor Interactions /  professional conversations</a:t>
          </a:r>
          <a:endParaRPr lang="en-GB" dirty="0"/>
        </a:p>
      </dgm:t>
    </dgm:pt>
    <dgm:pt modelId="{D63B04B6-A792-4626-BD21-B80229CF40E8}" type="parTrans" cxnId="{B4107243-6908-41DB-898E-412B70AE880B}">
      <dgm:prSet/>
      <dgm:spPr/>
      <dgm:t>
        <a:bodyPr/>
        <a:lstStyle/>
        <a:p>
          <a:endParaRPr lang="en-GB"/>
        </a:p>
      </dgm:t>
    </dgm:pt>
    <dgm:pt modelId="{5A4CDD08-A8C1-446F-A559-543273694D24}" type="sibTrans" cxnId="{B4107243-6908-41DB-898E-412B70AE880B}">
      <dgm:prSet/>
      <dgm:spPr/>
      <dgm:t>
        <a:bodyPr/>
        <a:lstStyle/>
        <a:p>
          <a:endParaRPr lang="en-GB"/>
        </a:p>
      </dgm:t>
    </dgm:pt>
    <dgm:pt modelId="{75469D0D-AD10-4375-BF50-4CF0BCDB5AA5}">
      <dgm:prSet phldrT="[Text]"/>
      <dgm:spPr/>
      <dgm:t>
        <a:bodyPr/>
        <a:lstStyle/>
        <a:p>
          <a:r>
            <a:rPr lang="en-GB" smtClean="0"/>
            <a:t>Interactions </a:t>
          </a:r>
          <a:r>
            <a:rPr lang="en-GB" dirty="0" smtClean="0"/>
            <a:t>with Academic staff</a:t>
          </a:r>
          <a:endParaRPr lang="en-GB" dirty="0"/>
        </a:p>
      </dgm:t>
    </dgm:pt>
    <dgm:pt modelId="{D5612F23-9577-4078-9961-7085D8D3FF44}" type="parTrans" cxnId="{D8AB72D2-C225-4C12-BFAF-F295866D5BD0}">
      <dgm:prSet/>
      <dgm:spPr/>
      <dgm:t>
        <a:bodyPr/>
        <a:lstStyle/>
        <a:p>
          <a:endParaRPr lang="en-GB"/>
        </a:p>
      </dgm:t>
    </dgm:pt>
    <dgm:pt modelId="{73C53608-E1EE-46EA-BD0A-4FDE68B377CB}" type="sibTrans" cxnId="{D8AB72D2-C225-4C12-BFAF-F295866D5BD0}">
      <dgm:prSet/>
      <dgm:spPr/>
      <dgm:t>
        <a:bodyPr/>
        <a:lstStyle/>
        <a:p>
          <a:endParaRPr lang="en-GB"/>
        </a:p>
      </dgm:t>
    </dgm:pt>
    <dgm:pt modelId="{E079B5E8-3692-439E-BD49-F5016AA45BF8}" type="pres">
      <dgm:prSet presAssocID="{9150DD9F-BF5A-42EB-8A4E-404A82249A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7BE8A0-E973-42C2-8F4A-100FBFCC846A}" type="pres">
      <dgm:prSet presAssocID="{BB1FA7FC-D8BA-49F0-A8FF-B511D58E528F}" presName="centerShape" presStyleLbl="node0" presStyleIdx="0" presStyleCnt="1"/>
      <dgm:spPr/>
      <dgm:t>
        <a:bodyPr/>
        <a:lstStyle/>
        <a:p>
          <a:endParaRPr lang="en-GB"/>
        </a:p>
      </dgm:t>
    </dgm:pt>
    <dgm:pt modelId="{97D0CC5F-0343-4D6F-A12A-EEF0877C9B94}" type="pres">
      <dgm:prSet presAssocID="{E1DA8EA0-FF3A-4101-BAC3-E513FCF90A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20A339-6CAA-4419-9F93-BC128D6230C7}" type="pres">
      <dgm:prSet presAssocID="{E1DA8EA0-FF3A-4101-BAC3-E513FCF90A3E}" presName="dummy" presStyleCnt="0"/>
      <dgm:spPr/>
    </dgm:pt>
    <dgm:pt modelId="{B89A82B3-92E4-4579-AD38-95E2BE278E6D}" type="pres">
      <dgm:prSet presAssocID="{F3A423D8-9D22-4FE0-8787-708F578318CD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CE416B5-17A5-4698-A85B-4F27DFDD9105}" type="pres">
      <dgm:prSet presAssocID="{AD6D7A00-6DFA-4D69-A0CA-784C019CC4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AE529E-D98B-4E8B-B036-52DD37B5FD91}" type="pres">
      <dgm:prSet presAssocID="{AD6D7A00-6DFA-4D69-A0CA-784C019CC4C7}" presName="dummy" presStyleCnt="0"/>
      <dgm:spPr/>
    </dgm:pt>
    <dgm:pt modelId="{C93DBC51-5884-4A0C-AEE5-3E73E4395CFA}" type="pres">
      <dgm:prSet presAssocID="{5A4CDD08-A8C1-446F-A559-543273694D2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77AA58E1-261B-4B44-937A-41A6C2C1EB28}" type="pres">
      <dgm:prSet presAssocID="{75469D0D-AD10-4375-BF50-4CF0BCDB5A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9AC599-173A-4AE6-A042-F736FCBB5FD8}" type="pres">
      <dgm:prSet presAssocID="{75469D0D-AD10-4375-BF50-4CF0BCDB5AA5}" presName="dummy" presStyleCnt="0"/>
      <dgm:spPr/>
    </dgm:pt>
    <dgm:pt modelId="{18BB7EFC-F926-4D4E-B5BD-9A0BDA5A9D65}" type="pres">
      <dgm:prSet presAssocID="{73C53608-E1EE-46EA-BD0A-4FDE68B377CB}" presName="sibTrans" presStyleLbl="sibTrans2D1" presStyleIdx="2" presStyleCnt="4"/>
      <dgm:spPr/>
      <dgm:t>
        <a:bodyPr/>
        <a:lstStyle/>
        <a:p>
          <a:endParaRPr lang="en-GB"/>
        </a:p>
      </dgm:t>
    </dgm:pt>
    <dgm:pt modelId="{87BD16FC-0324-4517-B01D-2DC766C6DEF7}" type="pres">
      <dgm:prSet presAssocID="{AB12A85D-D6F2-4FFC-83E2-053CB9943B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ECE452-0331-4356-BCB0-EC70880F621A}" type="pres">
      <dgm:prSet presAssocID="{AB12A85D-D6F2-4FFC-83E2-053CB9943B53}" presName="dummy" presStyleCnt="0"/>
      <dgm:spPr/>
    </dgm:pt>
    <dgm:pt modelId="{D762A458-7D6F-4AE3-A9CF-A3711CBA5865}" type="pres">
      <dgm:prSet presAssocID="{B293E7CF-AC57-4508-B0F7-E73FF59A08B3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109D31C9-0846-463D-8AEB-8A0290B40A23}" srcId="{BB1FA7FC-D8BA-49F0-A8FF-B511D58E528F}" destId="{AB12A85D-D6F2-4FFC-83E2-053CB9943B53}" srcOrd="3" destOrd="0" parTransId="{F6385E85-1265-4BDB-AF53-8D65C18059CB}" sibTransId="{B293E7CF-AC57-4508-B0F7-E73FF59A08B3}"/>
    <dgm:cxn modelId="{72540A27-2A4E-4C18-964F-400D87AF1D0A}" type="presOf" srcId="{E1DA8EA0-FF3A-4101-BAC3-E513FCF90A3E}" destId="{97D0CC5F-0343-4D6F-A12A-EEF0877C9B94}" srcOrd="0" destOrd="0" presId="urn:microsoft.com/office/officeart/2005/8/layout/radial6"/>
    <dgm:cxn modelId="{B8B3F152-8B59-4A8D-88A7-EB09DA98F0F7}" type="presOf" srcId="{F3A423D8-9D22-4FE0-8787-708F578318CD}" destId="{B89A82B3-92E4-4579-AD38-95E2BE278E6D}" srcOrd="0" destOrd="0" presId="urn:microsoft.com/office/officeart/2005/8/layout/radial6"/>
    <dgm:cxn modelId="{018C8F57-3AC3-4FA3-920D-224B5C6B17F6}" type="presOf" srcId="{75469D0D-AD10-4375-BF50-4CF0BCDB5AA5}" destId="{77AA58E1-261B-4B44-937A-41A6C2C1EB28}" srcOrd="0" destOrd="0" presId="urn:microsoft.com/office/officeart/2005/8/layout/radial6"/>
    <dgm:cxn modelId="{B4107243-6908-41DB-898E-412B70AE880B}" srcId="{BB1FA7FC-D8BA-49F0-A8FF-B511D58E528F}" destId="{AD6D7A00-6DFA-4D69-A0CA-784C019CC4C7}" srcOrd="1" destOrd="0" parTransId="{D63B04B6-A792-4626-BD21-B80229CF40E8}" sibTransId="{5A4CDD08-A8C1-446F-A559-543273694D24}"/>
    <dgm:cxn modelId="{D8AB72D2-C225-4C12-BFAF-F295866D5BD0}" srcId="{BB1FA7FC-D8BA-49F0-A8FF-B511D58E528F}" destId="{75469D0D-AD10-4375-BF50-4CF0BCDB5AA5}" srcOrd="2" destOrd="0" parTransId="{D5612F23-9577-4078-9961-7085D8D3FF44}" sibTransId="{73C53608-E1EE-46EA-BD0A-4FDE68B377CB}"/>
    <dgm:cxn modelId="{37D76461-2E6D-4D81-A05C-82EBE23A5FAD}" type="presOf" srcId="{9150DD9F-BF5A-42EB-8A4E-404A82249ABD}" destId="{E079B5E8-3692-439E-BD49-F5016AA45BF8}" srcOrd="0" destOrd="0" presId="urn:microsoft.com/office/officeart/2005/8/layout/radial6"/>
    <dgm:cxn modelId="{F8E2C49E-59D7-4A35-9748-AB6A9E7DA8ED}" type="presOf" srcId="{5A4CDD08-A8C1-446F-A559-543273694D24}" destId="{C93DBC51-5884-4A0C-AEE5-3E73E4395CFA}" srcOrd="0" destOrd="0" presId="urn:microsoft.com/office/officeart/2005/8/layout/radial6"/>
    <dgm:cxn modelId="{3AE86612-6DB0-4DDC-9E6B-8E684302C4C1}" type="presOf" srcId="{B293E7CF-AC57-4508-B0F7-E73FF59A08B3}" destId="{D762A458-7D6F-4AE3-A9CF-A3711CBA5865}" srcOrd="0" destOrd="0" presId="urn:microsoft.com/office/officeart/2005/8/layout/radial6"/>
    <dgm:cxn modelId="{82EDF90E-9CFE-4B94-93C6-D91DE5DDBB11}" type="presOf" srcId="{BB1FA7FC-D8BA-49F0-A8FF-B511D58E528F}" destId="{847BE8A0-E973-42C2-8F4A-100FBFCC846A}" srcOrd="0" destOrd="0" presId="urn:microsoft.com/office/officeart/2005/8/layout/radial6"/>
    <dgm:cxn modelId="{836024CC-62D8-411D-8469-E6E52F4329BD}" srcId="{BB1FA7FC-D8BA-49F0-A8FF-B511D58E528F}" destId="{E1DA8EA0-FF3A-4101-BAC3-E513FCF90A3E}" srcOrd="0" destOrd="0" parTransId="{994F5DD7-DA0A-42D9-BE9F-034875DEB6B3}" sibTransId="{F3A423D8-9D22-4FE0-8787-708F578318CD}"/>
    <dgm:cxn modelId="{7CDEDAE4-865B-4063-A2D6-EDA14D1EFD8B}" srcId="{9150DD9F-BF5A-42EB-8A4E-404A82249ABD}" destId="{BB1FA7FC-D8BA-49F0-A8FF-B511D58E528F}" srcOrd="0" destOrd="0" parTransId="{9C4F3022-D58C-4B21-BED8-0C0B4D79B937}" sibTransId="{89249616-92CF-402F-A731-CAC0893C1918}"/>
    <dgm:cxn modelId="{EB62EE94-885F-43B2-B917-D8B9B0FBEDBF}" type="presOf" srcId="{AB12A85D-D6F2-4FFC-83E2-053CB9943B53}" destId="{87BD16FC-0324-4517-B01D-2DC766C6DEF7}" srcOrd="0" destOrd="0" presId="urn:microsoft.com/office/officeart/2005/8/layout/radial6"/>
    <dgm:cxn modelId="{6720BF01-AA6B-4CB1-8506-954816586B22}" type="presOf" srcId="{AD6D7A00-6DFA-4D69-A0CA-784C019CC4C7}" destId="{ACE416B5-17A5-4698-A85B-4F27DFDD9105}" srcOrd="0" destOrd="0" presId="urn:microsoft.com/office/officeart/2005/8/layout/radial6"/>
    <dgm:cxn modelId="{36CADCC0-FDC2-4EFC-B2C5-B6ACC77BD11E}" type="presOf" srcId="{73C53608-E1EE-46EA-BD0A-4FDE68B377CB}" destId="{18BB7EFC-F926-4D4E-B5BD-9A0BDA5A9D65}" srcOrd="0" destOrd="0" presId="urn:microsoft.com/office/officeart/2005/8/layout/radial6"/>
    <dgm:cxn modelId="{19A29DC7-4DC8-4459-B559-9A46499E76E6}" type="presParOf" srcId="{E079B5E8-3692-439E-BD49-F5016AA45BF8}" destId="{847BE8A0-E973-42C2-8F4A-100FBFCC846A}" srcOrd="0" destOrd="0" presId="urn:microsoft.com/office/officeart/2005/8/layout/radial6"/>
    <dgm:cxn modelId="{1B181170-EAEF-4E85-8B6E-C679DAFFCE3B}" type="presParOf" srcId="{E079B5E8-3692-439E-BD49-F5016AA45BF8}" destId="{97D0CC5F-0343-4D6F-A12A-EEF0877C9B94}" srcOrd="1" destOrd="0" presId="urn:microsoft.com/office/officeart/2005/8/layout/radial6"/>
    <dgm:cxn modelId="{57F09141-BC75-4652-A6BC-80BB24D4FFFB}" type="presParOf" srcId="{E079B5E8-3692-439E-BD49-F5016AA45BF8}" destId="{7220A339-6CAA-4419-9F93-BC128D6230C7}" srcOrd="2" destOrd="0" presId="urn:microsoft.com/office/officeart/2005/8/layout/radial6"/>
    <dgm:cxn modelId="{7EFAA36D-4509-4E0C-B4D4-7E30F678C0BA}" type="presParOf" srcId="{E079B5E8-3692-439E-BD49-F5016AA45BF8}" destId="{B89A82B3-92E4-4579-AD38-95E2BE278E6D}" srcOrd="3" destOrd="0" presId="urn:microsoft.com/office/officeart/2005/8/layout/radial6"/>
    <dgm:cxn modelId="{41E2630A-94BD-4016-A92F-69DA742EB545}" type="presParOf" srcId="{E079B5E8-3692-439E-BD49-F5016AA45BF8}" destId="{ACE416B5-17A5-4698-A85B-4F27DFDD9105}" srcOrd="4" destOrd="0" presId="urn:microsoft.com/office/officeart/2005/8/layout/radial6"/>
    <dgm:cxn modelId="{888D6F10-D879-4C83-9C26-7D581630E334}" type="presParOf" srcId="{E079B5E8-3692-439E-BD49-F5016AA45BF8}" destId="{FAAE529E-D98B-4E8B-B036-52DD37B5FD91}" srcOrd="5" destOrd="0" presId="urn:microsoft.com/office/officeart/2005/8/layout/radial6"/>
    <dgm:cxn modelId="{4D39146F-25BC-4B10-9690-BA953AFABC03}" type="presParOf" srcId="{E079B5E8-3692-439E-BD49-F5016AA45BF8}" destId="{C93DBC51-5884-4A0C-AEE5-3E73E4395CFA}" srcOrd="6" destOrd="0" presId="urn:microsoft.com/office/officeart/2005/8/layout/radial6"/>
    <dgm:cxn modelId="{7F674432-B92E-4CFB-B867-98B72000EC5D}" type="presParOf" srcId="{E079B5E8-3692-439E-BD49-F5016AA45BF8}" destId="{77AA58E1-261B-4B44-937A-41A6C2C1EB28}" srcOrd="7" destOrd="0" presId="urn:microsoft.com/office/officeart/2005/8/layout/radial6"/>
    <dgm:cxn modelId="{5F324232-FB70-42FF-BE02-AC5337EA9465}" type="presParOf" srcId="{E079B5E8-3692-439E-BD49-F5016AA45BF8}" destId="{F29AC599-173A-4AE6-A042-F736FCBB5FD8}" srcOrd="8" destOrd="0" presId="urn:microsoft.com/office/officeart/2005/8/layout/radial6"/>
    <dgm:cxn modelId="{0BB5A852-9484-4C0F-BE06-7E653ABFAD78}" type="presParOf" srcId="{E079B5E8-3692-439E-BD49-F5016AA45BF8}" destId="{18BB7EFC-F926-4D4E-B5BD-9A0BDA5A9D65}" srcOrd="9" destOrd="0" presId="urn:microsoft.com/office/officeart/2005/8/layout/radial6"/>
    <dgm:cxn modelId="{F41E68CD-0F16-44B5-9055-7E6F4711E957}" type="presParOf" srcId="{E079B5E8-3692-439E-BD49-F5016AA45BF8}" destId="{87BD16FC-0324-4517-B01D-2DC766C6DEF7}" srcOrd="10" destOrd="0" presId="urn:microsoft.com/office/officeart/2005/8/layout/radial6"/>
    <dgm:cxn modelId="{C9298CF1-5DB4-4FC8-B210-EA97FC88AC0F}" type="presParOf" srcId="{E079B5E8-3692-439E-BD49-F5016AA45BF8}" destId="{AEECE452-0331-4356-BCB0-EC70880F621A}" srcOrd="11" destOrd="0" presId="urn:microsoft.com/office/officeart/2005/8/layout/radial6"/>
    <dgm:cxn modelId="{7EE4F017-D01D-441B-A552-3B59FF13253F}" type="presParOf" srcId="{E079B5E8-3692-439E-BD49-F5016AA45BF8}" destId="{D762A458-7D6F-4AE3-A9CF-A3711CBA586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A23BF-3DC6-4F34-8A6B-D85B88A4B330}" type="doc">
      <dgm:prSet loTypeId="urn:microsoft.com/office/officeart/2005/8/layout/hProcess11" loCatId="process" qsTypeId="urn:microsoft.com/office/officeart/2005/8/quickstyle/simple1" qsCatId="simple" csTypeId="urn:microsoft.com/office/officeart/2005/8/colors/colorful1#2" csCatId="colorful" phldr="1"/>
      <dgm:spPr/>
    </dgm:pt>
    <dgm:pt modelId="{7C7A5DB9-53EF-49C4-BE22-35B5B24D9D06}">
      <dgm:prSet phldrT="[Text]"/>
      <dgm:spPr/>
      <dgm:t>
        <a:bodyPr/>
        <a:lstStyle/>
        <a:p>
          <a:r>
            <a:rPr lang="en-GB" dirty="0" smtClean="0"/>
            <a:t>Independent marking of the same 2 scripts</a:t>
          </a:r>
          <a:endParaRPr lang="en-GB" dirty="0"/>
        </a:p>
      </dgm:t>
    </dgm:pt>
    <dgm:pt modelId="{C66C6567-AFCF-4D3F-B470-FE16262CCAF8}" type="parTrans" cxnId="{7C5997CD-A53E-469A-A9FC-C5DC8F8EC36C}">
      <dgm:prSet/>
      <dgm:spPr/>
      <dgm:t>
        <a:bodyPr/>
        <a:lstStyle/>
        <a:p>
          <a:endParaRPr lang="en-GB"/>
        </a:p>
      </dgm:t>
    </dgm:pt>
    <dgm:pt modelId="{90877A73-6BEF-4593-B308-D4F1CEBB5709}" type="sibTrans" cxnId="{7C5997CD-A53E-469A-A9FC-C5DC8F8EC36C}">
      <dgm:prSet/>
      <dgm:spPr/>
      <dgm:t>
        <a:bodyPr/>
        <a:lstStyle/>
        <a:p>
          <a:endParaRPr lang="en-GB"/>
        </a:p>
      </dgm:t>
    </dgm:pt>
    <dgm:pt modelId="{B0CA0EC8-FB88-49F3-AAF8-58CC81D70B3F}">
      <dgm:prSet phldrT="[Text]"/>
      <dgm:spPr/>
      <dgm:t>
        <a:bodyPr/>
        <a:lstStyle/>
        <a:p>
          <a:r>
            <a:rPr lang="en-GB" dirty="0" smtClean="0"/>
            <a:t>Marks collated by Institutional Lead Assessor.</a:t>
          </a:r>
          <a:endParaRPr lang="en-GB" dirty="0"/>
        </a:p>
      </dgm:t>
    </dgm:pt>
    <dgm:pt modelId="{2B2D818B-1100-46E6-B197-538BC813C269}" type="parTrans" cxnId="{40D8076E-C33B-442E-87A8-2BBDEA765434}">
      <dgm:prSet/>
      <dgm:spPr/>
      <dgm:t>
        <a:bodyPr/>
        <a:lstStyle/>
        <a:p>
          <a:endParaRPr lang="en-GB"/>
        </a:p>
      </dgm:t>
    </dgm:pt>
    <dgm:pt modelId="{626232E7-98F9-4032-BDCB-7BDD90C2435D}" type="sibTrans" cxnId="{40D8076E-C33B-442E-87A8-2BBDEA765434}">
      <dgm:prSet/>
      <dgm:spPr/>
      <dgm:t>
        <a:bodyPr/>
        <a:lstStyle/>
        <a:p>
          <a:endParaRPr lang="en-GB"/>
        </a:p>
      </dgm:t>
    </dgm:pt>
    <dgm:pt modelId="{4846E3DE-779A-4670-9B02-FA2E09F8754E}">
      <dgm:prSet phldrT="[Text]"/>
      <dgm:spPr/>
      <dgm:t>
        <a:bodyPr/>
        <a:lstStyle/>
        <a:p>
          <a:r>
            <a:rPr lang="en-GB" dirty="0" smtClean="0"/>
            <a:t>Marker Training.</a:t>
          </a:r>
          <a:endParaRPr lang="en-GB" dirty="0"/>
        </a:p>
      </dgm:t>
    </dgm:pt>
    <dgm:pt modelId="{98DF5BDA-4249-4869-9F16-C447D89D0E72}" type="parTrans" cxnId="{2E16DFFE-D141-40F4-9963-85FDB8E3F5CA}">
      <dgm:prSet/>
      <dgm:spPr/>
      <dgm:t>
        <a:bodyPr/>
        <a:lstStyle/>
        <a:p>
          <a:endParaRPr lang="en-GB"/>
        </a:p>
      </dgm:t>
    </dgm:pt>
    <dgm:pt modelId="{AC6101DC-B5E7-4A35-83FF-168379FB2FC1}" type="sibTrans" cxnId="{2E16DFFE-D141-40F4-9963-85FDB8E3F5CA}">
      <dgm:prSet/>
      <dgm:spPr/>
      <dgm:t>
        <a:bodyPr/>
        <a:lstStyle/>
        <a:p>
          <a:endParaRPr lang="en-GB"/>
        </a:p>
      </dgm:t>
    </dgm:pt>
    <dgm:pt modelId="{CB7AD6A0-2A6F-4A26-BE1F-02952547B75A}">
      <dgm:prSet phldrT="[Text]"/>
      <dgm:spPr/>
      <dgm:t>
        <a:bodyPr/>
        <a:lstStyle/>
        <a:p>
          <a:r>
            <a:rPr lang="en-GB" dirty="0" smtClean="0"/>
            <a:t>Scripts allocated.</a:t>
          </a:r>
          <a:endParaRPr lang="en-GB" dirty="0"/>
        </a:p>
      </dgm:t>
    </dgm:pt>
    <dgm:pt modelId="{659BF2F3-16E9-4544-BF49-6BD963E420BA}" type="parTrans" cxnId="{E3C4D1E5-DB59-4071-90C4-6D03B87C9F74}">
      <dgm:prSet/>
      <dgm:spPr/>
      <dgm:t>
        <a:bodyPr/>
        <a:lstStyle/>
        <a:p>
          <a:endParaRPr lang="en-GB"/>
        </a:p>
      </dgm:t>
    </dgm:pt>
    <dgm:pt modelId="{A0854FC7-3D8A-4758-B7E2-5B3A25DC999F}" type="sibTrans" cxnId="{E3C4D1E5-DB59-4071-90C4-6D03B87C9F74}">
      <dgm:prSet/>
      <dgm:spPr/>
      <dgm:t>
        <a:bodyPr/>
        <a:lstStyle/>
        <a:p>
          <a:endParaRPr lang="en-GB"/>
        </a:p>
      </dgm:t>
    </dgm:pt>
    <dgm:pt modelId="{93873D69-5EC7-4858-BC3A-D6FF540C4DE9}">
      <dgm:prSet phldrT="[Text]"/>
      <dgm:spPr/>
      <dgm:t>
        <a:bodyPr/>
        <a:lstStyle/>
        <a:p>
          <a:r>
            <a:rPr lang="en-GB" dirty="0" smtClean="0"/>
            <a:t>Markers undertake early moderation in pairs.</a:t>
          </a:r>
          <a:endParaRPr lang="en-GB" dirty="0"/>
        </a:p>
      </dgm:t>
    </dgm:pt>
    <dgm:pt modelId="{2B73872D-7E25-452C-9C22-EB50FAC50071}" type="parTrans" cxnId="{8D12020C-D67F-4792-B78A-F2D43A1E7DBD}">
      <dgm:prSet/>
      <dgm:spPr/>
      <dgm:t>
        <a:bodyPr/>
        <a:lstStyle/>
        <a:p>
          <a:endParaRPr lang="en-GB"/>
        </a:p>
      </dgm:t>
    </dgm:pt>
    <dgm:pt modelId="{3808087D-105B-4654-8518-442B9ADA1C36}" type="sibTrans" cxnId="{8D12020C-D67F-4792-B78A-F2D43A1E7DBD}">
      <dgm:prSet/>
      <dgm:spPr/>
      <dgm:t>
        <a:bodyPr/>
        <a:lstStyle/>
        <a:p>
          <a:endParaRPr lang="en-GB"/>
        </a:p>
      </dgm:t>
    </dgm:pt>
    <dgm:pt modelId="{035E0743-F7C8-4725-A51F-F5BDB8912BD7}">
      <dgm:prSet phldrT="[Text]"/>
      <dgm:spPr/>
      <dgm:t>
        <a:bodyPr/>
        <a:lstStyle/>
        <a:p>
          <a:r>
            <a:rPr lang="en-GB" dirty="0" smtClean="0"/>
            <a:t>Second marking of a sample.</a:t>
          </a:r>
          <a:endParaRPr lang="en-GB" dirty="0"/>
        </a:p>
      </dgm:t>
    </dgm:pt>
    <dgm:pt modelId="{DA3CC0EA-57CE-49CA-BB87-F3E4BFF04CDE}" type="parTrans" cxnId="{7EF3B7B4-CDD2-410D-88F0-EE3762BC3A89}">
      <dgm:prSet/>
      <dgm:spPr/>
      <dgm:t>
        <a:bodyPr/>
        <a:lstStyle/>
        <a:p>
          <a:endParaRPr lang="en-GB"/>
        </a:p>
      </dgm:t>
    </dgm:pt>
    <dgm:pt modelId="{D8D8CEF9-BA3C-4C17-A48E-1687BBA05D09}" type="sibTrans" cxnId="{7EF3B7B4-CDD2-410D-88F0-EE3762BC3A89}">
      <dgm:prSet/>
      <dgm:spPr/>
      <dgm:t>
        <a:bodyPr/>
        <a:lstStyle/>
        <a:p>
          <a:endParaRPr lang="en-GB"/>
        </a:p>
      </dgm:t>
    </dgm:pt>
    <dgm:pt modelId="{8D262FE9-078F-4E5F-837D-6B4860D5934F}">
      <dgm:prSet phldrT="[Text]"/>
      <dgm:spPr/>
      <dgm:t>
        <a:bodyPr/>
        <a:lstStyle/>
        <a:p>
          <a:r>
            <a:rPr lang="en-GB" dirty="0" smtClean="0"/>
            <a:t>Feedback to markers on marking practice by lead assessor.</a:t>
          </a:r>
          <a:endParaRPr lang="en-GB" dirty="0"/>
        </a:p>
      </dgm:t>
    </dgm:pt>
    <dgm:pt modelId="{34D3C2CE-11CB-4DA3-8367-8815D07A5FD7}" type="parTrans" cxnId="{29602091-D9EF-450B-B265-BE3249A3C1DF}">
      <dgm:prSet/>
      <dgm:spPr/>
      <dgm:t>
        <a:bodyPr/>
        <a:lstStyle/>
        <a:p>
          <a:endParaRPr lang="en-GB"/>
        </a:p>
      </dgm:t>
    </dgm:pt>
    <dgm:pt modelId="{85FFA4CC-6AAD-4E0A-845B-5C5E726A6C71}" type="sibTrans" cxnId="{29602091-D9EF-450B-B265-BE3249A3C1DF}">
      <dgm:prSet/>
      <dgm:spPr/>
      <dgm:t>
        <a:bodyPr/>
        <a:lstStyle/>
        <a:p>
          <a:endParaRPr lang="en-GB"/>
        </a:p>
      </dgm:t>
    </dgm:pt>
    <dgm:pt modelId="{FE0F18A8-593D-4E6E-9FA8-19879EB8B264}" type="pres">
      <dgm:prSet presAssocID="{721A23BF-3DC6-4F34-8A6B-D85B88A4B330}" presName="Name0" presStyleCnt="0">
        <dgm:presLayoutVars>
          <dgm:dir/>
          <dgm:resizeHandles val="exact"/>
        </dgm:presLayoutVars>
      </dgm:prSet>
      <dgm:spPr/>
    </dgm:pt>
    <dgm:pt modelId="{54D2AA51-9DFA-4FEB-9CC7-BC9CC046BF84}" type="pres">
      <dgm:prSet presAssocID="{721A23BF-3DC6-4F34-8A6B-D85B88A4B330}" presName="arrow" presStyleLbl="bgShp" presStyleIdx="0" presStyleCnt="1"/>
      <dgm:spPr/>
    </dgm:pt>
    <dgm:pt modelId="{8AE5749E-92DA-41D0-BB61-A7B39A472DA3}" type="pres">
      <dgm:prSet presAssocID="{721A23BF-3DC6-4F34-8A6B-D85B88A4B330}" presName="points" presStyleCnt="0"/>
      <dgm:spPr/>
    </dgm:pt>
    <dgm:pt modelId="{9BBD3FB0-2121-4E39-B308-A4A801858C76}" type="pres">
      <dgm:prSet presAssocID="{7C7A5DB9-53EF-49C4-BE22-35B5B24D9D06}" presName="compositeA" presStyleCnt="0"/>
      <dgm:spPr/>
    </dgm:pt>
    <dgm:pt modelId="{849E4442-BE3C-46D8-8ECE-7342193ADC72}" type="pres">
      <dgm:prSet presAssocID="{7C7A5DB9-53EF-49C4-BE22-35B5B24D9D06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279C5-7F37-4259-8A66-E3932385F5ED}" type="pres">
      <dgm:prSet presAssocID="{7C7A5DB9-53EF-49C4-BE22-35B5B24D9D06}" presName="circleA" presStyleLbl="node1" presStyleIdx="0" presStyleCnt="7"/>
      <dgm:spPr/>
    </dgm:pt>
    <dgm:pt modelId="{8DE8CFB7-C787-4A09-A892-B9FED97935A3}" type="pres">
      <dgm:prSet presAssocID="{7C7A5DB9-53EF-49C4-BE22-35B5B24D9D06}" presName="spaceA" presStyleCnt="0"/>
      <dgm:spPr/>
    </dgm:pt>
    <dgm:pt modelId="{746A4A17-0EFE-4F9C-9DE3-C9BCA883D1ED}" type="pres">
      <dgm:prSet presAssocID="{90877A73-6BEF-4593-B308-D4F1CEBB5709}" presName="space" presStyleCnt="0"/>
      <dgm:spPr/>
    </dgm:pt>
    <dgm:pt modelId="{0B349678-540B-49B8-BFDB-03EB00355142}" type="pres">
      <dgm:prSet presAssocID="{B0CA0EC8-FB88-49F3-AAF8-58CC81D70B3F}" presName="compositeB" presStyleCnt="0"/>
      <dgm:spPr/>
    </dgm:pt>
    <dgm:pt modelId="{F832E265-8ABB-4C5E-9529-2F8765C2EECA}" type="pres">
      <dgm:prSet presAssocID="{B0CA0EC8-FB88-49F3-AAF8-58CC81D70B3F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E09A9E-5DA7-47CA-93E0-43665BE531E2}" type="pres">
      <dgm:prSet presAssocID="{B0CA0EC8-FB88-49F3-AAF8-58CC81D70B3F}" presName="circleB" presStyleLbl="node1" presStyleIdx="1" presStyleCnt="7"/>
      <dgm:spPr/>
    </dgm:pt>
    <dgm:pt modelId="{5615B8EF-5BA3-4449-8C39-C4DC90B47D11}" type="pres">
      <dgm:prSet presAssocID="{B0CA0EC8-FB88-49F3-AAF8-58CC81D70B3F}" presName="spaceB" presStyleCnt="0"/>
      <dgm:spPr/>
    </dgm:pt>
    <dgm:pt modelId="{12BA53B5-D9A5-4F46-8410-38F3F0A16677}" type="pres">
      <dgm:prSet presAssocID="{626232E7-98F9-4032-BDCB-7BDD90C2435D}" presName="space" presStyleCnt="0"/>
      <dgm:spPr/>
    </dgm:pt>
    <dgm:pt modelId="{566FECF5-142A-4A2C-8390-5DF32D36C608}" type="pres">
      <dgm:prSet presAssocID="{4846E3DE-779A-4670-9B02-FA2E09F8754E}" presName="compositeA" presStyleCnt="0"/>
      <dgm:spPr/>
    </dgm:pt>
    <dgm:pt modelId="{8126B18C-D57B-4E1E-B05F-A73CBBB658DD}" type="pres">
      <dgm:prSet presAssocID="{4846E3DE-779A-4670-9B02-FA2E09F8754E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D7F7AC-7112-4F55-8353-2B5B494EACC8}" type="pres">
      <dgm:prSet presAssocID="{4846E3DE-779A-4670-9B02-FA2E09F8754E}" presName="circleA" presStyleLbl="node1" presStyleIdx="2" presStyleCnt="7"/>
      <dgm:spPr/>
    </dgm:pt>
    <dgm:pt modelId="{38D29D71-86A9-4DF5-BDCA-A46C580C4001}" type="pres">
      <dgm:prSet presAssocID="{4846E3DE-779A-4670-9B02-FA2E09F8754E}" presName="spaceA" presStyleCnt="0"/>
      <dgm:spPr/>
    </dgm:pt>
    <dgm:pt modelId="{675C2ED2-8DB0-44AF-B6EA-4976B97AC009}" type="pres">
      <dgm:prSet presAssocID="{AC6101DC-B5E7-4A35-83FF-168379FB2FC1}" presName="space" presStyleCnt="0"/>
      <dgm:spPr/>
    </dgm:pt>
    <dgm:pt modelId="{67AD4EEE-8AE8-42ED-9860-86D1ECE0678E}" type="pres">
      <dgm:prSet presAssocID="{CB7AD6A0-2A6F-4A26-BE1F-02952547B75A}" presName="compositeB" presStyleCnt="0"/>
      <dgm:spPr/>
    </dgm:pt>
    <dgm:pt modelId="{2D24D703-9177-42C5-9D8C-50404705A0ED}" type="pres">
      <dgm:prSet presAssocID="{CB7AD6A0-2A6F-4A26-BE1F-02952547B75A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C7A478-9E28-4D1E-9CE8-4A5EAB80CCF3}" type="pres">
      <dgm:prSet presAssocID="{CB7AD6A0-2A6F-4A26-BE1F-02952547B75A}" presName="circleB" presStyleLbl="node1" presStyleIdx="3" presStyleCnt="7"/>
      <dgm:spPr/>
    </dgm:pt>
    <dgm:pt modelId="{C024E4DE-69D2-4E2E-A2C0-4A855231B10E}" type="pres">
      <dgm:prSet presAssocID="{CB7AD6A0-2A6F-4A26-BE1F-02952547B75A}" presName="spaceB" presStyleCnt="0"/>
      <dgm:spPr/>
    </dgm:pt>
    <dgm:pt modelId="{D1572D63-8172-4DBA-9806-245E02BAC92A}" type="pres">
      <dgm:prSet presAssocID="{A0854FC7-3D8A-4758-B7E2-5B3A25DC999F}" presName="space" presStyleCnt="0"/>
      <dgm:spPr/>
    </dgm:pt>
    <dgm:pt modelId="{DBC6C4A9-73FA-4AAD-8B93-33A6D170ABC7}" type="pres">
      <dgm:prSet presAssocID="{93873D69-5EC7-4858-BC3A-D6FF540C4DE9}" presName="compositeA" presStyleCnt="0"/>
      <dgm:spPr/>
    </dgm:pt>
    <dgm:pt modelId="{9582493F-3EAA-475D-8E1B-FF8234E9E042}" type="pres">
      <dgm:prSet presAssocID="{93873D69-5EC7-4858-BC3A-D6FF540C4DE9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7A1FF5-86F5-4844-A0FB-9DE1D3623FB4}" type="pres">
      <dgm:prSet presAssocID="{93873D69-5EC7-4858-BC3A-D6FF540C4DE9}" presName="circleA" presStyleLbl="node1" presStyleIdx="4" presStyleCnt="7"/>
      <dgm:spPr/>
    </dgm:pt>
    <dgm:pt modelId="{63AF56C6-F63A-4EC6-9004-0CAD0F03E2F9}" type="pres">
      <dgm:prSet presAssocID="{93873D69-5EC7-4858-BC3A-D6FF540C4DE9}" presName="spaceA" presStyleCnt="0"/>
      <dgm:spPr/>
    </dgm:pt>
    <dgm:pt modelId="{FA0BDB89-568D-4A7F-B8B9-158433658B9E}" type="pres">
      <dgm:prSet presAssocID="{3808087D-105B-4654-8518-442B9ADA1C36}" presName="space" presStyleCnt="0"/>
      <dgm:spPr/>
    </dgm:pt>
    <dgm:pt modelId="{AF00B83D-DA30-4834-B785-CEA576198D1E}" type="pres">
      <dgm:prSet presAssocID="{035E0743-F7C8-4725-A51F-F5BDB8912BD7}" presName="compositeB" presStyleCnt="0"/>
      <dgm:spPr/>
    </dgm:pt>
    <dgm:pt modelId="{6D6A792D-AA44-411F-9A00-3FE7B66D2785}" type="pres">
      <dgm:prSet presAssocID="{035E0743-F7C8-4725-A51F-F5BDB8912BD7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AA745A-49D6-4210-9B1F-7EADA356E337}" type="pres">
      <dgm:prSet presAssocID="{035E0743-F7C8-4725-A51F-F5BDB8912BD7}" presName="circleB" presStyleLbl="node1" presStyleIdx="5" presStyleCnt="7"/>
      <dgm:spPr/>
    </dgm:pt>
    <dgm:pt modelId="{2B825B6D-F5C9-431E-84A1-0CC839308AE5}" type="pres">
      <dgm:prSet presAssocID="{035E0743-F7C8-4725-A51F-F5BDB8912BD7}" presName="spaceB" presStyleCnt="0"/>
      <dgm:spPr/>
    </dgm:pt>
    <dgm:pt modelId="{26E9FD7E-B39A-4357-B684-61B77AE1C762}" type="pres">
      <dgm:prSet presAssocID="{D8D8CEF9-BA3C-4C17-A48E-1687BBA05D09}" presName="space" presStyleCnt="0"/>
      <dgm:spPr/>
    </dgm:pt>
    <dgm:pt modelId="{8F1D3EA0-A263-4AA9-BC36-CD517FE045E2}" type="pres">
      <dgm:prSet presAssocID="{8D262FE9-078F-4E5F-837D-6B4860D5934F}" presName="compositeA" presStyleCnt="0"/>
      <dgm:spPr/>
    </dgm:pt>
    <dgm:pt modelId="{FFB804B8-25DA-4313-9069-BC9718A47CE4}" type="pres">
      <dgm:prSet presAssocID="{8D262FE9-078F-4E5F-837D-6B4860D5934F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F42EF7-772D-46F6-A5B9-CE8CB68E2D1A}" type="pres">
      <dgm:prSet presAssocID="{8D262FE9-078F-4E5F-837D-6B4860D5934F}" presName="circleA" presStyleLbl="node1" presStyleIdx="6" presStyleCnt="7"/>
      <dgm:spPr/>
    </dgm:pt>
    <dgm:pt modelId="{EB9637BE-E2E5-405A-BDDC-7751325EBAAB}" type="pres">
      <dgm:prSet presAssocID="{8D262FE9-078F-4E5F-837D-6B4860D5934F}" presName="spaceA" presStyleCnt="0"/>
      <dgm:spPr/>
    </dgm:pt>
  </dgm:ptLst>
  <dgm:cxnLst>
    <dgm:cxn modelId="{2E16DFFE-D141-40F4-9963-85FDB8E3F5CA}" srcId="{721A23BF-3DC6-4F34-8A6B-D85B88A4B330}" destId="{4846E3DE-779A-4670-9B02-FA2E09F8754E}" srcOrd="2" destOrd="0" parTransId="{98DF5BDA-4249-4869-9F16-C447D89D0E72}" sibTransId="{AC6101DC-B5E7-4A35-83FF-168379FB2FC1}"/>
    <dgm:cxn modelId="{40D8076E-C33B-442E-87A8-2BBDEA765434}" srcId="{721A23BF-3DC6-4F34-8A6B-D85B88A4B330}" destId="{B0CA0EC8-FB88-49F3-AAF8-58CC81D70B3F}" srcOrd="1" destOrd="0" parTransId="{2B2D818B-1100-46E6-B197-538BC813C269}" sibTransId="{626232E7-98F9-4032-BDCB-7BDD90C2435D}"/>
    <dgm:cxn modelId="{25F13E17-5587-4BA7-9B1A-74A335E5CF17}" type="presOf" srcId="{B0CA0EC8-FB88-49F3-AAF8-58CC81D70B3F}" destId="{F832E265-8ABB-4C5E-9529-2F8765C2EECA}" srcOrd="0" destOrd="0" presId="urn:microsoft.com/office/officeart/2005/8/layout/hProcess11"/>
    <dgm:cxn modelId="{8D12020C-D67F-4792-B78A-F2D43A1E7DBD}" srcId="{721A23BF-3DC6-4F34-8A6B-D85B88A4B330}" destId="{93873D69-5EC7-4858-BC3A-D6FF540C4DE9}" srcOrd="4" destOrd="0" parTransId="{2B73872D-7E25-452C-9C22-EB50FAC50071}" sibTransId="{3808087D-105B-4654-8518-442B9ADA1C36}"/>
    <dgm:cxn modelId="{7C5997CD-A53E-469A-A9FC-C5DC8F8EC36C}" srcId="{721A23BF-3DC6-4F34-8A6B-D85B88A4B330}" destId="{7C7A5DB9-53EF-49C4-BE22-35B5B24D9D06}" srcOrd="0" destOrd="0" parTransId="{C66C6567-AFCF-4D3F-B470-FE16262CCAF8}" sibTransId="{90877A73-6BEF-4593-B308-D4F1CEBB5709}"/>
    <dgm:cxn modelId="{BD961B19-C74F-477B-BC6B-99348553B3D0}" type="presOf" srcId="{721A23BF-3DC6-4F34-8A6B-D85B88A4B330}" destId="{FE0F18A8-593D-4E6E-9FA8-19879EB8B264}" srcOrd="0" destOrd="0" presId="urn:microsoft.com/office/officeart/2005/8/layout/hProcess11"/>
    <dgm:cxn modelId="{E3C4D1E5-DB59-4071-90C4-6D03B87C9F74}" srcId="{721A23BF-3DC6-4F34-8A6B-D85B88A4B330}" destId="{CB7AD6A0-2A6F-4A26-BE1F-02952547B75A}" srcOrd="3" destOrd="0" parTransId="{659BF2F3-16E9-4544-BF49-6BD963E420BA}" sibTransId="{A0854FC7-3D8A-4758-B7E2-5B3A25DC999F}"/>
    <dgm:cxn modelId="{7EF3B7B4-CDD2-410D-88F0-EE3762BC3A89}" srcId="{721A23BF-3DC6-4F34-8A6B-D85B88A4B330}" destId="{035E0743-F7C8-4725-A51F-F5BDB8912BD7}" srcOrd="5" destOrd="0" parTransId="{DA3CC0EA-57CE-49CA-BB87-F3E4BFF04CDE}" sibTransId="{D8D8CEF9-BA3C-4C17-A48E-1687BBA05D09}"/>
    <dgm:cxn modelId="{CC57114A-1A3B-42F6-B13F-DC0498853CAB}" type="presOf" srcId="{4846E3DE-779A-4670-9B02-FA2E09F8754E}" destId="{8126B18C-D57B-4E1E-B05F-A73CBBB658DD}" srcOrd="0" destOrd="0" presId="urn:microsoft.com/office/officeart/2005/8/layout/hProcess11"/>
    <dgm:cxn modelId="{71664DF3-C51E-4556-B9C6-1A4CA80076A8}" type="presOf" srcId="{035E0743-F7C8-4725-A51F-F5BDB8912BD7}" destId="{6D6A792D-AA44-411F-9A00-3FE7B66D2785}" srcOrd="0" destOrd="0" presId="urn:microsoft.com/office/officeart/2005/8/layout/hProcess11"/>
    <dgm:cxn modelId="{0E179E30-06CF-415B-9AD3-853C3E2E63FA}" type="presOf" srcId="{93873D69-5EC7-4858-BC3A-D6FF540C4DE9}" destId="{9582493F-3EAA-475D-8E1B-FF8234E9E042}" srcOrd="0" destOrd="0" presId="urn:microsoft.com/office/officeart/2005/8/layout/hProcess11"/>
    <dgm:cxn modelId="{3C6C2F7D-D55C-4331-8A3F-7DA2FDB45F6E}" type="presOf" srcId="{8D262FE9-078F-4E5F-837D-6B4860D5934F}" destId="{FFB804B8-25DA-4313-9069-BC9718A47CE4}" srcOrd="0" destOrd="0" presId="urn:microsoft.com/office/officeart/2005/8/layout/hProcess11"/>
    <dgm:cxn modelId="{99418602-1F9D-48E4-BE02-F60C93FBB2F2}" type="presOf" srcId="{CB7AD6A0-2A6F-4A26-BE1F-02952547B75A}" destId="{2D24D703-9177-42C5-9D8C-50404705A0ED}" srcOrd="0" destOrd="0" presId="urn:microsoft.com/office/officeart/2005/8/layout/hProcess11"/>
    <dgm:cxn modelId="{44530B0F-5385-4EA7-BFC5-EF53A9B2D7F4}" type="presOf" srcId="{7C7A5DB9-53EF-49C4-BE22-35B5B24D9D06}" destId="{849E4442-BE3C-46D8-8ECE-7342193ADC72}" srcOrd="0" destOrd="0" presId="urn:microsoft.com/office/officeart/2005/8/layout/hProcess11"/>
    <dgm:cxn modelId="{29602091-D9EF-450B-B265-BE3249A3C1DF}" srcId="{721A23BF-3DC6-4F34-8A6B-D85B88A4B330}" destId="{8D262FE9-078F-4E5F-837D-6B4860D5934F}" srcOrd="6" destOrd="0" parTransId="{34D3C2CE-11CB-4DA3-8367-8815D07A5FD7}" sibTransId="{85FFA4CC-6AAD-4E0A-845B-5C5E726A6C71}"/>
    <dgm:cxn modelId="{CCB41782-3429-4A99-BE1E-C4E009A0616B}" type="presParOf" srcId="{FE0F18A8-593D-4E6E-9FA8-19879EB8B264}" destId="{54D2AA51-9DFA-4FEB-9CC7-BC9CC046BF84}" srcOrd="0" destOrd="0" presId="urn:microsoft.com/office/officeart/2005/8/layout/hProcess11"/>
    <dgm:cxn modelId="{3ABAD143-6D08-4607-9D25-1FA4AF759B90}" type="presParOf" srcId="{FE0F18A8-593D-4E6E-9FA8-19879EB8B264}" destId="{8AE5749E-92DA-41D0-BB61-A7B39A472DA3}" srcOrd="1" destOrd="0" presId="urn:microsoft.com/office/officeart/2005/8/layout/hProcess11"/>
    <dgm:cxn modelId="{C69D0606-EAC6-4598-A5A2-CDAA5DE30102}" type="presParOf" srcId="{8AE5749E-92DA-41D0-BB61-A7B39A472DA3}" destId="{9BBD3FB0-2121-4E39-B308-A4A801858C76}" srcOrd="0" destOrd="0" presId="urn:microsoft.com/office/officeart/2005/8/layout/hProcess11"/>
    <dgm:cxn modelId="{8297535C-5574-4C6B-80AB-2397379F47E2}" type="presParOf" srcId="{9BBD3FB0-2121-4E39-B308-A4A801858C76}" destId="{849E4442-BE3C-46D8-8ECE-7342193ADC72}" srcOrd="0" destOrd="0" presId="urn:microsoft.com/office/officeart/2005/8/layout/hProcess11"/>
    <dgm:cxn modelId="{4FF8A537-183F-46DC-A9FF-D08C1BC0455C}" type="presParOf" srcId="{9BBD3FB0-2121-4E39-B308-A4A801858C76}" destId="{53D279C5-7F37-4259-8A66-E3932385F5ED}" srcOrd="1" destOrd="0" presId="urn:microsoft.com/office/officeart/2005/8/layout/hProcess11"/>
    <dgm:cxn modelId="{0A2DE614-C622-4305-BE14-2AA66B2A7DB1}" type="presParOf" srcId="{9BBD3FB0-2121-4E39-B308-A4A801858C76}" destId="{8DE8CFB7-C787-4A09-A892-B9FED97935A3}" srcOrd="2" destOrd="0" presId="urn:microsoft.com/office/officeart/2005/8/layout/hProcess11"/>
    <dgm:cxn modelId="{CBDE6359-3762-465E-9FE6-F5542D8AB1B9}" type="presParOf" srcId="{8AE5749E-92DA-41D0-BB61-A7B39A472DA3}" destId="{746A4A17-0EFE-4F9C-9DE3-C9BCA883D1ED}" srcOrd="1" destOrd="0" presId="urn:microsoft.com/office/officeart/2005/8/layout/hProcess11"/>
    <dgm:cxn modelId="{8DBB50F5-EE98-42D2-AC44-CA44CFD3BDE1}" type="presParOf" srcId="{8AE5749E-92DA-41D0-BB61-A7B39A472DA3}" destId="{0B349678-540B-49B8-BFDB-03EB00355142}" srcOrd="2" destOrd="0" presId="urn:microsoft.com/office/officeart/2005/8/layout/hProcess11"/>
    <dgm:cxn modelId="{9264E29B-5580-44DD-AE6F-7E868AE45C71}" type="presParOf" srcId="{0B349678-540B-49B8-BFDB-03EB00355142}" destId="{F832E265-8ABB-4C5E-9529-2F8765C2EECA}" srcOrd="0" destOrd="0" presId="urn:microsoft.com/office/officeart/2005/8/layout/hProcess11"/>
    <dgm:cxn modelId="{C87A3CD1-3005-4CBA-BB09-EC468C81E379}" type="presParOf" srcId="{0B349678-540B-49B8-BFDB-03EB00355142}" destId="{45E09A9E-5DA7-47CA-93E0-43665BE531E2}" srcOrd="1" destOrd="0" presId="urn:microsoft.com/office/officeart/2005/8/layout/hProcess11"/>
    <dgm:cxn modelId="{E8BCB3BE-0BDA-49BB-98C1-E3335B842D97}" type="presParOf" srcId="{0B349678-540B-49B8-BFDB-03EB00355142}" destId="{5615B8EF-5BA3-4449-8C39-C4DC90B47D11}" srcOrd="2" destOrd="0" presId="urn:microsoft.com/office/officeart/2005/8/layout/hProcess11"/>
    <dgm:cxn modelId="{1E2E2D50-48EF-41B6-B036-79FE2009B629}" type="presParOf" srcId="{8AE5749E-92DA-41D0-BB61-A7B39A472DA3}" destId="{12BA53B5-D9A5-4F46-8410-38F3F0A16677}" srcOrd="3" destOrd="0" presId="urn:microsoft.com/office/officeart/2005/8/layout/hProcess11"/>
    <dgm:cxn modelId="{E3CCD34A-2DD8-42E0-B3BC-39418A93C6D6}" type="presParOf" srcId="{8AE5749E-92DA-41D0-BB61-A7B39A472DA3}" destId="{566FECF5-142A-4A2C-8390-5DF32D36C608}" srcOrd="4" destOrd="0" presId="urn:microsoft.com/office/officeart/2005/8/layout/hProcess11"/>
    <dgm:cxn modelId="{21B6616B-2DF4-4B68-B28D-B85D3D4A89BD}" type="presParOf" srcId="{566FECF5-142A-4A2C-8390-5DF32D36C608}" destId="{8126B18C-D57B-4E1E-B05F-A73CBBB658DD}" srcOrd="0" destOrd="0" presId="urn:microsoft.com/office/officeart/2005/8/layout/hProcess11"/>
    <dgm:cxn modelId="{B15175A1-11CD-41BA-B02C-19287A5FD340}" type="presParOf" srcId="{566FECF5-142A-4A2C-8390-5DF32D36C608}" destId="{0AD7F7AC-7112-4F55-8353-2B5B494EACC8}" srcOrd="1" destOrd="0" presId="urn:microsoft.com/office/officeart/2005/8/layout/hProcess11"/>
    <dgm:cxn modelId="{27FB71BD-4B5B-437B-AC39-116F21870209}" type="presParOf" srcId="{566FECF5-142A-4A2C-8390-5DF32D36C608}" destId="{38D29D71-86A9-4DF5-BDCA-A46C580C4001}" srcOrd="2" destOrd="0" presId="urn:microsoft.com/office/officeart/2005/8/layout/hProcess11"/>
    <dgm:cxn modelId="{2013CE38-D34B-4E27-AF05-89A433F5E42C}" type="presParOf" srcId="{8AE5749E-92DA-41D0-BB61-A7B39A472DA3}" destId="{675C2ED2-8DB0-44AF-B6EA-4976B97AC009}" srcOrd="5" destOrd="0" presId="urn:microsoft.com/office/officeart/2005/8/layout/hProcess11"/>
    <dgm:cxn modelId="{7AF36152-7529-440F-9054-14FF346BD4C5}" type="presParOf" srcId="{8AE5749E-92DA-41D0-BB61-A7B39A472DA3}" destId="{67AD4EEE-8AE8-42ED-9860-86D1ECE0678E}" srcOrd="6" destOrd="0" presId="urn:microsoft.com/office/officeart/2005/8/layout/hProcess11"/>
    <dgm:cxn modelId="{E800D53D-3025-497E-B8AE-97A09F023504}" type="presParOf" srcId="{67AD4EEE-8AE8-42ED-9860-86D1ECE0678E}" destId="{2D24D703-9177-42C5-9D8C-50404705A0ED}" srcOrd="0" destOrd="0" presId="urn:microsoft.com/office/officeart/2005/8/layout/hProcess11"/>
    <dgm:cxn modelId="{521CDAFE-5B95-4F00-89D3-0AF06B7FD989}" type="presParOf" srcId="{67AD4EEE-8AE8-42ED-9860-86D1ECE0678E}" destId="{FFC7A478-9E28-4D1E-9CE8-4A5EAB80CCF3}" srcOrd="1" destOrd="0" presId="urn:microsoft.com/office/officeart/2005/8/layout/hProcess11"/>
    <dgm:cxn modelId="{D38B8A54-7A36-4A69-B307-E263ABAB9727}" type="presParOf" srcId="{67AD4EEE-8AE8-42ED-9860-86D1ECE0678E}" destId="{C024E4DE-69D2-4E2E-A2C0-4A855231B10E}" srcOrd="2" destOrd="0" presId="urn:microsoft.com/office/officeart/2005/8/layout/hProcess11"/>
    <dgm:cxn modelId="{41FFDF93-AC25-42CF-935A-60884B24DB99}" type="presParOf" srcId="{8AE5749E-92DA-41D0-BB61-A7B39A472DA3}" destId="{D1572D63-8172-4DBA-9806-245E02BAC92A}" srcOrd="7" destOrd="0" presId="urn:microsoft.com/office/officeart/2005/8/layout/hProcess11"/>
    <dgm:cxn modelId="{70682F0E-0D19-4915-83AA-ECCB8F4CA0F9}" type="presParOf" srcId="{8AE5749E-92DA-41D0-BB61-A7B39A472DA3}" destId="{DBC6C4A9-73FA-4AAD-8B93-33A6D170ABC7}" srcOrd="8" destOrd="0" presId="urn:microsoft.com/office/officeart/2005/8/layout/hProcess11"/>
    <dgm:cxn modelId="{99DFC425-08D9-4E15-B2F1-0252227816F7}" type="presParOf" srcId="{DBC6C4A9-73FA-4AAD-8B93-33A6D170ABC7}" destId="{9582493F-3EAA-475D-8E1B-FF8234E9E042}" srcOrd="0" destOrd="0" presId="urn:microsoft.com/office/officeart/2005/8/layout/hProcess11"/>
    <dgm:cxn modelId="{F709489C-4265-4AFC-BF47-08CA62772D71}" type="presParOf" srcId="{DBC6C4A9-73FA-4AAD-8B93-33A6D170ABC7}" destId="{747A1FF5-86F5-4844-A0FB-9DE1D3623FB4}" srcOrd="1" destOrd="0" presId="urn:microsoft.com/office/officeart/2005/8/layout/hProcess11"/>
    <dgm:cxn modelId="{A5FD69AF-4831-4795-8B46-D07324B2AFA1}" type="presParOf" srcId="{DBC6C4A9-73FA-4AAD-8B93-33A6D170ABC7}" destId="{63AF56C6-F63A-4EC6-9004-0CAD0F03E2F9}" srcOrd="2" destOrd="0" presId="urn:microsoft.com/office/officeart/2005/8/layout/hProcess11"/>
    <dgm:cxn modelId="{FD0E9F7A-CD87-4BED-AD58-A548D04613E9}" type="presParOf" srcId="{8AE5749E-92DA-41D0-BB61-A7B39A472DA3}" destId="{FA0BDB89-568D-4A7F-B8B9-158433658B9E}" srcOrd="9" destOrd="0" presId="urn:microsoft.com/office/officeart/2005/8/layout/hProcess11"/>
    <dgm:cxn modelId="{0D867B55-1063-471A-B51A-77CF1646FC33}" type="presParOf" srcId="{8AE5749E-92DA-41D0-BB61-A7B39A472DA3}" destId="{AF00B83D-DA30-4834-B785-CEA576198D1E}" srcOrd="10" destOrd="0" presId="urn:microsoft.com/office/officeart/2005/8/layout/hProcess11"/>
    <dgm:cxn modelId="{A01A119B-BF74-4FF8-9B9B-555362BA158A}" type="presParOf" srcId="{AF00B83D-DA30-4834-B785-CEA576198D1E}" destId="{6D6A792D-AA44-411F-9A00-3FE7B66D2785}" srcOrd="0" destOrd="0" presId="urn:microsoft.com/office/officeart/2005/8/layout/hProcess11"/>
    <dgm:cxn modelId="{2E7F1B28-EE55-4369-84CB-65BA4DD8C16B}" type="presParOf" srcId="{AF00B83D-DA30-4834-B785-CEA576198D1E}" destId="{B3AA745A-49D6-4210-9B1F-7EADA356E337}" srcOrd="1" destOrd="0" presId="urn:microsoft.com/office/officeart/2005/8/layout/hProcess11"/>
    <dgm:cxn modelId="{37744D55-6785-4250-95E3-A032E9BC79A6}" type="presParOf" srcId="{AF00B83D-DA30-4834-B785-CEA576198D1E}" destId="{2B825B6D-F5C9-431E-84A1-0CC839308AE5}" srcOrd="2" destOrd="0" presId="urn:microsoft.com/office/officeart/2005/8/layout/hProcess11"/>
    <dgm:cxn modelId="{3210CCF4-D64A-49DB-8FA2-E8E9491DAB34}" type="presParOf" srcId="{8AE5749E-92DA-41D0-BB61-A7B39A472DA3}" destId="{26E9FD7E-B39A-4357-B684-61B77AE1C762}" srcOrd="11" destOrd="0" presId="urn:microsoft.com/office/officeart/2005/8/layout/hProcess11"/>
    <dgm:cxn modelId="{862EA680-08DD-410B-BE1A-82C65917DBF3}" type="presParOf" srcId="{8AE5749E-92DA-41D0-BB61-A7B39A472DA3}" destId="{8F1D3EA0-A263-4AA9-BC36-CD517FE045E2}" srcOrd="12" destOrd="0" presId="urn:microsoft.com/office/officeart/2005/8/layout/hProcess11"/>
    <dgm:cxn modelId="{A63DE6EA-7EDE-4C7D-8057-D4A2C846070C}" type="presParOf" srcId="{8F1D3EA0-A263-4AA9-BC36-CD517FE045E2}" destId="{FFB804B8-25DA-4313-9069-BC9718A47CE4}" srcOrd="0" destOrd="0" presId="urn:microsoft.com/office/officeart/2005/8/layout/hProcess11"/>
    <dgm:cxn modelId="{5CC11179-4952-4A52-AF0A-8712C67A52D4}" type="presParOf" srcId="{8F1D3EA0-A263-4AA9-BC36-CD517FE045E2}" destId="{D1F42EF7-772D-46F6-A5B9-CE8CB68E2D1A}" srcOrd="1" destOrd="0" presId="urn:microsoft.com/office/officeart/2005/8/layout/hProcess11"/>
    <dgm:cxn modelId="{96B1FDCC-0B72-422F-8D44-DCB84FFACB13}" type="presParOf" srcId="{8F1D3EA0-A263-4AA9-BC36-CD517FE045E2}" destId="{EB9637BE-E2E5-405A-BDDC-7751325EBAA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A458-7D6F-4AE3-A9CF-A3711CBA5865}">
      <dsp:nvSpPr>
        <dsp:cNvPr id="0" name=""/>
        <dsp:cNvSpPr/>
      </dsp:nvSpPr>
      <dsp:spPr>
        <a:xfrm>
          <a:off x="1942722" y="754590"/>
          <a:ext cx="5043547" cy="5043547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B7EFC-F926-4D4E-B5BD-9A0BDA5A9D65}">
      <dsp:nvSpPr>
        <dsp:cNvPr id="0" name=""/>
        <dsp:cNvSpPr/>
      </dsp:nvSpPr>
      <dsp:spPr>
        <a:xfrm>
          <a:off x="1942722" y="754590"/>
          <a:ext cx="5043547" cy="5043547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DBC51-5884-4A0C-AEE5-3E73E4395CFA}">
      <dsp:nvSpPr>
        <dsp:cNvPr id="0" name=""/>
        <dsp:cNvSpPr/>
      </dsp:nvSpPr>
      <dsp:spPr>
        <a:xfrm>
          <a:off x="1942722" y="754590"/>
          <a:ext cx="5043547" cy="504354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A82B3-92E4-4579-AD38-95E2BE278E6D}">
      <dsp:nvSpPr>
        <dsp:cNvPr id="0" name=""/>
        <dsp:cNvSpPr/>
      </dsp:nvSpPr>
      <dsp:spPr>
        <a:xfrm>
          <a:off x="1942722" y="754590"/>
          <a:ext cx="5043547" cy="504354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BE8A0-E973-42C2-8F4A-100FBFCC846A}">
      <dsp:nvSpPr>
        <dsp:cNvPr id="0" name=""/>
        <dsp:cNvSpPr/>
      </dsp:nvSpPr>
      <dsp:spPr>
        <a:xfrm>
          <a:off x="3304773" y="2116641"/>
          <a:ext cx="2319445" cy="2319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MEP Student / Teacher</a:t>
          </a:r>
          <a:endParaRPr lang="en-GB" sz="3000" kern="1200" dirty="0"/>
        </a:p>
      </dsp:txBody>
      <dsp:txXfrm>
        <a:off x="3644448" y="2456316"/>
        <a:ext cx="1640095" cy="1640095"/>
      </dsp:txXfrm>
    </dsp:sp>
    <dsp:sp modelId="{97D0CC5F-0343-4D6F-A12A-EEF0877C9B94}">
      <dsp:nvSpPr>
        <dsp:cNvPr id="0" name=""/>
        <dsp:cNvSpPr/>
      </dsp:nvSpPr>
      <dsp:spPr>
        <a:xfrm>
          <a:off x="3652690" y="1234"/>
          <a:ext cx="1623611" cy="1623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Learning from Context of Practice</a:t>
          </a:r>
          <a:endParaRPr lang="en-GB" sz="1400" kern="1200" dirty="0"/>
        </a:p>
      </dsp:txBody>
      <dsp:txXfrm>
        <a:off x="3890462" y="239006"/>
        <a:ext cx="1148067" cy="1148067"/>
      </dsp:txXfrm>
    </dsp:sp>
    <dsp:sp modelId="{ACE416B5-17A5-4698-A85B-4F27DFDD9105}">
      <dsp:nvSpPr>
        <dsp:cNvPr id="0" name=""/>
        <dsp:cNvSpPr/>
      </dsp:nvSpPr>
      <dsp:spPr>
        <a:xfrm>
          <a:off x="6116014" y="2464558"/>
          <a:ext cx="1623611" cy="1623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Mentor Interactions /  professional conversations</a:t>
          </a:r>
          <a:endParaRPr lang="en-GB" sz="1400" kern="1200" dirty="0"/>
        </a:p>
      </dsp:txBody>
      <dsp:txXfrm>
        <a:off x="6353786" y="2702330"/>
        <a:ext cx="1148067" cy="1148067"/>
      </dsp:txXfrm>
    </dsp:sp>
    <dsp:sp modelId="{77AA58E1-261B-4B44-937A-41A6C2C1EB28}">
      <dsp:nvSpPr>
        <dsp:cNvPr id="0" name=""/>
        <dsp:cNvSpPr/>
      </dsp:nvSpPr>
      <dsp:spPr>
        <a:xfrm>
          <a:off x="3652690" y="4927882"/>
          <a:ext cx="1623611" cy="16236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Interactions </a:t>
          </a:r>
          <a:r>
            <a:rPr lang="en-GB" sz="1400" kern="1200" dirty="0" smtClean="0"/>
            <a:t>with Academic staff</a:t>
          </a:r>
          <a:endParaRPr lang="en-GB" sz="1400" kern="1200" dirty="0"/>
        </a:p>
      </dsp:txBody>
      <dsp:txXfrm>
        <a:off x="3890462" y="5165654"/>
        <a:ext cx="1148067" cy="1148067"/>
      </dsp:txXfrm>
    </dsp:sp>
    <dsp:sp modelId="{87BD16FC-0324-4517-B01D-2DC766C6DEF7}">
      <dsp:nvSpPr>
        <dsp:cNvPr id="0" name=""/>
        <dsp:cNvSpPr/>
      </dsp:nvSpPr>
      <dsp:spPr>
        <a:xfrm>
          <a:off x="1189366" y="2464558"/>
          <a:ext cx="1623611" cy="1623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Engagement with Academic Content</a:t>
          </a:r>
          <a:endParaRPr lang="en-GB" sz="1400" kern="1200" dirty="0"/>
        </a:p>
      </dsp:txBody>
      <dsp:txXfrm>
        <a:off x="1427138" y="2702330"/>
        <a:ext cx="1148067" cy="114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2AA51-9DFA-4FEB-9CC7-BC9CC046BF84}">
      <dsp:nvSpPr>
        <dsp:cNvPr id="0" name=""/>
        <dsp:cNvSpPr/>
      </dsp:nvSpPr>
      <dsp:spPr>
        <a:xfrm>
          <a:off x="0" y="998443"/>
          <a:ext cx="8856984" cy="133125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E4442-BE3C-46D8-8ECE-7342193ADC72}">
      <dsp:nvSpPr>
        <dsp:cNvPr id="0" name=""/>
        <dsp:cNvSpPr/>
      </dsp:nvSpPr>
      <dsp:spPr>
        <a:xfrm>
          <a:off x="681" y="0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Independent marking of the same 2 scripts</a:t>
          </a:r>
          <a:endParaRPr lang="en-GB" sz="1200" kern="1200" dirty="0"/>
        </a:p>
      </dsp:txBody>
      <dsp:txXfrm>
        <a:off x="681" y="0"/>
        <a:ext cx="1091770" cy="1331257"/>
      </dsp:txXfrm>
    </dsp:sp>
    <dsp:sp modelId="{53D279C5-7F37-4259-8A66-E3932385F5ED}">
      <dsp:nvSpPr>
        <dsp:cNvPr id="0" name=""/>
        <dsp:cNvSpPr/>
      </dsp:nvSpPr>
      <dsp:spPr>
        <a:xfrm>
          <a:off x="380159" y="1497664"/>
          <a:ext cx="332814" cy="332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2E265-8ABB-4C5E-9529-2F8765C2EECA}">
      <dsp:nvSpPr>
        <dsp:cNvPr id="0" name=""/>
        <dsp:cNvSpPr/>
      </dsp:nvSpPr>
      <dsp:spPr>
        <a:xfrm>
          <a:off x="1147039" y="1996886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Marks collated by Institutional Lead Assessor.</a:t>
          </a:r>
          <a:endParaRPr lang="en-GB" sz="1200" kern="1200" dirty="0"/>
        </a:p>
      </dsp:txBody>
      <dsp:txXfrm>
        <a:off x="1147039" y="1996886"/>
        <a:ext cx="1091770" cy="1331257"/>
      </dsp:txXfrm>
    </dsp:sp>
    <dsp:sp modelId="{45E09A9E-5DA7-47CA-93E0-43665BE531E2}">
      <dsp:nvSpPr>
        <dsp:cNvPr id="0" name=""/>
        <dsp:cNvSpPr/>
      </dsp:nvSpPr>
      <dsp:spPr>
        <a:xfrm>
          <a:off x="1526517" y="1497664"/>
          <a:ext cx="332814" cy="332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6B18C-D57B-4E1E-B05F-A73CBBB658DD}">
      <dsp:nvSpPr>
        <dsp:cNvPr id="0" name=""/>
        <dsp:cNvSpPr/>
      </dsp:nvSpPr>
      <dsp:spPr>
        <a:xfrm>
          <a:off x="2293398" y="0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Marker Training.</a:t>
          </a:r>
          <a:endParaRPr lang="en-GB" sz="1200" kern="1200" dirty="0"/>
        </a:p>
      </dsp:txBody>
      <dsp:txXfrm>
        <a:off x="2293398" y="0"/>
        <a:ext cx="1091770" cy="1331257"/>
      </dsp:txXfrm>
    </dsp:sp>
    <dsp:sp modelId="{0AD7F7AC-7112-4F55-8353-2B5B494EACC8}">
      <dsp:nvSpPr>
        <dsp:cNvPr id="0" name=""/>
        <dsp:cNvSpPr/>
      </dsp:nvSpPr>
      <dsp:spPr>
        <a:xfrm>
          <a:off x="2672876" y="1497664"/>
          <a:ext cx="332814" cy="332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D703-9177-42C5-9D8C-50404705A0ED}">
      <dsp:nvSpPr>
        <dsp:cNvPr id="0" name=""/>
        <dsp:cNvSpPr/>
      </dsp:nvSpPr>
      <dsp:spPr>
        <a:xfrm>
          <a:off x="3439757" y="1996886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Scripts allocated.</a:t>
          </a:r>
          <a:endParaRPr lang="en-GB" sz="1200" kern="1200" dirty="0"/>
        </a:p>
      </dsp:txBody>
      <dsp:txXfrm>
        <a:off x="3439757" y="1996886"/>
        <a:ext cx="1091770" cy="1331257"/>
      </dsp:txXfrm>
    </dsp:sp>
    <dsp:sp modelId="{FFC7A478-9E28-4D1E-9CE8-4A5EAB80CCF3}">
      <dsp:nvSpPr>
        <dsp:cNvPr id="0" name=""/>
        <dsp:cNvSpPr/>
      </dsp:nvSpPr>
      <dsp:spPr>
        <a:xfrm>
          <a:off x="3819235" y="1497664"/>
          <a:ext cx="332814" cy="3328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2493F-3EAA-475D-8E1B-FF8234E9E042}">
      <dsp:nvSpPr>
        <dsp:cNvPr id="0" name=""/>
        <dsp:cNvSpPr/>
      </dsp:nvSpPr>
      <dsp:spPr>
        <a:xfrm>
          <a:off x="4586116" y="0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Markers undertake early moderation in pairs.</a:t>
          </a:r>
          <a:endParaRPr lang="en-GB" sz="1200" kern="1200" dirty="0"/>
        </a:p>
      </dsp:txBody>
      <dsp:txXfrm>
        <a:off x="4586116" y="0"/>
        <a:ext cx="1091770" cy="1331257"/>
      </dsp:txXfrm>
    </dsp:sp>
    <dsp:sp modelId="{747A1FF5-86F5-4844-A0FB-9DE1D3623FB4}">
      <dsp:nvSpPr>
        <dsp:cNvPr id="0" name=""/>
        <dsp:cNvSpPr/>
      </dsp:nvSpPr>
      <dsp:spPr>
        <a:xfrm>
          <a:off x="4965594" y="1497664"/>
          <a:ext cx="332814" cy="3328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A792D-AA44-411F-9A00-3FE7B66D2785}">
      <dsp:nvSpPr>
        <dsp:cNvPr id="0" name=""/>
        <dsp:cNvSpPr/>
      </dsp:nvSpPr>
      <dsp:spPr>
        <a:xfrm>
          <a:off x="5732475" y="1996886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Second marking of a sample.</a:t>
          </a:r>
          <a:endParaRPr lang="en-GB" sz="1200" kern="1200" dirty="0"/>
        </a:p>
      </dsp:txBody>
      <dsp:txXfrm>
        <a:off x="5732475" y="1996886"/>
        <a:ext cx="1091770" cy="1331257"/>
      </dsp:txXfrm>
    </dsp:sp>
    <dsp:sp modelId="{B3AA745A-49D6-4210-9B1F-7EADA356E337}">
      <dsp:nvSpPr>
        <dsp:cNvPr id="0" name=""/>
        <dsp:cNvSpPr/>
      </dsp:nvSpPr>
      <dsp:spPr>
        <a:xfrm>
          <a:off x="6111953" y="1497664"/>
          <a:ext cx="332814" cy="3328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804B8-25DA-4313-9069-BC9718A47CE4}">
      <dsp:nvSpPr>
        <dsp:cNvPr id="0" name=""/>
        <dsp:cNvSpPr/>
      </dsp:nvSpPr>
      <dsp:spPr>
        <a:xfrm>
          <a:off x="6878834" y="0"/>
          <a:ext cx="1091770" cy="133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Feedback to markers on marking practice by lead assessor.</a:t>
          </a:r>
          <a:endParaRPr lang="en-GB" sz="1200" kern="1200" dirty="0"/>
        </a:p>
      </dsp:txBody>
      <dsp:txXfrm>
        <a:off x="6878834" y="0"/>
        <a:ext cx="1091770" cy="1331257"/>
      </dsp:txXfrm>
    </dsp:sp>
    <dsp:sp modelId="{D1F42EF7-772D-46F6-A5B9-CE8CB68E2D1A}">
      <dsp:nvSpPr>
        <dsp:cNvPr id="0" name=""/>
        <dsp:cNvSpPr/>
      </dsp:nvSpPr>
      <dsp:spPr>
        <a:xfrm>
          <a:off x="7258312" y="1497664"/>
          <a:ext cx="332814" cy="3328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690FE-FEDB-417A-8759-184D86453A06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23F9-D7CF-4E75-8527-E517A1587E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E230B-8AE0-48BD-B6BF-944D9C9FD5DC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1C6EC-80FD-4A58-BF40-C74500572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0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C6EC-80FD-4A58-BF40-C74500572FF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4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36A2BD6-05FF-43E7-9FC9-594CEACC6F6A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5837AFD-70D3-4519-8CA9-129E349B8D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337952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jd2@ab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71224" cy="2895178"/>
          </a:xfrm>
        </p:spPr>
        <p:txBody>
          <a:bodyPr/>
          <a:lstStyle/>
          <a:p>
            <a:r>
              <a:rPr lang="en-GB" sz="4400" dirty="0" smtClean="0"/>
              <a:t>‘Begin where the Learner is’ 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400" dirty="0" smtClean="0"/>
              <a:t>(but where </a:t>
            </a:r>
            <a:r>
              <a:rPr lang="en-GB" sz="3400" i="1" dirty="0" smtClean="0"/>
              <a:t>is</a:t>
            </a:r>
            <a:r>
              <a:rPr lang="en-GB" sz="3400" dirty="0" smtClean="0"/>
              <a:t> the learner?). Creating online learning opportunities in the Master’s in  Educational Practice.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Dr Andrew James Davies, SELL, </a:t>
            </a:r>
            <a:r>
              <a:rPr lang="en-GB" sz="2400" dirty="0" err="1" smtClean="0"/>
              <a:t>IEGPD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543800" cy="9144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Structural Legibility</a:t>
            </a:r>
            <a:br>
              <a:rPr lang="en-GB" sz="3600" dirty="0" smtClean="0"/>
            </a:br>
            <a:r>
              <a:rPr lang="cy-GB" sz="3600" dirty="0" smtClean="0"/>
              <a:t>Hwylustod strwythurol</a:t>
            </a:r>
            <a:endParaRPr lang="cy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543800" cy="914400"/>
          </a:xfrm>
        </p:spPr>
        <p:txBody>
          <a:bodyPr/>
          <a:lstStyle/>
          <a:p>
            <a:r>
              <a:rPr lang="en-GB" sz="4000" dirty="0" smtClean="0"/>
              <a:t>Navigating Content</a:t>
            </a:r>
            <a:br>
              <a:rPr lang="en-GB" sz="4000" dirty="0" smtClean="0"/>
            </a:br>
            <a:r>
              <a:rPr lang="cy-GB" sz="4000" dirty="0" smtClean="0"/>
              <a:t>Llywio trwy gynnwys</a:t>
            </a:r>
            <a:endParaRPr lang="cy-GB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5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1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3816424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intention of creating ‘a community of inquiry where students are fully engaged in collaboratively constructing meaningful and worthwhile knowledge’ (Garrison and Vaughan, 2008: 31) 	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presence of active facilitators </a:t>
            </a:r>
            <a:r>
              <a:rPr lang="en-GB" dirty="0" smtClean="0"/>
              <a:t>online leads </a:t>
            </a:r>
            <a:r>
              <a:rPr lang="en-GB" dirty="0"/>
              <a:t>to more advanced inquiry than when </a:t>
            </a:r>
            <a:r>
              <a:rPr lang="en-GB" dirty="0" smtClean="0"/>
              <a:t>students discuss </a:t>
            </a:r>
            <a:r>
              <a:rPr lang="en-GB" dirty="0"/>
              <a:t>‘alone’ </a:t>
            </a:r>
            <a:r>
              <a:rPr lang="en-GB" dirty="0" smtClean="0"/>
              <a:t>online (</a:t>
            </a:r>
            <a:r>
              <a:rPr lang="en-GB" dirty="0" err="1" smtClean="0"/>
              <a:t>Schrire</a:t>
            </a:r>
            <a:r>
              <a:rPr lang="en-GB" dirty="0" smtClean="0"/>
              <a:t>, 2004). </a:t>
            </a:r>
          </a:p>
          <a:p>
            <a:r>
              <a:rPr lang="en-GB" dirty="0" smtClean="0"/>
              <a:t>Balance between facilitating and stifling discussion (Hull </a:t>
            </a:r>
            <a:r>
              <a:rPr lang="en-GB" dirty="0"/>
              <a:t>and Saxon, 2009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784976" cy="914400"/>
          </a:xfrm>
        </p:spPr>
        <p:txBody>
          <a:bodyPr/>
          <a:lstStyle/>
          <a:p>
            <a:r>
              <a:rPr lang="en-GB" sz="3000" dirty="0" smtClean="0"/>
              <a:t>Asynchronous Seminars on Discussion Boards</a:t>
            </a:r>
            <a:br>
              <a:rPr lang="en-GB" sz="3000" dirty="0" smtClean="0"/>
            </a:br>
            <a:r>
              <a:rPr lang="cy-GB" sz="3000" dirty="0" smtClean="0"/>
              <a:t>Seminarau Anghydamseredig ar Fyrddau Trafod</a:t>
            </a:r>
            <a:endParaRPr lang="cy-GB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116632"/>
            <a:ext cx="48965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92080" y="1700808"/>
            <a:ext cx="43204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292080" y="4077072"/>
            <a:ext cx="432048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712968" cy="1008112"/>
          </a:xfrm>
        </p:spPr>
        <p:txBody>
          <a:bodyPr/>
          <a:lstStyle/>
          <a:p>
            <a:r>
              <a:rPr lang="en-GB" sz="2400" dirty="0" smtClean="0"/>
              <a:t>Use of ‘Collaborate’ to conduct live webinars</a:t>
            </a:r>
            <a:br>
              <a:rPr lang="en-GB" sz="2400" dirty="0" smtClean="0"/>
            </a:br>
            <a:r>
              <a:rPr lang="cy-GB" sz="2400" dirty="0" smtClean="0"/>
              <a:t>Defnydd o ‘</a:t>
            </a:r>
            <a:r>
              <a:rPr lang="cy-GB" sz="2400" dirty="0" err="1" smtClean="0"/>
              <a:t>Collaborate</a:t>
            </a:r>
            <a:r>
              <a:rPr lang="cy-GB" sz="2400" dirty="0" smtClean="0"/>
              <a:t>’  i gynnal </a:t>
            </a:r>
            <a:r>
              <a:rPr lang="cy-GB" sz="2400" dirty="0" err="1" smtClean="0"/>
              <a:t>gweminarau</a:t>
            </a:r>
            <a:r>
              <a:rPr lang="cy-GB" sz="2400" dirty="0" smtClean="0"/>
              <a:t> byw.</a:t>
            </a:r>
            <a:endParaRPr lang="cy-GB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25597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2492896"/>
            <a:ext cx="52997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528" y="1340768"/>
            <a:ext cx="792088" cy="79208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91880" y="3861048"/>
            <a:ext cx="792088" cy="79208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835696" y="980728"/>
            <a:ext cx="792088" cy="14401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47864" y="980728"/>
            <a:ext cx="792088" cy="14401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47864" y="1988840"/>
            <a:ext cx="720080" cy="144016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3483768"/>
          </a:xfrm>
        </p:spPr>
        <p:txBody>
          <a:bodyPr>
            <a:normAutofit/>
          </a:bodyPr>
          <a:lstStyle/>
          <a:p>
            <a:r>
              <a:rPr lang="en-GB" dirty="0" smtClean="0"/>
              <a:t>A Community of practice shares </a:t>
            </a:r>
            <a:r>
              <a:rPr lang="en-GB" dirty="0"/>
              <a:t>an enterprise</a:t>
            </a:r>
            <a:r>
              <a:rPr lang="en-GB" dirty="0" smtClean="0"/>
              <a:t>, </a:t>
            </a:r>
            <a:r>
              <a:rPr lang="en-GB" dirty="0"/>
              <a:t>has a supporting shared repertoire of concepts, ideas and histories that sustain their joint </a:t>
            </a:r>
            <a:r>
              <a:rPr lang="en-GB" dirty="0" smtClean="0"/>
              <a:t>activity (Wenger, 1998).</a:t>
            </a:r>
            <a:endParaRPr lang="en-GB" dirty="0"/>
          </a:p>
          <a:p>
            <a:r>
              <a:rPr lang="en-GB" dirty="0" smtClean="0"/>
              <a:t>Criterion-referenced assessment.</a:t>
            </a:r>
          </a:p>
          <a:p>
            <a:r>
              <a:rPr lang="en-GB" dirty="0" smtClean="0"/>
              <a:t>Marker training.</a:t>
            </a:r>
          </a:p>
          <a:p>
            <a:r>
              <a:rPr lang="en-GB" dirty="0" smtClean="0"/>
              <a:t>Supportive and transparent Moderation Procedures.</a:t>
            </a:r>
          </a:p>
          <a:p>
            <a:r>
              <a:rPr lang="en-GB" dirty="0" smtClean="0"/>
              <a:t>Detailed and personalised feedback.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77272"/>
            <a:ext cx="7543800" cy="864096"/>
          </a:xfrm>
        </p:spPr>
        <p:txBody>
          <a:bodyPr/>
          <a:lstStyle/>
          <a:p>
            <a:r>
              <a:rPr lang="en-GB" dirty="0" smtClean="0"/>
              <a:t>Assessment - </a:t>
            </a:r>
            <a:r>
              <a:rPr lang="cy-GB" dirty="0" smtClean="0"/>
              <a:t>Asesu</a:t>
            </a:r>
            <a:endParaRPr lang="cy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928084"/>
              </p:ext>
            </p:extLst>
          </p:nvPr>
        </p:nvGraphicFramePr>
        <p:xfrm>
          <a:off x="107504" y="3068960"/>
          <a:ext cx="885698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7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0648"/>
            <a:ext cx="7776864" cy="3657599"/>
          </a:xfrm>
        </p:spPr>
        <p:txBody>
          <a:bodyPr/>
          <a:lstStyle/>
          <a:p>
            <a:pPr algn="ctr"/>
            <a:r>
              <a:rPr lang="en-GB" dirty="0" smtClean="0">
                <a:hlinkClick r:id="rId2"/>
              </a:rPr>
              <a:t>https://vimeo.com/73379528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6084" y="3918247"/>
            <a:ext cx="7543800" cy="914400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So </a:t>
            </a:r>
            <a:r>
              <a:rPr lang="en-GB" sz="4400" dirty="0"/>
              <a:t>where is the </a:t>
            </a:r>
            <a:r>
              <a:rPr lang="en-GB" sz="4400" dirty="0" smtClean="0"/>
              <a:t>learner (and how is s/he doing)?</a:t>
            </a:r>
            <a:br>
              <a:rPr lang="en-GB" sz="4400" dirty="0" smtClean="0"/>
            </a:br>
            <a:r>
              <a:rPr lang="cy-GB" sz="4400" dirty="0" smtClean="0"/>
              <a:t>Felly, ble mae’r dysgwr (a sut mae hi /</a:t>
            </a:r>
            <a:r>
              <a:rPr lang="cy-GB" sz="4400" dirty="0" err="1" smtClean="0"/>
              <a:t>fe’n</a:t>
            </a:r>
            <a:r>
              <a:rPr lang="cy-GB" sz="4400" dirty="0" smtClean="0"/>
              <a:t> gwneud)?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54077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561662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Gagne</a:t>
            </a:r>
            <a:r>
              <a:rPr lang="en-GB" dirty="0"/>
              <a:t>, R., Wager, W., </a:t>
            </a:r>
            <a:r>
              <a:rPr lang="en-GB" dirty="0" err="1"/>
              <a:t>Golas</a:t>
            </a:r>
            <a:r>
              <a:rPr lang="en-GB" dirty="0"/>
              <a:t>, K., and Keller, J.M., (2004). </a:t>
            </a:r>
            <a:r>
              <a:rPr lang="en-GB" i="1" dirty="0"/>
              <a:t>Principles of Instructional Design. </a:t>
            </a:r>
            <a:r>
              <a:rPr lang="en-GB" dirty="0"/>
              <a:t>5th Edition. Cengage. </a:t>
            </a:r>
          </a:p>
          <a:p>
            <a:endParaRPr lang="en-GB" dirty="0" smtClean="0"/>
          </a:p>
          <a:p>
            <a:r>
              <a:rPr lang="en-GB" dirty="0" smtClean="0"/>
              <a:t>Heritage</a:t>
            </a:r>
            <a:r>
              <a:rPr lang="en-GB" dirty="0"/>
              <a:t>, M and Bailey, A. L. (2006). ‘Assessing to Teach: An Introduction’, </a:t>
            </a:r>
            <a:r>
              <a:rPr lang="en-GB" i="1" dirty="0"/>
              <a:t>Educational Assessment</a:t>
            </a:r>
            <a:r>
              <a:rPr lang="en-GB" dirty="0"/>
              <a:t>, 11 (3-4), 145-148.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Hull D. M. and Saxon, T. F. (2009). ‘Negotiation of meaning and co-construction of knowledge: an experimental analysis of asynchronous online instruction’, </a:t>
            </a:r>
            <a:r>
              <a:rPr lang="en-GB" i="1" dirty="0"/>
              <a:t>Computers &amp; Education, </a:t>
            </a:r>
            <a:r>
              <a:rPr lang="en-GB" dirty="0"/>
              <a:t>52 (3), 624–639. </a:t>
            </a:r>
          </a:p>
          <a:p>
            <a:endParaRPr lang="en-GB" dirty="0"/>
          </a:p>
          <a:p>
            <a:r>
              <a:rPr lang="en-GB" dirty="0" err="1" smtClean="0"/>
              <a:t>Kemmis</a:t>
            </a:r>
            <a:r>
              <a:rPr lang="en-GB" dirty="0" smtClean="0"/>
              <a:t>, S., </a:t>
            </a:r>
            <a:r>
              <a:rPr lang="en-GB" dirty="0" err="1" smtClean="0"/>
              <a:t>Hannu</a:t>
            </a:r>
            <a:r>
              <a:rPr lang="en-GB" dirty="0" smtClean="0"/>
              <a:t>, </a:t>
            </a:r>
            <a:r>
              <a:rPr lang="en-GB" dirty="0" err="1" smtClean="0"/>
              <a:t>L.T.H</a:t>
            </a:r>
            <a:r>
              <a:rPr lang="en-GB" dirty="0" smtClean="0"/>
              <a:t>., </a:t>
            </a:r>
            <a:r>
              <a:rPr lang="en-GB" dirty="0" err="1" smtClean="0"/>
              <a:t>Fransson</a:t>
            </a:r>
            <a:r>
              <a:rPr lang="en-GB" dirty="0" smtClean="0"/>
              <a:t>, G., </a:t>
            </a:r>
            <a:r>
              <a:rPr lang="en-GB" dirty="0" err="1" smtClean="0"/>
              <a:t>Aspfors</a:t>
            </a:r>
            <a:r>
              <a:rPr lang="en-GB" dirty="0" smtClean="0"/>
              <a:t>, J. (2014). Mentoring of New Teachers as a Contested Space: Supervision, Support and Collaborative Self-Development. </a:t>
            </a:r>
            <a:r>
              <a:rPr lang="en-GB" i="1" dirty="0" smtClean="0"/>
              <a:t>Teaching and Teacher Education</a:t>
            </a:r>
            <a:r>
              <a:rPr lang="en-GB" dirty="0" smtClean="0"/>
              <a:t>, 43, 154-164.</a:t>
            </a:r>
          </a:p>
          <a:p>
            <a:endParaRPr lang="en-GB" dirty="0" smtClean="0"/>
          </a:p>
          <a:p>
            <a:r>
              <a:rPr lang="en-GB" dirty="0" smtClean="0"/>
              <a:t>Rogers</a:t>
            </a:r>
            <a:r>
              <a:rPr lang="en-GB" dirty="0"/>
              <a:t>. T (2014). </a:t>
            </a:r>
            <a:r>
              <a:rPr lang="en-GB" i="1" dirty="0"/>
              <a:t>Creating Distance Learning Content. </a:t>
            </a:r>
            <a:r>
              <a:rPr lang="en-GB" dirty="0"/>
              <a:t>Aberystwyth: PAU Staff Development. 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Schrire</a:t>
            </a:r>
            <a:r>
              <a:rPr lang="en-GB" dirty="0"/>
              <a:t>, S. (2004). ‘Interaction and cognition in asynchronous computer conferencing’, </a:t>
            </a:r>
            <a:r>
              <a:rPr lang="en-GB" i="1" dirty="0"/>
              <a:t>Instructional Science</a:t>
            </a:r>
            <a:r>
              <a:rPr lang="en-GB" dirty="0"/>
              <a:t>, 32 (6), 475-502. </a:t>
            </a:r>
          </a:p>
          <a:p>
            <a:endParaRPr lang="en-GB" dirty="0" smtClean="0"/>
          </a:p>
          <a:p>
            <a:pPr marL="18288" indent="0">
              <a:buNone/>
            </a:pPr>
            <a:endParaRPr lang="en-GB" dirty="0"/>
          </a:p>
          <a:p>
            <a:r>
              <a:rPr lang="en-GB" dirty="0" err="1"/>
              <a:t>Tillema</a:t>
            </a:r>
            <a:r>
              <a:rPr lang="en-GB" dirty="0"/>
              <a:t>, H. and Orland-Barak, L. (2006). ‘Constructing knowledge in professional conversations: The role of beliefs on knowledge and knowing’, </a:t>
            </a:r>
            <a:r>
              <a:rPr lang="en-GB" i="1" dirty="0"/>
              <a:t>Learning and Instruction</a:t>
            </a:r>
            <a:r>
              <a:rPr lang="en-GB" dirty="0"/>
              <a:t>, 16 (6), 592–608. </a:t>
            </a:r>
          </a:p>
          <a:p>
            <a:endParaRPr lang="en-GB" dirty="0"/>
          </a:p>
          <a:p>
            <a:r>
              <a:rPr lang="en-GB" dirty="0" smtClean="0"/>
              <a:t>Wenger</a:t>
            </a:r>
            <a:r>
              <a:rPr lang="en-GB" dirty="0"/>
              <a:t>, E (</a:t>
            </a:r>
            <a:r>
              <a:rPr lang="en-GB" dirty="0" smtClean="0"/>
              <a:t>1998). </a:t>
            </a:r>
            <a:r>
              <a:rPr lang="en-GB" i="1" dirty="0"/>
              <a:t>Communities of Practice: Learning, Meaning and Identit</a:t>
            </a:r>
            <a:r>
              <a:rPr lang="en-GB" dirty="0"/>
              <a:t>y. </a:t>
            </a:r>
            <a:r>
              <a:rPr lang="en-GB" dirty="0" smtClean="0"/>
              <a:t>New </a:t>
            </a:r>
            <a:r>
              <a:rPr lang="en-GB" smtClean="0"/>
              <a:t>York and Cambridge</a:t>
            </a:r>
            <a:r>
              <a:rPr lang="en-GB" dirty="0"/>
              <a:t>: Cambridge University Press.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8784976" cy="914400"/>
          </a:xfrm>
        </p:spPr>
        <p:txBody>
          <a:bodyPr/>
          <a:lstStyle/>
          <a:p>
            <a:pPr algn="ctr"/>
            <a:r>
              <a:rPr lang="en-GB" dirty="0" smtClean="0"/>
              <a:t>References - </a:t>
            </a:r>
            <a:r>
              <a:rPr lang="cy-GB" dirty="0" smtClean="0"/>
              <a:t>Cyfeirnodau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6542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85801"/>
            <a:ext cx="8280920" cy="3657599"/>
          </a:xfrm>
        </p:spPr>
        <p:txBody>
          <a:bodyPr>
            <a:normAutofit/>
          </a:bodyPr>
          <a:lstStyle/>
          <a:p>
            <a:r>
              <a:rPr lang="cy-GB" sz="3200" dirty="0" smtClean="0"/>
              <a:t>    </a:t>
            </a:r>
            <a:r>
              <a:rPr lang="cy-GB" sz="3200" dirty="0" err="1" smtClean="0"/>
              <a:t>Contact</a:t>
            </a:r>
            <a:r>
              <a:rPr lang="cy-GB" sz="3200" dirty="0" smtClean="0"/>
              <a:t> / Cyswllt: </a:t>
            </a:r>
            <a:r>
              <a:rPr lang="cy-GB" sz="3200" dirty="0" smtClean="0">
                <a:hlinkClick r:id="rId2"/>
              </a:rPr>
              <a:t>ajd2@aber.ac.uk</a:t>
            </a:r>
            <a:endParaRPr lang="cy-GB" sz="3200" dirty="0" smtClean="0"/>
          </a:p>
          <a:p>
            <a:r>
              <a:rPr lang="cy-GB" sz="3200" dirty="0" smtClean="0"/>
              <a:t>    </a:t>
            </a:r>
            <a:r>
              <a:rPr lang="cy-GB" sz="3200" dirty="0" err="1" smtClean="0">
                <a:solidFill>
                  <a:srgbClr val="00B0F0"/>
                </a:solidFill>
              </a:rPr>
              <a:t>Twitter</a:t>
            </a:r>
            <a:r>
              <a:rPr lang="cy-GB" sz="3200" dirty="0" smtClean="0">
                <a:solidFill>
                  <a:srgbClr val="00B0F0"/>
                </a:solidFill>
              </a:rPr>
              <a:t> / Trydar: </a:t>
            </a:r>
            <a:r>
              <a:rPr lang="cy-GB" sz="3200" dirty="0" smtClean="0"/>
              <a:t>@</a:t>
            </a:r>
            <a:r>
              <a:rPr lang="cy-GB" sz="3200" dirty="0" err="1" smtClean="0"/>
              <a:t>andrewjamdavies</a:t>
            </a:r>
            <a:r>
              <a:rPr lang="cy-GB" sz="3200" dirty="0" smtClean="0"/>
              <a:t> </a:t>
            </a:r>
            <a:endParaRPr lang="cy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sz="5400" dirty="0" smtClean="0"/>
              <a:t>Diolch.</a:t>
            </a:r>
            <a:r>
              <a:rPr lang="en-GB" sz="5400" dirty="0" smtClean="0"/>
              <a:t>Thanks.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6288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548680"/>
            <a:ext cx="6096000" cy="4010744"/>
          </a:xfrm>
        </p:spPr>
        <p:txBody>
          <a:bodyPr>
            <a:normAutofit/>
          </a:bodyPr>
          <a:lstStyle/>
          <a:p>
            <a:r>
              <a:rPr lang="en-GB" dirty="0" smtClean="0"/>
              <a:t>Froebel urged the educator to ‘begin where the learner is’ (</a:t>
            </a:r>
            <a:r>
              <a:rPr lang="en-GB" dirty="0"/>
              <a:t>cited in Heritage and Bailey, 2006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Figurative challenge to empathise and inhabit the learner’s range of competence in order to expand it.</a:t>
            </a:r>
          </a:p>
          <a:p>
            <a:endParaRPr lang="en-GB" dirty="0"/>
          </a:p>
          <a:p>
            <a:r>
              <a:rPr lang="en-GB" dirty="0" smtClean="0"/>
              <a:t>Distance, online and blended learning pose a more literal challenge about ensuring meaningful input, interaction and scaffolding between the learner and teacher.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568952" cy="914400"/>
          </a:xfrm>
        </p:spPr>
        <p:txBody>
          <a:bodyPr/>
          <a:lstStyle/>
          <a:p>
            <a:r>
              <a:rPr lang="en-GB" sz="3600" dirty="0" smtClean="0"/>
              <a:t>A new variation on an older challenge?</a:t>
            </a:r>
            <a:br>
              <a:rPr lang="en-GB" sz="3600" dirty="0" smtClean="0"/>
            </a:br>
            <a:r>
              <a:rPr lang="cy-GB" sz="3600" dirty="0" smtClean="0"/>
              <a:t>Fersiwn newydd o hen her?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4971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685801"/>
            <a:ext cx="6398840" cy="4687415"/>
          </a:xfrm>
        </p:spPr>
        <p:txBody>
          <a:bodyPr>
            <a:normAutofit/>
          </a:bodyPr>
          <a:lstStyle/>
          <a:p>
            <a:r>
              <a:rPr lang="en-GB" dirty="0"/>
              <a:t>O</a:t>
            </a:r>
            <a:r>
              <a:rPr lang="en-GB" dirty="0" smtClean="0"/>
              <a:t>pen to all eligible new entrants to the teaching profession in Wales between Sep 2012 and Sep 2015.</a:t>
            </a:r>
          </a:p>
          <a:p>
            <a:endParaRPr lang="en-GB" dirty="0" smtClean="0"/>
          </a:p>
          <a:p>
            <a:r>
              <a:rPr lang="en-GB" dirty="0"/>
              <a:t>Three cohorts of over </a:t>
            </a:r>
            <a:r>
              <a:rPr lang="en-GB" dirty="0" smtClean="0"/>
              <a:t>900 </a:t>
            </a:r>
            <a:r>
              <a:rPr lang="en-GB" dirty="0"/>
              <a:t>students (Years 1, 2 and 3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Blended learning programme delivered through an alliance of Cardiff, Aberystwyth, Bangor and the Institute of Education at UCL.</a:t>
            </a:r>
          </a:p>
          <a:p>
            <a:endParaRPr lang="en-GB" dirty="0" smtClean="0"/>
          </a:p>
          <a:p>
            <a:r>
              <a:rPr lang="en-GB" dirty="0" smtClean="0"/>
              <a:t>Each MEP student supported in school context by a mentor (experienced practitioner).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640960" cy="914400"/>
          </a:xfrm>
        </p:spPr>
        <p:txBody>
          <a:bodyPr/>
          <a:lstStyle/>
          <a:p>
            <a:r>
              <a:rPr lang="en-GB" sz="3200" dirty="0" smtClean="0"/>
              <a:t>The Masters in Educational Practice (MEP)</a:t>
            </a:r>
            <a:br>
              <a:rPr lang="en-GB" sz="3200" dirty="0" smtClean="0"/>
            </a:br>
            <a:r>
              <a:rPr lang="cy-GB" sz="3200" dirty="0" smtClean="0"/>
              <a:t>Y Meistr Ymarfer Addysgol (MYA)</a:t>
            </a:r>
            <a:endParaRPr lang="cy-GB" sz="3200" dirty="0"/>
          </a:p>
        </p:txBody>
      </p:sp>
    </p:spTree>
    <p:extLst>
      <p:ext uri="{BB962C8B-B14F-4D97-AF65-F5344CB8AC3E}">
        <p14:creationId xmlns:p14="http://schemas.microsoft.com/office/powerpoint/2010/main" val="39814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14037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293096"/>
            <a:ext cx="2664296" cy="2379063"/>
          </a:xfrm>
        </p:spPr>
        <p:txBody>
          <a:bodyPr/>
          <a:lstStyle/>
          <a:p>
            <a:pPr algn="ctr"/>
            <a:r>
              <a:rPr lang="en-GB" sz="3000" dirty="0" smtClean="0"/>
              <a:t>Model of Learning / Pedagogy</a:t>
            </a:r>
            <a:br>
              <a:rPr lang="en-GB" sz="3000" dirty="0" smtClean="0"/>
            </a:br>
            <a:r>
              <a:rPr lang="cy-GB" sz="3000" dirty="0" smtClean="0"/>
              <a:t>Model Dysgu ac Addysgeg</a:t>
            </a:r>
            <a:endParaRPr lang="cy-GB" sz="3000" dirty="0"/>
          </a:p>
        </p:txBody>
      </p:sp>
    </p:spTree>
    <p:extLst>
      <p:ext uri="{BB962C8B-B14F-4D97-AF65-F5344CB8AC3E}">
        <p14:creationId xmlns:p14="http://schemas.microsoft.com/office/powerpoint/2010/main" val="33151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19268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Numbers – over 350 students in the first cohort. </a:t>
            </a:r>
          </a:p>
          <a:p>
            <a:endParaRPr lang="en-GB" dirty="0" smtClean="0"/>
          </a:p>
          <a:p>
            <a:r>
              <a:rPr lang="en-GB" dirty="0" smtClean="0"/>
              <a:t>Limited face-to-face contact with learners. Interactive and collaborative learning?</a:t>
            </a:r>
          </a:p>
          <a:p>
            <a:endParaRPr lang="en-GB" sz="1100" dirty="0"/>
          </a:p>
          <a:p>
            <a:r>
              <a:rPr lang="en-GB" dirty="0" smtClean="0"/>
              <a:t>Teachers with a host of different academic backgrounds, interests and practice contexts. Common starting points? Reference points?</a:t>
            </a:r>
          </a:p>
          <a:p>
            <a:endParaRPr lang="en-GB" sz="1100" dirty="0"/>
          </a:p>
          <a:p>
            <a:r>
              <a:rPr lang="en-GB" dirty="0" smtClean="0"/>
              <a:t>Time for study: teacher workloads during Induction year and beyond</a:t>
            </a:r>
            <a:r>
              <a:rPr lang="en-GB" dirty="0"/>
              <a:t>. Accessibility, convenience, professional authenticity and structural legibility.</a:t>
            </a:r>
          </a:p>
          <a:p>
            <a:pPr marL="18288" indent="0">
              <a:buNone/>
            </a:pPr>
            <a:endParaRPr lang="en-GB" sz="1100" dirty="0"/>
          </a:p>
          <a:p>
            <a:r>
              <a:rPr lang="en-GB" dirty="0"/>
              <a:t>Use of learning technology by teachers, mentors and academic staff.</a:t>
            </a:r>
          </a:p>
          <a:p>
            <a:pPr marL="18288" indent="0">
              <a:buNone/>
            </a:pPr>
            <a:endParaRPr lang="en-GB" sz="1100" dirty="0" smtClean="0"/>
          </a:p>
          <a:p>
            <a:r>
              <a:rPr lang="en-GB" dirty="0"/>
              <a:t>Assessment – aligning assessment criteria, procedures practices and ‘cultures</a:t>
            </a:r>
            <a:r>
              <a:rPr lang="en-GB" dirty="0" smtClean="0"/>
              <a:t>’. Building a community of practice (Wenger, 1997).</a:t>
            </a:r>
            <a:endParaRPr lang="en-GB" dirty="0"/>
          </a:p>
          <a:p>
            <a:endParaRPr lang="en-GB" sz="1100" dirty="0" smtClean="0"/>
          </a:p>
          <a:p>
            <a:r>
              <a:rPr lang="en-GB" dirty="0" smtClean="0"/>
              <a:t>General </a:t>
            </a:r>
            <a:r>
              <a:rPr lang="en-GB" dirty="0"/>
              <a:t>principles of instructional design (Gagne, </a:t>
            </a:r>
            <a:r>
              <a:rPr lang="en-GB" i="1" dirty="0"/>
              <a:t>et al. </a:t>
            </a:r>
            <a:r>
              <a:rPr lang="en-GB" dirty="0"/>
              <a:t>2004), such as interactivity, multimodality and consolidation through practice</a:t>
            </a:r>
            <a:r>
              <a:rPr lang="en-GB" dirty="0" smtClean="0"/>
              <a:t>.</a:t>
            </a:r>
          </a:p>
          <a:p>
            <a:pPr marL="18288" indent="0">
              <a:buNone/>
            </a:pPr>
            <a:endParaRPr lang="en-GB" sz="1100" dirty="0" smtClean="0"/>
          </a:p>
          <a:p>
            <a:r>
              <a:rPr lang="en-GB" dirty="0" smtClean="0"/>
              <a:t>Creating </a:t>
            </a:r>
            <a:r>
              <a:rPr lang="en-GB" dirty="0"/>
              <a:t>reliable, authoritative content which can stand up to external scrutiny (Rogers, </a:t>
            </a:r>
            <a:r>
              <a:rPr lang="en-GB" dirty="0" smtClean="0"/>
              <a:t>2014).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6093296"/>
            <a:ext cx="7096013" cy="698376"/>
          </a:xfrm>
        </p:spPr>
        <p:txBody>
          <a:bodyPr/>
          <a:lstStyle/>
          <a:p>
            <a:pPr algn="r"/>
            <a:r>
              <a:rPr lang="en-GB" sz="3600" dirty="0" smtClean="0"/>
              <a:t>Challenges - </a:t>
            </a:r>
            <a:r>
              <a:rPr lang="cy-GB" sz="3600" dirty="0" smtClean="0"/>
              <a:t>Heriau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5110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2800" dirty="0">
                <a:effectLst/>
              </a:rPr>
              <a:t>Design and authoring of reliable, authoritative, research-informed online academic content, including </a:t>
            </a:r>
            <a:r>
              <a:rPr lang="en-GB" sz="2800" dirty="0" smtClean="0">
                <a:effectLst/>
              </a:rPr>
              <a:t>engaging</a:t>
            </a:r>
            <a:r>
              <a:rPr lang="en-GB" sz="2800" dirty="0">
                <a:effectLst/>
              </a:rPr>
              <a:t>, high-quality, multimedia and interactive resources.</a:t>
            </a:r>
          </a:p>
          <a:p>
            <a:pPr lvl="0"/>
            <a:r>
              <a:rPr lang="en-GB" sz="2800" dirty="0" smtClean="0">
                <a:effectLst/>
              </a:rPr>
              <a:t>Development </a:t>
            </a:r>
            <a:r>
              <a:rPr lang="en-GB" sz="2800" dirty="0">
                <a:effectLst/>
              </a:rPr>
              <a:t>and delivery of training</a:t>
            </a:r>
            <a:r>
              <a:rPr lang="en-GB" sz="2800" b="1" dirty="0">
                <a:effectLst/>
              </a:rPr>
              <a:t> </a:t>
            </a:r>
            <a:r>
              <a:rPr lang="en-GB" sz="2800" dirty="0">
                <a:effectLst/>
              </a:rPr>
              <a:t>schedule for </a:t>
            </a:r>
            <a:r>
              <a:rPr lang="en-GB" sz="2800" dirty="0" smtClean="0">
                <a:effectLst/>
              </a:rPr>
              <a:t>c.70 </a:t>
            </a:r>
            <a:r>
              <a:rPr lang="en-GB" sz="2800" dirty="0">
                <a:effectLst/>
              </a:rPr>
              <a:t>highly-experienced MEP </a:t>
            </a:r>
            <a:r>
              <a:rPr lang="en-GB" sz="2800" dirty="0" smtClean="0">
                <a:effectLst/>
              </a:rPr>
              <a:t>teacher-mentors, </a:t>
            </a:r>
            <a:r>
              <a:rPr lang="en-GB" sz="2800" dirty="0">
                <a:effectLst/>
              </a:rPr>
              <a:t>supporting MEP student NQTs through the modules </a:t>
            </a:r>
            <a:r>
              <a:rPr lang="en-GB" sz="2800" i="1" dirty="0">
                <a:effectLst/>
              </a:rPr>
              <a:t>in situ</a:t>
            </a:r>
            <a:r>
              <a:rPr lang="en-GB" sz="2800" dirty="0">
                <a:effectLst/>
              </a:rPr>
              <a:t> at </a:t>
            </a:r>
            <a:r>
              <a:rPr lang="en-GB" sz="2800" dirty="0" smtClean="0">
                <a:effectLst/>
              </a:rPr>
              <a:t>schools</a:t>
            </a:r>
            <a:r>
              <a:rPr lang="en-GB" sz="2800" dirty="0">
                <a:effectLst/>
              </a:rPr>
              <a:t>.</a:t>
            </a:r>
          </a:p>
          <a:p>
            <a:pPr lvl="0"/>
            <a:r>
              <a:rPr lang="en-GB" sz="2800" dirty="0">
                <a:effectLst/>
              </a:rPr>
              <a:t>Module launch and learning </a:t>
            </a:r>
            <a:r>
              <a:rPr lang="en-GB" sz="2800" dirty="0" smtClean="0">
                <a:effectLst/>
              </a:rPr>
              <a:t>events </a:t>
            </a:r>
            <a:r>
              <a:rPr lang="en-GB" sz="2800" dirty="0">
                <a:effectLst/>
              </a:rPr>
              <a:t>(at four locations in Wales) and starter activities for between 230 and 350 </a:t>
            </a:r>
            <a:r>
              <a:rPr lang="en-GB" sz="2800" dirty="0" smtClean="0">
                <a:effectLst/>
              </a:rPr>
              <a:t>students.</a:t>
            </a:r>
            <a:endParaRPr lang="en-GB" sz="2800" dirty="0">
              <a:effectLst/>
            </a:endParaRPr>
          </a:p>
          <a:p>
            <a:pPr lvl="0"/>
            <a:r>
              <a:rPr lang="en-GB" sz="2800" dirty="0" smtClean="0">
                <a:effectLst/>
              </a:rPr>
              <a:t>Design </a:t>
            </a:r>
            <a:r>
              <a:rPr lang="en-GB" sz="2800" dirty="0">
                <a:effectLst/>
              </a:rPr>
              <a:t>and oversight of non-assessed collaborative tasks for asynchronous and synchronous online completion (using discussion boards or ‘Collaborate’ conferencing software).</a:t>
            </a:r>
          </a:p>
          <a:p>
            <a:pPr lvl="0"/>
            <a:r>
              <a:rPr lang="en-GB" sz="2800" dirty="0">
                <a:effectLst/>
              </a:rPr>
              <a:t>Co-ordinating academic support tutor teams, drawn from four HEIs.</a:t>
            </a:r>
          </a:p>
          <a:p>
            <a:pPr lvl="0"/>
            <a:r>
              <a:rPr lang="en-GB" sz="2800" dirty="0">
                <a:effectLst/>
              </a:rPr>
              <a:t>Development of </a:t>
            </a:r>
            <a:r>
              <a:rPr lang="en-GB" sz="2800" dirty="0" smtClean="0">
                <a:effectLst/>
              </a:rPr>
              <a:t>assessment rubric, assessment criteria, </a:t>
            </a:r>
            <a:r>
              <a:rPr lang="en-GB" sz="2800" dirty="0">
                <a:effectLst/>
              </a:rPr>
              <a:t>and training module assessors from across the HEI alliance.</a:t>
            </a:r>
          </a:p>
          <a:p>
            <a:pPr lvl="0"/>
            <a:r>
              <a:rPr lang="en-GB" sz="2800" dirty="0">
                <a:effectLst/>
              </a:rPr>
              <a:t>Development of detailed seminar engagement procedures for tutors and mentors to ensure </a:t>
            </a:r>
            <a:r>
              <a:rPr lang="en-GB" sz="2800" dirty="0" smtClean="0">
                <a:effectLst/>
              </a:rPr>
              <a:t>an </a:t>
            </a:r>
            <a:r>
              <a:rPr lang="en-GB" sz="2800" dirty="0">
                <a:effectLst/>
              </a:rPr>
              <a:t>appropriate level of facilitation, intervention and </a:t>
            </a:r>
            <a:r>
              <a:rPr lang="en-GB" sz="2800" dirty="0" smtClean="0">
                <a:effectLst/>
              </a:rPr>
              <a:t>support</a:t>
            </a:r>
            <a:r>
              <a:rPr lang="en-GB" sz="2800" dirty="0">
                <a:effectLst/>
              </a:rPr>
              <a:t> </a:t>
            </a:r>
            <a:r>
              <a:rPr lang="en-GB" sz="2800" dirty="0" smtClean="0">
                <a:effectLst/>
              </a:rPr>
              <a:t>online.</a:t>
            </a:r>
            <a:endParaRPr lang="en-GB" sz="28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84976" cy="1368152"/>
          </a:xfrm>
        </p:spPr>
        <p:txBody>
          <a:bodyPr/>
          <a:lstStyle/>
          <a:p>
            <a:r>
              <a:rPr lang="en-GB" sz="3200" dirty="0" smtClean="0"/>
              <a:t>‘Project’ approach to academic development.</a:t>
            </a:r>
            <a:r>
              <a:rPr lang="cy-GB" sz="3200" dirty="0" smtClean="0"/>
              <a:t/>
            </a:r>
            <a:br>
              <a:rPr lang="cy-GB" sz="3200" dirty="0" smtClean="0"/>
            </a:br>
            <a:r>
              <a:rPr lang="cy-GB" sz="3200" dirty="0" smtClean="0"/>
              <a:t>Ymagwedd ‘prosiect’ tuag at Datblygu Academaidd </a:t>
            </a:r>
            <a:endParaRPr lang="cy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62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472264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Mentors’ role crucial:</a:t>
            </a:r>
          </a:p>
          <a:p>
            <a:pPr lvl="1"/>
            <a:r>
              <a:rPr lang="en-GB" dirty="0" smtClean="0"/>
              <a:t>Can help identify insights from practice.</a:t>
            </a:r>
          </a:p>
          <a:p>
            <a:pPr lvl="1"/>
            <a:r>
              <a:rPr lang="en-GB" dirty="0" smtClean="0"/>
              <a:t>Situated knowledge, derived from practice.</a:t>
            </a:r>
          </a:p>
          <a:p>
            <a:pPr lvl="1"/>
            <a:r>
              <a:rPr lang="en-GB" dirty="0" smtClean="0"/>
              <a:t>Mediate the academic content (</a:t>
            </a:r>
            <a:r>
              <a:rPr lang="en-GB" dirty="0" err="1" smtClean="0"/>
              <a:t>Kemmis</a:t>
            </a:r>
            <a:r>
              <a:rPr lang="en-GB" dirty="0" smtClean="0"/>
              <a:t> </a:t>
            </a:r>
            <a:r>
              <a:rPr lang="en-GB" i="1" dirty="0" smtClean="0"/>
              <a:t>et al. </a:t>
            </a:r>
            <a:r>
              <a:rPr lang="en-GB" dirty="0" smtClean="0"/>
              <a:t>2014).</a:t>
            </a:r>
          </a:p>
          <a:p>
            <a:r>
              <a:rPr lang="en-GB" dirty="0" smtClean="0"/>
              <a:t>Explanation of module structure, rationale.</a:t>
            </a:r>
          </a:p>
          <a:p>
            <a:r>
              <a:rPr lang="en-GB" dirty="0" smtClean="0"/>
              <a:t>Input about effective and appropriate approaches.  </a:t>
            </a:r>
          </a:p>
          <a:p>
            <a:r>
              <a:rPr lang="en-GB" dirty="0" smtClean="0"/>
              <a:t>Clearing house for professional relevance and authenticity. </a:t>
            </a:r>
          </a:p>
          <a:p>
            <a:r>
              <a:rPr lang="en-GB" dirty="0" smtClean="0"/>
              <a:t>Briefing about the module content – opportunities to ask questions.</a:t>
            </a:r>
          </a:p>
          <a:p>
            <a:r>
              <a:rPr lang="en-GB" dirty="0" smtClean="0"/>
              <a:t>Graduated approach to building capacity and confidence about working within the online learning environment.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115240" cy="1210072"/>
          </a:xfrm>
        </p:spPr>
        <p:txBody>
          <a:bodyPr/>
          <a:lstStyle/>
          <a:p>
            <a:r>
              <a:rPr lang="en-GB" sz="4400" dirty="0" smtClean="0"/>
              <a:t>Mentor Training</a:t>
            </a:r>
            <a:br>
              <a:rPr lang="en-GB" sz="4400" dirty="0" smtClean="0"/>
            </a:br>
            <a:r>
              <a:rPr lang="cy-GB" sz="4400" dirty="0" smtClean="0"/>
              <a:t>Hyfforddi Mentoriaid</a:t>
            </a:r>
            <a:endParaRPr lang="cy-GB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85801"/>
            <a:ext cx="8352928" cy="3657599"/>
          </a:xfrm>
        </p:spPr>
        <p:txBody>
          <a:bodyPr/>
          <a:lstStyle/>
          <a:p>
            <a:r>
              <a:rPr lang="en-GB" dirty="0" smtClean="0"/>
              <a:t>Module Convenors: oversee the design and delivery of the module (in English and Welsh).</a:t>
            </a:r>
          </a:p>
          <a:p>
            <a:r>
              <a:rPr lang="en-GB" dirty="0" smtClean="0"/>
              <a:t>Academic tutors (normally 3-4) to support students and mentors  at Learning Events, online and in the run up to assessment submission deadlines.</a:t>
            </a:r>
          </a:p>
          <a:p>
            <a:r>
              <a:rPr lang="en-GB" dirty="0" smtClean="0"/>
              <a:t>Module Lead Assessors (4): one at each HEI.</a:t>
            </a:r>
          </a:p>
          <a:p>
            <a:r>
              <a:rPr lang="en-GB" dirty="0" smtClean="0"/>
              <a:t>Module Assessors: typically around 10-15 across the HEI alliance, per module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Designated E-Learning Officer for each module.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48544"/>
          </a:xfrm>
        </p:spPr>
        <p:txBody>
          <a:bodyPr/>
          <a:lstStyle/>
          <a:p>
            <a:r>
              <a:rPr lang="cy-GB" dirty="0" err="1" smtClean="0"/>
              <a:t>Input</a:t>
            </a:r>
            <a:r>
              <a:rPr lang="cy-GB" dirty="0" smtClean="0"/>
              <a:t> of </a:t>
            </a:r>
            <a:r>
              <a:rPr lang="cy-GB" dirty="0" err="1" smtClean="0"/>
              <a:t>Academic</a:t>
            </a:r>
            <a:r>
              <a:rPr lang="cy-GB" dirty="0" smtClean="0"/>
              <a:t> </a:t>
            </a:r>
            <a:r>
              <a:rPr lang="cy-GB" dirty="0" smtClean="0"/>
              <a:t>staff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/>
              <a:t>Mewnbwn Staff academaidd</a:t>
            </a:r>
            <a:endParaRPr lang="cy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47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805264"/>
            <a:ext cx="7543800" cy="914400"/>
          </a:xfrm>
        </p:spPr>
        <p:txBody>
          <a:bodyPr/>
          <a:lstStyle/>
          <a:p>
            <a:pPr algn="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Structural Legibility</a:t>
            </a:r>
            <a:br>
              <a:rPr lang="en-GB" sz="3200" dirty="0" smtClean="0"/>
            </a:br>
            <a:r>
              <a:rPr lang="cy-GB" sz="3200" dirty="0" smtClean="0"/>
              <a:t>Hwylustod strwythurol</a:t>
            </a:r>
            <a:endParaRPr lang="cy-GB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64807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2015</Value>
    </Year>
    <Relates_x0020_to xmlns="3aa72657-aade-40dc-9fe9-efcfca6458f2">
      <Value>Papers</Value>
    </Relates_x0020_t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814FB3-37C7-4D3B-BF28-43313246E538}"/>
</file>

<file path=customXml/itemProps2.xml><?xml version="1.0" encoding="utf-8"?>
<ds:datastoreItem xmlns:ds="http://schemas.openxmlformats.org/officeDocument/2006/customXml" ds:itemID="{9F018C1E-B3AF-4AF7-9450-8761BB096F1B}"/>
</file>

<file path=customXml/itemProps3.xml><?xml version="1.0" encoding="utf-8"?>
<ds:datastoreItem xmlns:ds="http://schemas.openxmlformats.org/officeDocument/2006/customXml" ds:itemID="{11CA56B2-865D-4662-B70B-36BA562F1855}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384</TotalTime>
  <Words>1056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‘Begin where the Learner is’  (but where is the learner?). Creating online learning opportunities in the Master’s in  Educational Practice.</vt:lpstr>
      <vt:lpstr>A new variation on an older challenge? Fersiwn newydd o hen her?</vt:lpstr>
      <vt:lpstr>The Masters in Educational Practice (MEP) Y Meistr Ymarfer Addysgol (MYA)</vt:lpstr>
      <vt:lpstr>Model of Learning / Pedagogy Model Dysgu ac Addysgeg</vt:lpstr>
      <vt:lpstr>Challenges - Heriau</vt:lpstr>
      <vt:lpstr>‘Project’ approach to academic development. Ymagwedd ‘prosiect’ tuag at Datblygu Academaidd </vt:lpstr>
      <vt:lpstr>Mentor Training Hyfforddi Mentoriaid</vt:lpstr>
      <vt:lpstr>Input of Academic staff Mewnbwn Staff academaidd</vt:lpstr>
      <vt:lpstr>  Structural Legibility Hwylustod strwythurol</vt:lpstr>
      <vt:lpstr>  Structural Legibility Hwylustod strwythurol</vt:lpstr>
      <vt:lpstr>Navigating Content Llywio trwy gynnwys</vt:lpstr>
      <vt:lpstr>Asynchronous Seminars on Discussion Boards Seminarau Anghydamseredig ar Fyrddau Trafod</vt:lpstr>
      <vt:lpstr>Use of ‘Collaborate’ to conduct live webinars Defnydd o ‘Collaborate’  i gynnal gweminarau byw.</vt:lpstr>
      <vt:lpstr>Assessment - Asesu</vt:lpstr>
      <vt:lpstr> So where is the learner (and how is s/he doing)? Felly, ble mae’r dysgwr (a sut mae hi /fe’n gwneud)?</vt:lpstr>
      <vt:lpstr>References - Cyfeirnodau</vt:lpstr>
      <vt:lpstr>Diolch.Thanks.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FFION LLWYD DAVIES</dc:creator>
  <cp:lastModifiedBy>Staff and Students at Aber Uni</cp:lastModifiedBy>
  <cp:revision>64</cp:revision>
  <dcterms:created xsi:type="dcterms:W3CDTF">2015-02-26T16:15:19Z</dcterms:created>
  <dcterms:modified xsi:type="dcterms:W3CDTF">2015-09-08T12:53:45Z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