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1" r:id="rId3"/>
    <p:sldId id="319" r:id="rId4"/>
    <p:sldId id="318" r:id="rId5"/>
    <p:sldId id="336" r:id="rId6"/>
    <p:sldId id="337" r:id="rId7"/>
    <p:sldId id="338" r:id="rId8"/>
    <p:sldId id="339" r:id="rId9"/>
    <p:sldId id="317" r:id="rId10"/>
    <p:sldId id="333" r:id="rId11"/>
    <p:sldId id="315" r:id="rId12"/>
    <p:sldId id="335" r:id="rId13"/>
    <p:sldId id="334" r:id="rId14"/>
    <p:sldId id="330" r:id="rId15"/>
    <p:sldId id="332" r:id="rId16"/>
    <p:sldId id="316" r:id="rId1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217" autoAdjust="0"/>
    <p:restoredTop sz="94664" autoAdjust="0"/>
  </p:normalViewPr>
  <p:slideViewPr>
    <p:cSldViewPr>
      <p:cViewPr>
        <p:scale>
          <a:sx n="118" d="100"/>
          <a:sy n="118" d="100"/>
        </p:scale>
        <p:origin x="-71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0" tIns="47790" rIns="95580" bIns="47790" numCol="1" anchor="t" anchorCtr="0" compatLnSpc="1">
            <a:prstTxWarp prst="textNoShape">
              <a:avLst/>
            </a:prstTxWarp>
          </a:bodyPr>
          <a:lstStyle>
            <a:lvl1pPr defTabSz="956367" eaLnBrk="0" hangingPunct="0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0" tIns="47790" rIns="95580" bIns="47790" numCol="1" anchor="t" anchorCtr="0" compatLnSpc="1">
            <a:prstTxWarp prst="textNoShape">
              <a:avLst/>
            </a:prstTxWarp>
          </a:bodyPr>
          <a:lstStyle>
            <a:lvl1pPr algn="r" defTabSz="956367" eaLnBrk="0" hangingPunct="0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0" tIns="47790" rIns="95580" bIns="47790" numCol="1" anchor="b" anchorCtr="0" compatLnSpc="1">
            <a:prstTxWarp prst="textNoShape">
              <a:avLst/>
            </a:prstTxWarp>
          </a:bodyPr>
          <a:lstStyle>
            <a:lvl1pPr defTabSz="956367" eaLnBrk="0" hangingPunct="0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0" tIns="47790" rIns="95580" bIns="4779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23A68CE1-B6D7-44BA-B869-82373D9366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335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0" tIns="47790" rIns="95580" bIns="47790" numCol="1" anchor="t" anchorCtr="0" compatLnSpc="1">
            <a:prstTxWarp prst="textNoShape">
              <a:avLst/>
            </a:prstTxWarp>
          </a:bodyPr>
          <a:lstStyle>
            <a:lvl1pPr defTabSz="956367" eaLnBrk="0" hangingPunct="0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0" tIns="47790" rIns="95580" bIns="47790" numCol="1" anchor="t" anchorCtr="0" compatLnSpc="1">
            <a:prstTxWarp prst="textNoShape">
              <a:avLst/>
            </a:prstTxWarp>
          </a:bodyPr>
          <a:lstStyle>
            <a:lvl1pPr algn="r" defTabSz="956367" eaLnBrk="0" hangingPunct="0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0" tIns="47790" rIns="95580" bIns="47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0" tIns="47790" rIns="95580" bIns="47790" numCol="1" anchor="b" anchorCtr="0" compatLnSpc="1">
            <a:prstTxWarp prst="textNoShape">
              <a:avLst/>
            </a:prstTxWarp>
          </a:bodyPr>
          <a:lstStyle>
            <a:lvl1pPr defTabSz="956367" eaLnBrk="0" hangingPunct="0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0" tIns="47790" rIns="95580" bIns="4779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888DBD2D-91C2-4D5C-97EF-E1AE3FA4CE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90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4.5%,  14%  2001  (45),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DBD2D-91C2-4D5C-97EF-E1AE3FA4CE11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493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1980.  1987</a:t>
            </a:r>
            <a:r>
              <a:rPr lang="en-GB" baseline="0" dirty="0" smtClean="0"/>
              <a:t> (Diane Abbott), 7%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DBD2D-91C2-4D5C-97EF-E1AE3FA4CE11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49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1ED2-7ABF-470C-AEA3-DAA0307832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65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11024-95EA-45A4-AC9C-11A947C1AF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518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DF20-2E08-46CD-841D-700BBCAE6A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88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6EA5-BD0F-4657-A2AE-36356306C9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634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64F53-C3DE-4F2D-9385-3A4C7E859B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29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8056-C2DE-47E4-988E-B95D49017B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76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FAE7-E5A5-4B00-BA89-32486E516B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345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3831-7F17-4019-9489-02FC654108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44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10D30-22AF-4908-83B2-6A9F754377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562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CCA6-C25D-48B1-AC23-6A2A50067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41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767C7-7F77-49D2-9A9B-67884B7619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003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A16DA-161F-4F98-95B4-443FD107BE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96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67F060-63EC-4B62-BCA8-C1B7DA98B5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r.ac.uk/en/equality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Wn_Quamw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QfVLAb6X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Welc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23851" y="5229225"/>
            <a:ext cx="63363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Y </a:t>
            </a:r>
            <a:r>
              <a:rPr lang="en-GB" altLang="en-US" sz="2400" dirty="0" err="1">
                <a:solidFill>
                  <a:schemeClr val="bg1"/>
                </a:solidFill>
                <a:cs typeface="Arial" pitchFamily="34" charset="0"/>
              </a:rPr>
              <a:t>Ganolfan</a:t>
            </a:r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cs typeface="Arial" pitchFamily="34" charset="0"/>
              </a:rPr>
              <a:t>Ehangu</a:t>
            </a:r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cs typeface="Arial" pitchFamily="34" charset="0"/>
              </a:rPr>
              <a:t>Cyfranogiad</a:t>
            </a:r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GB" altLang="en-US" sz="2400" dirty="0" err="1">
                <a:solidFill>
                  <a:schemeClr val="bg1"/>
                </a:solidFill>
                <a:cs typeface="Arial" pitchFamily="34" charset="0"/>
              </a:rPr>
              <a:t>Cydraddoldeb</a:t>
            </a:r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GB" altLang="en-US" sz="2400" dirty="0" err="1">
                <a:solidFill>
                  <a:schemeClr val="bg1"/>
                </a:solidFill>
                <a:cs typeface="Arial" pitchFamily="34" charset="0"/>
              </a:rPr>
              <a:t>Chynhwysiant</a:t>
            </a:r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cs typeface="Arial" pitchFamily="34" charset="0"/>
              </a:rPr>
              <a:t>Cymdeithasol</a:t>
            </a:r>
            <a:r>
              <a:rPr lang="en-GB" altLang="en-US" sz="2400" dirty="0">
                <a:solidFill>
                  <a:schemeClr val="bg1"/>
                </a:solidFill>
                <a:cs typeface="Arial" pitchFamily="34" charset="0"/>
              </a:rPr>
              <a:t> / </a:t>
            </a:r>
            <a:r>
              <a:rPr lang="en-GB" altLang="en-US" sz="2400" i="1" dirty="0" smtClean="0">
                <a:solidFill>
                  <a:schemeClr val="bg1"/>
                </a:solidFill>
                <a:cs typeface="Arial" pitchFamily="34" charset="0"/>
              </a:rPr>
              <a:t>Centre </a:t>
            </a:r>
            <a:r>
              <a:rPr lang="en-GB" altLang="en-US" sz="2400" i="1" dirty="0">
                <a:solidFill>
                  <a:schemeClr val="bg1"/>
                </a:solidFill>
                <a:cs typeface="Arial" pitchFamily="34" charset="0"/>
              </a:rPr>
              <a:t>for Widening Participation, Equality and Social Inclusion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6767513" y="333375"/>
            <a:ext cx="2376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Albertus Extra Bold"/>
                <a:cs typeface="Arial" pitchFamily="34" charset="0"/>
              </a:rPr>
              <a:t>www.aber.ac.uk/wpsi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79" y="5418359"/>
            <a:ext cx="2291139" cy="119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rm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204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3492500" y="1052513"/>
            <a:ext cx="5040313" cy="720725"/>
          </a:xfrm>
        </p:spPr>
        <p:txBody>
          <a:bodyPr/>
          <a:lstStyle/>
          <a:p>
            <a:r>
              <a:rPr lang="en-GB" altLang="en-US" smtClean="0"/>
              <a:t>Equality Matters? </a:t>
            </a:r>
          </a:p>
        </p:txBody>
      </p:sp>
      <p:sp>
        <p:nvSpPr>
          <p:cNvPr id="7173" name="Content Placeholder 1"/>
          <p:cNvSpPr>
            <a:spLocks noGrp="1"/>
          </p:cNvSpPr>
          <p:nvPr>
            <p:ph idx="1"/>
          </p:nvPr>
        </p:nvSpPr>
        <p:spPr>
          <a:xfrm>
            <a:off x="611188" y="1773238"/>
            <a:ext cx="8064500" cy="4535487"/>
          </a:xfrm>
        </p:spPr>
        <p:txBody>
          <a:bodyPr/>
          <a:lstStyle/>
          <a:p>
            <a:pPr marL="0" indent="0">
              <a:buFontTx/>
              <a:buNone/>
            </a:pPr>
            <a:endParaRPr lang="en-GB" altLang="en-US" sz="2400" dirty="0" smtClean="0"/>
          </a:p>
          <a:p>
            <a:pPr marL="0" indent="0">
              <a:buFontTx/>
              <a:buNone/>
            </a:pPr>
            <a:r>
              <a:rPr lang="en-GB" altLang="en-US" sz="2400" dirty="0" smtClean="0"/>
              <a:t>Aberystwyth University   </a:t>
            </a:r>
          </a:p>
          <a:p>
            <a:pPr marL="0" indent="0">
              <a:buFontTx/>
              <a:buNone/>
            </a:pPr>
            <a:r>
              <a:rPr lang="en-GB" altLang="en-US" sz="2400" dirty="0"/>
              <a:t>	</a:t>
            </a:r>
            <a:r>
              <a:rPr lang="en-GB" altLang="en-US" sz="2400" dirty="0" smtClean="0"/>
              <a:t>….  6 themes / strands going forward to Strategic 		Planning for the next 4 years </a:t>
            </a:r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/>
              <a:t>	…. </a:t>
            </a:r>
            <a:r>
              <a:rPr lang="en-GB" altLang="en-US" sz="2400" dirty="0"/>
              <a:t>ACE     Awareness, Confidence, Empathy </a:t>
            </a:r>
          </a:p>
          <a:p>
            <a:pPr marL="0" indent="0">
              <a:buFontTx/>
              <a:buNone/>
            </a:pPr>
            <a:endParaRPr lang="en-GB" altLang="en-US" sz="2400" dirty="0"/>
          </a:p>
          <a:p>
            <a:pPr marL="0" indent="0">
              <a:buFontTx/>
              <a:buNone/>
            </a:pPr>
            <a:r>
              <a:rPr lang="en-GB" altLang="en-US" sz="2400" dirty="0" smtClean="0"/>
              <a:t>	….   </a:t>
            </a:r>
            <a:r>
              <a:rPr lang="en-GB" altLang="en-US" sz="2400" dirty="0"/>
              <a:t>e</a:t>
            </a:r>
            <a:r>
              <a:rPr lang="en-GB" altLang="en-US" sz="2400" dirty="0" smtClean="0"/>
              <a:t>nhanced and reviewed training </a:t>
            </a:r>
          </a:p>
          <a:p>
            <a:pPr marL="0" indent="0">
              <a:buFontTx/>
              <a:buNone/>
            </a:pPr>
            <a:r>
              <a:rPr lang="en-GB" altLang="en-US" sz="2400" dirty="0"/>
              <a:t>		</a:t>
            </a:r>
            <a:r>
              <a:rPr lang="en-GB" altLang="en-US" sz="2400" dirty="0" smtClean="0">
                <a:hlinkClick r:id="rId3"/>
              </a:rPr>
              <a:t>www.aber.ac.uk/en/equality/</a:t>
            </a:r>
            <a:endParaRPr lang="en-GB" altLang="en-US" sz="2400" dirty="0" smtClean="0"/>
          </a:p>
          <a:p>
            <a:pPr marL="0" indent="0">
              <a:buFontTx/>
              <a:buNone/>
            </a:pPr>
            <a:endParaRPr lang="en-GB" altLang="en-US" sz="2400" dirty="0" smtClean="0"/>
          </a:p>
          <a:p>
            <a:pPr marL="0" indent="0">
              <a:buFontTx/>
              <a:buNone/>
            </a:pP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l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5038"/>
          <a:ext cx="8229600" cy="39322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160"/>
                <a:gridCol w="6789440"/>
              </a:tblGrid>
              <a:tr h="700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</a:rPr>
                        <a:t>Objective 1</a:t>
                      </a:r>
                      <a:endParaRPr lang="en-GB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</a:rPr>
                        <a:t>To embed the role of Equality and Diversity data in strategic decision </a:t>
                      </a:r>
                      <a:r>
                        <a:rPr lang="en-GB" sz="2000" b="0" dirty="0" smtClean="0">
                          <a:effectLst/>
                        </a:rPr>
                        <a:t>making</a:t>
                      </a:r>
                      <a:endParaRPr lang="en-GB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Objective 2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To provide inclusive Learning and Teaching (including the recruitment and retention of a diverse student body</a:t>
                      </a:r>
                      <a:r>
                        <a:rPr lang="en-GB" sz="200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Objective 3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To </a:t>
                      </a:r>
                      <a:r>
                        <a:rPr lang="en-GB" sz="2000" dirty="0">
                          <a:effectLst/>
                        </a:rPr>
                        <a:t>attract, retain and develop a diverse and talented </a:t>
                      </a:r>
                      <a:r>
                        <a:rPr lang="en-GB" sz="2000" dirty="0" smtClean="0">
                          <a:effectLst/>
                        </a:rPr>
                        <a:t>workforce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Objective 4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To attract, retain and develop sustainable research </a:t>
                      </a:r>
                      <a:r>
                        <a:rPr lang="en-GB" sz="2000" dirty="0" smtClean="0">
                          <a:effectLst/>
                        </a:rPr>
                        <a:t>teams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Objective 5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To provide inclusive Estate and Facilities, encompassing Access in its widest </a:t>
                      </a:r>
                      <a:r>
                        <a:rPr lang="en-GB" sz="2000" dirty="0" smtClean="0">
                          <a:effectLst/>
                        </a:rPr>
                        <a:t>sense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Objective 6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To communicate our commitment to Equality and Diversity both internally and externally and promote a cultural </a:t>
                      </a:r>
                      <a:r>
                        <a:rPr lang="en-GB" sz="2000" dirty="0" smtClean="0">
                          <a:effectLst/>
                        </a:rPr>
                        <a:t>shift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217" name="TextBox 4"/>
          <p:cNvSpPr txBox="1">
            <a:spLocks noChangeArrowheads="1"/>
          </p:cNvSpPr>
          <p:nvPr/>
        </p:nvSpPr>
        <p:spPr bwMode="auto">
          <a:xfrm>
            <a:off x="4427538" y="1052513"/>
            <a:ext cx="3600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000"/>
              <a:t>2016 – 2020 SEP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rm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204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492500" y="1052513"/>
            <a:ext cx="5040313" cy="504825"/>
          </a:xfrm>
        </p:spPr>
        <p:txBody>
          <a:bodyPr/>
          <a:lstStyle/>
          <a:p>
            <a:r>
              <a:rPr lang="en-GB" altLang="en-US" sz="3600" dirty="0" smtClean="0"/>
              <a:t>PAU – E &amp; D</a:t>
            </a:r>
          </a:p>
        </p:txBody>
      </p:sp>
      <p:sp>
        <p:nvSpPr>
          <p:cNvPr id="10245" name="Content Placeholder 1"/>
          <p:cNvSpPr>
            <a:spLocks noGrp="1"/>
          </p:cNvSpPr>
          <p:nvPr>
            <p:ph idx="1"/>
          </p:nvPr>
        </p:nvSpPr>
        <p:spPr>
          <a:xfrm>
            <a:off x="1115616" y="2060848"/>
            <a:ext cx="7494984" cy="410500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 dirty="0" smtClean="0"/>
              <a:t>Focus groups </a:t>
            </a:r>
          </a:p>
          <a:p>
            <a:pPr marL="0" indent="0">
              <a:buFontTx/>
              <a:buNone/>
            </a:pPr>
            <a:endParaRPr lang="en-GB" altLang="en-US" sz="2400" dirty="0" smtClean="0"/>
          </a:p>
          <a:p>
            <a:pPr marL="0" indent="0">
              <a:buFontTx/>
              <a:buNone/>
            </a:pPr>
            <a:r>
              <a:rPr lang="en-GB" altLang="en-US" sz="2400" dirty="0" smtClean="0"/>
              <a:t>Result  - we have a series of 6 videos</a:t>
            </a:r>
          </a:p>
          <a:p>
            <a:pPr>
              <a:buFontTx/>
              <a:buChar char="-"/>
            </a:pPr>
            <a:r>
              <a:rPr lang="en-GB" altLang="en-US" sz="2400" dirty="0" smtClean="0"/>
              <a:t>Cultural awareness, Disability, Working with the Equality Act, Banter in the workplace, Sexual Orientation, and Bullying and Harassment.</a:t>
            </a:r>
          </a:p>
          <a:p>
            <a:pPr marL="0" indent="0" algn="ctr">
              <a:buNone/>
            </a:pPr>
            <a:endParaRPr lang="en-GB" altLang="en-US" sz="1800" dirty="0" smtClean="0"/>
          </a:p>
          <a:p>
            <a:pPr marL="0" indent="0" algn="ctr">
              <a:buNone/>
            </a:pPr>
            <a:r>
              <a:rPr lang="en-GB" sz="2400" dirty="0" smtClean="0">
                <a:hlinkClick r:id="rId3"/>
              </a:rPr>
              <a:t>Banter</a:t>
            </a:r>
            <a:r>
              <a:rPr lang="en-GB" sz="2400" dirty="0" smtClean="0"/>
              <a:t>    </a:t>
            </a:r>
            <a:r>
              <a:rPr lang="en-GB" sz="1200" dirty="0" smtClean="0"/>
              <a:t>(0-1.15)</a:t>
            </a:r>
            <a:endParaRPr lang="en-GB" sz="1200" dirty="0"/>
          </a:p>
          <a:p>
            <a:pPr marL="0" indent="0">
              <a:buNone/>
            </a:pP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orm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204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8" name="Title 4"/>
          <p:cNvSpPr>
            <a:spLocks noGrp="1"/>
          </p:cNvSpPr>
          <p:nvPr>
            <p:ph type="title"/>
          </p:nvPr>
        </p:nvSpPr>
        <p:spPr>
          <a:xfrm>
            <a:off x="3492500" y="1052513"/>
            <a:ext cx="5040313" cy="504825"/>
          </a:xfrm>
        </p:spPr>
        <p:txBody>
          <a:bodyPr/>
          <a:lstStyle/>
          <a:p>
            <a:r>
              <a:rPr lang="en-GB" altLang="en-US" sz="3600" smtClean="0"/>
              <a:t>Monitoring / Data</a:t>
            </a:r>
          </a:p>
        </p:txBody>
      </p:sp>
      <p:sp>
        <p:nvSpPr>
          <p:cNvPr id="18437" name="Content Placeholder 1"/>
          <p:cNvSpPr>
            <a:spLocks noGrp="1"/>
          </p:cNvSpPr>
          <p:nvPr>
            <p:ph idx="1"/>
          </p:nvPr>
        </p:nvSpPr>
        <p:spPr>
          <a:xfrm>
            <a:off x="546100" y="1630363"/>
            <a:ext cx="8129588" cy="475096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dirty="0" smtClean="0"/>
              <a:t>HE funding  /  Fee &amp; Access Plan  / Business </a:t>
            </a:r>
            <a:r>
              <a:rPr lang="en-GB" altLang="en-US" sz="2400" dirty="0"/>
              <a:t>case   /  Research Funding / A ‘good thing’ </a:t>
            </a:r>
            <a:endParaRPr lang="en-GB" altLang="en-US" sz="2400" dirty="0" smtClean="0"/>
          </a:p>
          <a:p>
            <a:pPr marL="0" indent="0">
              <a:buNone/>
              <a:defRPr/>
            </a:pPr>
            <a:endParaRPr lang="en-GB" altLang="en-US" sz="2400" dirty="0"/>
          </a:p>
          <a:p>
            <a:pPr>
              <a:defRPr/>
            </a:pPr>
            <a:r>
              <a:rPr lang="en-GB" altLang="en-US" sz="2400" dirty="0" smtClean="0"/>
              <a:t>HESA – staff and students</a:t>
            </a:r>
          </a:p>
          <a:p>
            <a:pPr>
              <a:defRPr/>
            </a:pPr>
            <a:r>
              <a:rPr lang="en-GB" altLang="en-US" sz="2400" dirty="0" smtClean="0"/>
              <a:t>Athena SWAN    (Gender Equality)</a:t>
            </a:r>
          </a:p>
          <a:p>
            <a:pPr marL="0" indent="0">
              <a:buFontTx/>
              <a:buNone/>
              <a:defRPr/>
            </a:pPr>
            <a:r>
              <a:rPr lang="en-GB" altLang="en-US" sz="2400" dirty="0" smtClean="0"/>
              <a:t>	and specifics e.g. JUNO  (</a:t>
            </a:r>
            <a:r>
              <a:rPr lang="en-GB" altLang="en-US" sz="2400" dirty="0" err="1" smtClean="0"/>
              <a:t>IoP</a:t>
            </a:r>
            <a:r>
              <a:rPr lang="en-GB" altLang="en-US" sz="2400" dirty="0" smtClean="0"/>
              <a:t>)</a:t>
            </a:r>
          </a:p>
          <a:p>
            <a:pPr>
              <a:defRPr/>
            </a:pPr>
            <a:r>
              <a:rPr lang="en-GB" altLang="en-US" sz="2400" dirty="0" smtClean="0"/>
              <a:t>Gender Pay Review </a:t>
            </a:r>
          </a:p>
          <a:p>
            <a:pPr>
              <a:defRPr/>
            </a:pPr>
            <a:r>
              <a:rPr lang="en-GB" altLang="en-US" sz="2400" dirty="0" err="1" smtClean="0"/>
              <a:t>Chwarae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Teg</a:t>
            </a:r>
            <a:r>
              <a:rPr lang="en-GB" altLang="en-US" sz="2400" dirty="0" smtClean="0"/>
              <a:t>  (The Other Half) </a:t>
            </a:r>
          </a:p>
          <a:p>
            <a:pPr>
              <a:defRPr/>
            </a:pPr>
            <a:r>
              <a:rPr lang="en-GB" altLang="en-US" sz="2400" dirty="0" smtClean="0"/>
              <a:t>Governance    50/50 by 2020</a:t>
            </a:r>
          </a:p>
          <a:p>
            <a:pPr>
              <a:defRPr/>
            </a:pPr>
            <a:r>
              <a:rPr lang="en-GB" altLang="en-US" sz="2400" dirty="0" smtClean="0"/>
              <a:t>Race Equality</a:t>
            </a:r>
          </a:p>
          <a:p>
            <a:pPr>
              <a:defRPr/>
            </a:pPr>
            <a:r>
              <a:rPr lang="en-GB" altLang="en-US" sz="2400" dirty="0" smtClean="0"/>
              <a:t>Stonewall Workplace Index</a:t>
            </a:r>
          </a:p>
          <a:p>
            <a:pPr marL="0" indent="0">
              <a:buFontTx/>
              <a:buNone/>
              <a:defRPr/>
            </a:pPr>
            <a:endParaRPr lang="en-GB" altLang="en-US" sz="2400" dirty="0" smtClean="0"/>
          </a:p>
          <a:p>
            <a:pPr marL="0" indent="0">
              <a:buFontTx/>
              <a:buNone/>
              <a:defRPr/>
            </a:pPr>
            <a:endParaRPr lang="en-GB" altLang="en-US" sz="2400" dirty="0" smtClean="0"/>
          </a:p>
          <a:p>
            <a:pPr marL="0" indent="0">
              <a:buFontTx/>
              <a:buNone/>
              <a:defRPr/>
            </a:pPr>
            <a:endParaRPr lang="en-GB" altLang="en-US" sz="2400" dirty="0" smtClean="0"/>
          </a:p>
          <a:p>
            <a:pPr marL="0" indent="0">
              <a:buFontTx/>
              <a:buNone/>
              <a:defRPr/>
            </a:pPr>
            <a:endParaRPr lang="en-GB" altLang="en-US" sz="2400" dirty="0"/>
          </a:p>
          <a:p>
            <a:pPr marL="0" indent="0">
              <a:buFontTx/>
              <a:buNone/>
              <a:defRPr/>
            </a:pPr>
            <a:endParaRPr lang="en-GB" altLang="en-US" sz="2400" dirty="0" smtClean="0"/>
          </a:p>
          <a:p>
            <a:pPr marL="0" indent="0">
              <a:buFontTx/>
              <a:buNone/>
              <a:defRPr/>
            </a:pPr>
            <a:endParaRPr lang="en-GB" altLang="en-US" sz="2400" dirty="0" smtClean="0"/>
          </a:p>
          <a:p>
            <a:pPr lvl="1">
              <a:buFontTx/>
              <a:buChar char="-"/>
              <a:defRPr/>
            </a:pPr>
            <a:endParaRPr lang="en-GB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rm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204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2" name="Title 4"/>
          <p:cNvSpPr>
            <a:spLocks noGrp="1"/>
          </p:cNvSpPr>
          <p:nvPr>
            <p:ph type="title"/>
          </p:nvPr>
        </p:nvSpPr>
        <p:spPr>
          <a:xfrm>
            <a:off x="3492500" y="1052513"/>
            <a:ext cx="5040313" cy="720725"/>
          </a:xfrm>
        </p:spPr>
        <p:txBody>
          <a:bodyPr/>
          <a:lstStyle/>
          <a:p>
            <a:r>
              <a:rPr lang="en-GB" altLang="en-US" smtClean="0"/>
              <a:t>Equality Matters? </a:t>
            </a:r>
          </a:p>
        </p:txBody>
      </p:sp>
      <p:sp>
        <p:nvSpPr>
          <p:cNvPr id="18437" name="Content Placeholder 1"/>
          <p:cNvSpPr>
            <a:spLocks noGrp="1"/>
          </p:cNvSpPr>
          <p:nvPr>
            <p:ph idx="1"/>
          </p:nvPr>
        </p:nvSpPr>
        <p:spPr>
          <a:xfrm>
            <a:off x="611188" y="1773238"/>
            <a:ext cx="8064500" cy="45354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dirty="0" smtClean="0"/>
              <a:t>Equal but different   - its </a:t>
            </a:r>
            <a:r>
              <a:rPr lang="en-GB" altLang="en-US" b="1" i="1" dirty="0" smtClean="0"/>
              <a:t>individual ….</a:t>
            </a:r>
          </a:p>
          <a:p>
            <a:pPr marL="0" indent="0">
              <a:buFontTx/>
              <a:buNone/>
              <a:defRPr/>
            </a:pPr>
            <a:r>
              <a:rPr lang="en-GB" altLang="en-US" sz="2400" dirty="0" smtClean="0"/>
              <a:t>…  so numbers matter, but language matters too :</a:t>
            </a:r>
          </a:p>
          <a:p>
            <a:pPr>
              <a:defRPr/>
            </a:pPr>
            <a:r>
              <a:rPr lang="en-GB" altLang="en-US" sz="2400" dirty="0" smtClean="0"/>
              <a:t>Gender Equality is not a female issue it is an everyone  issue</a:t>
            </a:r>
          </a:p>
          <a:p>
            <a:pPr>
              <a:defRPr/>
            </a:pPr>
            <a:r>
              <a:rPr lang="en-GB" altLang="en-US" sz="2400" dirty="0" smtClean="0"/>
              <a:t>Maternity / paternity and other caring responsibilities go beyond biology …</a:t>
            </a:r>
          </a:p>
          <a:p>
            <a:pPr>
              <a:defRPr/>
            </a:pPr>
            <a:r>
              <a:rPr lang="en-GB" altLang="en-US" sz="2400" dirty="0" smtClean="0"/>
              <a:t>Cultures, beliefs, religions, race, ethnicity are an integral part of who we are</a:t>
            </a:r>
          </a:p>
          <a:p>
            <a:pPr>
              <a:defRPr/>
            </a:pPr>
            <a:r>
              <a:rPr lang="en-GB" altLang="en-US" sz="2400" dirty="0" smtClean="0"/>
              <a:t>Difference – and the ability to express that - leads to a more productive and more successful student (and workforce), who are free to excel and innovate </a:t>
            </a:r>
          </a:p>
          <a:p>
            <a:pPr marL="0" indent="0">
              <a:buFontTx/>
              <a:buNone/>
              <a:defRPr/>
            </a:pPr>
            <a:r>
              <a:rPr lang="en-GB" alt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rm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204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6" name="Content Placeholder 1"/>
          <p:cNvSpPr>
            <a:spLocks noGrp="1"/>
          </p:cNvSpPr>
          <p:nvPr>
            <p:ph idx="1"/>
          </p:nvPr>
        </p:nvSpPr>
        <p:spPr>
          <a:xfrm>
            <a:off x="611188" y="1773238"/>
            <a:ext cx="8064500" cy="45354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dirty="0" smtClean="0"/>
              <a:t>Equal but different   - its </a:t>
            </a:r>
            <a:r>
              <a:rPr lang="en-GB" altLang="en-US" b="1" i="1" dirty="0" smtClean="0"/>
              <a:t>individual</a:t>
            </a:r>
          </a:p>
          <a:p>
            <a:pPr marL="0" indent="0">
              <a:buFontTx/>
              <a:buNone/>
            </a:pPr>
            <a:r>
              <a:rPr lang="en-GB" altLang="en-US" sz="2400" dirty="0" smtClean="0"/>
              <a:t>…  so</a:t>
            </a:r>
          </a:p>
          <a:p>
            <a:pPr marL="0" indent="0">
              <a:buFontTx/>
              <a:buNone/>
            </a:pPr>
            <a:r>
              <a:rPr lang="en-GB" altLang="en-US" sz="2400" dirty="0" smtClean="0"/>
              <a:t>		No easy solutions</a:t>
            </a:r>
          </a:p>
          <a:p>
            <a:pPr marL="0" indent="0">
              <a:buFontTx/>
              <a:buNone/>
            </a:pPr>
            <a:endParaRPr lang="en-GB" altLang="en-US" sz="2400" dirty="0" smtClean="0"/>
          </a:p>
          <a:p>
            <a:pPr marL="0" indent="0">
              <a:buFontTx/>
              <a:buNone/>
            </a:pPr>
            <a:r>
              <a:rPr lang="en-GB" altLang="en-US" sz="2400" dirty="0" smtClean="0"/>
              <a:t>		Your  E &amp; D team can’t do it alone</a:t>
            </a:r>
          </a:p>
          <a:p>
            <a:pPr marL="0" indent="0">
              <a:buFontTx/>
              <a:buNone/>
            </a:pPr>
            <a:endParaRPr lang="en-GB" altLang="en-US" sz="2400" dirty="0" smtClean="0"/>
          </a:p>
          <a:p>
            <a:pPr marL="0" indent="0">
              <a:buFontTx/>
              <a:buNone/>
            </a:pPr>
            <a:r>
              <a:rPr lang="en-GB" altLang="en-US" sz="2400" dirty="0" smtClean="0"/>
              <a:t>		YOU have the answers – you are the stars  </a:t>
            </a:r>
          </a:p>
          <a:p>
            <a:pPr marL="0" indent="0">
              <a:buFontTx/>
              <a:buNone/>
            </a:pPr>
            <a:endParaRPr lang="en-GB" altLang="en-US" sz="2400" dirty="0" smtClean="0"/>
          </a:p>
        </p:txBody>
      </p:sp>
      <p:sp>
        <p:nvSpPr>
          <p:cNvPr id="133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2" name="5-Point Star 1"/>
          <p:cNvSpPr/>
          <p:nvPr/>
        </p:nvSpPr>
        <p:spPr>
          <a:xfrm rot="20609236">
            <a:off x="792231" y="4439354"/>
            <a:ext cx="1292608" cy="1458877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 rot="20609236">
            <a:off x="2507830" y="5095724"/>
            <a:ext cx="1248020" cy="1363792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 rot="20609236">
            <a:off x="4047302" y="5027040"/>
            <a:ext cx="977387" cy="1009959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 rot="20609236">
            <a:off x="5470984" y="5045872"/>
            <a:ext cx="864096" cy="877565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20609236">
            <a:off x="6962184" y="5665027"/>
            <a:ext cx="690006" cy="704765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p"/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ormal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cs typeface="Arial" pitchFamily="34" charset="0"/>
            </a:endParaRPr>
          </a:p>
        </p:txBody>
      </p:sp>
      <p:sp>
        <p:nvSpPr>
          <p:cNvPr id="14340" name="Content Placeholder 7"/>
          <p:cNvSpPr>
            <a:spLocks noGrp="1"/>
          </p:cNvSpPr>
          <p:nvPr>
            <p:ph idx="1"/>
          </p:nvPr>
        </p:nvSpPr>
        <p:spPr>
          <a:xfrm>
            <a:off x="4932363" y="4514850"/>
            <a:ext cx="3527425" cy="1366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mtClean="0"/>
              <a:t>Thank you! </a:t>
            </a:r>
          </a:p>
        </p:txBody>
      </p:sp>
      <p:sp>
        <p:nvSpPr>
          <p:cNvPr id="14341" name="Content Placeholder 7"/>
          <p:cNvSpPr txBox="1">
            <a:spLocks/>
          </p:cNvSpPr>
          <p:nvPr/>
        </p:nvSpPr>
        <p:spPr bwMode="auto">
          <a:xfrm>
            <a:off x="1331913" y="4514850"/>
            <a:ext cx="2087562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>
                <a:cs typeface="Arial" pitchFamily="34" charset="0"/>
              </a:rPr>
              <a:t>Diolch!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755576" y="2817504"/>
            <a:ext cx="3673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Arial" pitchFamily="34" charset="0"/>
              </a:rPr>
              <a:t>Dr Debra Croft    dec@aber.ac.uk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err="1" smtClean="0">
                <a:solidFill>
                  <a:srgbClr val="0070C0"/>
                </a:solidFill>
                <a:cs typeface="Arial" pitchFamily="34" charset="0"/>
              </a:rPr>
              <a:t>Equstaff</a:t>
            </a:r>
            <a:r>
              <a:rPr lang="en-GB" altLang="en-US" sz="1800" b="1" dirty="0" smtClean="0">
                <a:solidFill>
                  <a:srgbClr val="0070C0"/>
                </a:solidFill>
                <a:cs typeface="Arial" pitchFamily="34" charset="0"/>
              </a:rPr>
              <a:t> @aber.ac.uk</a:t>
            </a:r>
            <a:endParaRPr lang="en-GB" altLang="en-US" sz="1800" b="1" dirty="0">
              <a:solidFill>
                <a:srgbClr val="0070C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Arial" pitchFamily="34" charset="0"/>
              </a:rPr>
              <a:t>01970 621890   /  07968 77 55 23</a:t>
            </a: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613"/>
            <a:ext cx="24479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44007" y="2849998"/>
            <a:ext cx="36734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cs typeface="Arial" pitchFamily="34" charset="0"/>
              </a:rPr>
              <a:t>Equality Champions Network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cs typeface="Arial" pitchFamily="34" charset="0"/>
              </a:rPr>
              <a:t>Could be you!</a:t>
            </a:r>
            <a:endParaRPr lang="en-GB" altLang="en-US" sz="1800" dirty="0"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rm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cs typeface="Arial" pitchFamily="34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258888" y="1844675"/>
            <a:ext cx="69135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/>
              <a:t>“EQUALITY, ANYONE?” </a:t>
            </a:r>
            <a:endParaRPr lang="en-GB" altLang="en-US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 smtClean="0"/>
              <a:t>NOT </a:t>
            </a:r>
            <a:r>
              <a:rPr lang="en-GB" altLang="en-US" sz="2800" b="1" dirty="0"/>
              <a:t>IDENTICAL, BUT EQUAL</a:t>
            </a:r>
            <a:r>
              <a:rPr lang="en-GB" altLang="en-US" b="1" dirty="0"/>
              <a:t>: </a:t>
            </a:r>
            <a:endParaRPr lang="en-GB" altLang="en-US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600" b="1" dirty="0" smtClean="0"/>
              <a:t>FAIR </a:t>
            </a:r>
            <a:r>
              <a:rPr lang="en-GB" altLang="en-US" sz="2600" b="1" dirty="0"/>
              <a:t>AND REASONABLE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/>
              <a:t>Dr Debra Croft,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/>
              <a:t>Director of Equality,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/>
              <a:t>CWPESI,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/>
              <a:t>Aberystwyth </a:t>
            </a:r>
            <a:r>
              <a:rPr lang="en-GB" altLang="en-US" b="1" dirty="0" smtClean="0"/>
              <a:t>University</a:t>
            </a:r>
            <a:endParaRPr lang="en-GB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35" y="3452501"/>
            <a:ext cx="2566915" cy="165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rm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cs typeface="Arial" pitchFamily="34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02" y="2132856"/>
            <a:ext cx="6840686" cy="385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4211638" y="1063625"/>
            <a:ext cx="3702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000"/>
              <a:t>Because it’s 2016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rmal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8325" y="1557338"/>
            <a:ext cx="39814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1" i="1">
              <a:solidFill>
                <a:schemeClr val="tx2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90000"/>
              </a:spcAft>
              <a:buFontTx/>
              <a:buNone/>
            </a:pPr>
            <a:endParaRPr lang="en-US" altLang="en-US" sz="1800" i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125" name="Title 1"/>
          <p:cNvSpPr>
            <a:spLocks noGrp="1"/>
          </p:cNvSpPr>
          <p:nvPr>
            <p:ph type="title"/>
          </p:nvPr>
        </p:nvSpPr>
        <p:spPr>
          <a:xfrm>
            <a:off x="3203575" y="1268413"/>
            <a:ext cx="5338763" cy="1009650"/>
          </a:xfrm>
        </p:spPr>
        <p:txBody>
          <a:bodyPr/>
          <a:lstStyle/>
          <a:p>
            <a:r>
              <a:rPr lang="en-GB" altLang="en-US" sz="3600" dirty="0" smtClean="0"/>
              <a:t>Diversity &amp; Difference</a:t>
            </a:r>
          </a:p>
        </p:txBody>
      </p:sp>
      <p:sp>
        <p:nvSpPr>
          <p:cNvPr id="16390" name="Content Placeholder 2"/>
          <p:cNvSpPr>
            <a:spLocks noGrp="1"/>
          </p:cNvSpPr>
          <p:nvPr>
            <p:ph sz="half" idx="1"/>
          </p:nvPr>
        </p:nvSpPr>
        <p:spPr>
          <a:xfrm>
            <a:off x="294218" y="2249488"/>
            <a:ext cx="3701718" cy="40322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dirty="0" smtClean="0"/>
              <a:t> - not a static concept</a:t>
            </a:r>
          </a:p>
          <a:p>
            <a:pPr marL="0" indent="0">
              <a:buFontTx/>
              <a:buNone/>
            </a:pPr>
            <a:endParaRPr lang="en-GB" altLang="en-US" sz="1800" i="1" dirty="0" smtClean="0"/>
          </a:p>
          <a:p>
            <a:pPr marL="0" indent="0">
              <a:buFontTx/>
              <a:buNone/>
            </a:pPr>
            <a:endParaRPr lang="en-GB" altLang="en-US" sz="1800" i="1" dirty="0"/>
          </a:p>
          <a:p>
            <a:pPr marL="0" indent="0">
              <a:buFontTx/>
              <a:buNone/>
            </a:pPr>
            <a:r>
              <a:rPr lang="en-GB" altLang="en-US" sz="1800" i="1" dirty="0" smtClean="0"/>
              <a:t>Anyone </a:t>
            </a:r>
            <a:r>
              <a:rPr lang="en-GB" altLang="en-US" sz="1800" i="1" dirty="0"/>
              <a:t>following any news over the last 12 months will have seen the trans* discourse elevated to a topical and urgent debate and call for action, across many sections of society – and the same has been, or will be, true for the other ‘protected characteristics’.</a:t>
            </a:r>
            <a:endParaRPr lang="en-GB" altLang="en-US" sz="1800" i="1" dirty="0" smtClean="0"/>
          </a:p>
        </p:txBody>
      </p:sp>
      <p:sp>
        <p:nvSpPr>
          <p:cNvPr id="16391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2276872"/>
            <a:ext cx="4108449" cy="3384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dirty="0" smtClean="0"/>
              <a:t>“University”</a:t>
            </a:r>
          </a:p>
          <a:p>
            <a:pPr>
              <a:buFontTx/>
              <a:buChar char="-"/>
            </a:pPr>
            <a:r>
              <a:rPr lang="en-GB" altLang="en-US" dirty="0" smtClean="0"/>
              <a:t>a place of higher learning and teaching</a:t>
            </a:r>
          </a:p>
          <a:p>
            <a:pPr marL="0" indent="0">
              <a:buNone/>
            </a:pPr>
            <a:endParaRPr lang="en-GB" altLang="en-US" sz="2000" dirty="0" smtClean="0"/>
          </a:p>
          <a:p>
            <a:pPr>
              <a:buFontTx/>
              <a:buChar char="-"/>
            </a:pPr>
            <a:r>
              <a:rPr lang="en-GB" altLang="en-US" sz="2000" dirty="0" smtClean="0"/>
              <a:t>incumbent on us to be relevant, in the vanguard, appropriate to the age we live in, adaptable, challenging but supportive.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uiExpand="1" build="p"/>
      <p:bldP spid="1639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rmal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204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492500" y="1052513"/>
            <a:ext cx="5040313" cy="504825"/>
          </a:xfrm>
        </p:spPr>
        <p:txBody>
          <a:bodyPr/>
          <a:lstStyle/>
          <a:p>
            <a:r>
              <a:rPr lang="en-GB" altLang="en-US" sz="3600" dirty="0" smtClean="0"/>
              <a:t>Quiz </a:t>
            </a:r>
          </a:p>
        </p:txBody>
      </p:sp>
      <p:sp>
        <p:nvSpPr>
          <p:cNvPr id="10245" name="Content Placeholder 1"/>
          <p:cNvSpPr>
            <a:spLocks noGrp="1"/>
          </p:cNvSpPr>
          <p:nvPr>
            <p:ph idx="1"/>
          </p:nvPr>
        </p:nvSpPr>
        <p:spPr>
          <a:xfrm>
            <a:off x="546100" y="1630363"/>
            <a:ext cx="8064500" cy="4535487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z="2400" dirty="0" smtClean="0"/>
              <a:t>What percentage of the UK population say they are Muslim (2011 census)? </a:t>
            </a:r>
            <a:endParaRPr lang="en-GB" altLang="en-US" sz="2400" dirty="0" smtClean="0">
              <a:solidFill>
                <a:srgbClr val="0070C0"/>
              </a:solidFill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GB" altLang="en-US" sz="2000" dirty="0" smtClean="0">
                <a:solidFill>
                  <a:srgbClr val="0070C0"/>
                </a:solidFill>
              </a:rPr>
              <a:t>2.5%	b.  4.5%        c.  8.0%      d. 12%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400" dirty="0" smtClean="0"/>
              <a:t>The percentage of unemployed white graduates is approx.  7%. What is the percentage for Black graduates?</a:t>
            </a:r>
            <a:endParaRPr lang="en-GB" altLang="en-US" sz="2400" dirty="0" smtClean="0">
              <a:solidFill>
                <a:srgbClr val="0070C0"/>
              </a:solidFill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GB" altLang="en-US" sz="2000" dirty="0" smtClean="0">
                <a:solidFill>
                  <a:srgbClr val="0070C0"/>
                </a:solidFill>
              </a:rPr>
              <a:t>5%	b.  7%	   c. 10%    d.  14%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 dirty="0" smtClean="0"/>
              <a:t>When was the age of sexual consent made equal, at 16, for all? </a:t>
            </a:r>
            <a:endParaRPr lang="en-GB" altLang="en-US" sz="2400" dirty="0" smtClean="0">
              <a:solidFill>
                <a:srgbClr val="0070C0"/>
              </a:solidFill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GB" altLang="en-US" sz="2000" dirty="0" smtClean="0">
                <a:solidFill>
                  <a:srgbClr val="0070C0"/>
                </a:solidFill>
              </a:rPr>
              <a:t>1972    b. 1980     c.  1998    d. 2001</a:t>
            </a:r>
          </a:p>
          <a:p>
            <a:pPr marL="0" indent="0">
              <a:buNone/>
            </a:pPr>
            <a:r>
              <a:rPr lang="en-GB" altLang="en-US" sz="2400" dirty="0" smtClean="0">
                <a:solidFill>
                  <a:srgbClr val="0070C0"/>
                </a:solidFill>
              </a:rPr>
              <a:t>Bonus – how many UK MPs are openly LGBT ?</a:t>
            </a:r>
          </a:p>
        </p:txBody>
      </p:sp>
    </p:spTree>
    <p:extLst>
      <p:ext uri="{BB962C8B-B14F-4D97-AF65-F5344CB8AC3E}">
        <p14:creationId xmlns:p14="http://schemas.microsoft.com/office/powerpoint/2010/main" val="40464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rmal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204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492500" y="1052513"/>
            <a:ext cx="5040313" cy="504825"/>
          </a:xfrm>
        </p:spPr>
        <p:txBody>
          <a:bodyPr/>
          <a:lstStyle/>
          <a:p>
            <a:r>
              <a:rPr lang="en-GB" altLang="en-US" sz="3600" dirty="0" smtClean="0"/>
              <a:t>Quiz </a:t>
            </a:r>
          </a:p>
        </p:txBody>
      </p:sp>
      <p:sp>
        <p:nvSpPr>
          <p:cNvPr id="10245" name="Content Placeholder 1"/>
          <p:cNvSpPr>
            <a:spLocks noGrp="1"/>
          </p:cNvSpPr>
          <p:nvPr>
            <p:ph idx="1"/>
          </p:nvPr>
        </p:nvSpPr>
        <p:spPr>
          <a:xfrm>
            <a:off x="546100" y="1630363"/>
            <a:ext cx="8064500" cy="4535487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 smtClean="0"/>
              <a:t>4.  When could women have a mortgage in their own right?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altLang="en-US" sz="2000" dirty="0" smtClean="0">
                <a:solidFill>
                  <a:srgbClr val="0070C0"/>
                </a:solidFill>
              </a:rPr>
              <a:t> 1950	b. 1960     c. 1970    d. 1980</a:t>
            </a:r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/>
              <a:t>5.  When was the first Black Female MP elected to Westminster?</a:t>
            </a:r>
          </a:p>
          <a:p>
            <a:pPr marL="0" indent="0">
              <a:buNone/>
            </a:pPr>
            <a:r>
              <a:rPr lang="en-GB" altLang="en-US" sz="2000" dirty="0">
                <a:solidFill>
                  <a:srgbClr val="0070C0"/>
                </a:solidFill>
              </a:rPr>
              <a:t> </a:t>
            </a:r>
            <a:r>
              <a:rPr lang="en-GB" altLang="en-US" sz="2000" dirty="0" smtClean="0">
                <a:solidFill>
                  <a:srgbClr val="0070C0"/>
                </a:solidFill>
              </a:rPr>
              <a:t>     a.    1947     b.  1965	    c. 1987    d.  1995</a:t>
            </a:r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/>
              <a:t>6. What percentage of UK students claim DSA?</a:t>
            </a:r>
          </a:p>
          <a:p>
            <a:pPr marL="0" indent="0">
              <a:buNone/>
            </a:pPr>
            <a:r>
              <a:rPr lang="en-GB" altLang="en-US" sz="2000" dirty="0" smtClean="0">
                <a:solidFill>
                  <a:srgbClr val="0070C0"/>
                </a:solidFill>
              </a:rPr>
              <a:t>      a.     5%      b. </a:t>
            </a:r>
            <a:r>
              <a:rPr lang="en-GB" altLang="en-US" sz="2000" dirty="0">
                <a:solidFill>
                  <a:srgbClr val="0070C0"/>
                </a:solidFill>
              </a:rPr>
              <a:t> </a:t>
            </a:r>
            <a:r>
              <a:rPr lang="en-GB" altLang="en-US" sz="2000" dirty="0" smtClean="0">
                <a:solidFill>
                  <a:srgbClr val="0070C0"/>
                </a:solidFill>
              </a:rPr>
              <a:t> 7%     c.  9%    d. 12%</a:t>
            </a:r>
          </a:p>
        </p:txBody>
      </p:sp>
    </p:spTree>
    <p:extLst>
      <p:ext uri="{BB962C8B-B14F-4D97-AF65-F5344CB8AC3E}">
        <p14:creationId xmlns:p14="http://schemas.microsoft.com/office/powerpoint/2010/main" val="27695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rm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204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3492500" y="1052513"/>
            <a:ext cx="5040313" cy="720725"/>
          </a:xfrm>
        </p:spPr>
        <p:txBody>
          <a:bodyPr/>
          <a:lstStyle/>
          <a:p>
            <a:r>
              <a:rPr lang="en-GB" altLang="en-US" dirty="0" smtClean="0"/>
              <a:t>Equality Matters </a:t>
            </a:r>
          </a:p>
        </p:txBody>
      </p:sp>
      <p:sp>
        <p:nvSpPr>
          <p:cNvPr id="7173" name="Content Placeholder 1"/>
          <p:cNvSpPr>
            <a:spLocks noGrp="1"/>
          </p:cNvSpPr>
          <p:nvPr>
            <p:ph idx="1"/>
          </p:nvPr>
        </p:nvSpPr>
        <p:spPr>
          <a:xfrm>
            <a:off x="1043608" y="2204864"/>
            <a:ext cx="6984776" cy="410386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dirty="0" smtClean="0"/>
              <a:t>What does it mean to you? </a:t>
            </a:r>
          </a:p>
          <a:p>
            <a:pPr marL="0" indent="0">
              <a:buFontTx/>
              <a:buNone/>
            </a:pPr>
            <a:r>
              <a:rPr lang="en-GB" altLang="en-US" sz="2800" dirty="0" smtClean="0"/>
              <a:t>What areas of teaching does it affect? </a:t>
            </a:r>
          </a:p>
          <a:p>
            <a:pPr>
              <a:buFontTx/>
              <a:buChar char="-"/>
            </a:pPr>
            <a:r>
              <a:rPr lang="en-GB" altLang="en-US" sz="2400" dirty="0" smtClean="0"/>
              <a:t>Students</a:t>
            </a:r>
          </a:p>
          <a:p>
            <a:pPr>
              <a:buFontTx/>
              <a:buChar char="-"/>
            </a:pPr>
            <a:r>
              <a:rPr lang="en-GB" altLang="en-US" sz="2400" dirty="0" smtClean="0"/>
              <a:t>Teaching Colleagues</a:t>
            </a:r>
          </a:p>
          <a:p>
            <a:pPr>
              <a:buFontTx/>
              <a:buChar char="-"/>
            </a:pPr>
            <a:r>
              <a:rPr lang="en-GB" altLang="en-US" sz="2400" dirty="0" smtClean="0"/>
              <a:t>Support Teams</a:t>
            </a:r>
          </a:p>
          <a:p>
            <a:pPr>
              <a:buFontTx/>
              <a:buChar char="-"/>
            </a:pPr>
            <a:r>
              <a:rPr lang="en-GB" altLang="en-US" sz="2400" dirty="0" smtClean="0"/>
              <a:t>Services</a:t>
            </a:r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/>
              <a:t>Shorthand – leads to     </a:t>
            </a:r>
            <a:r>
              <a:rPr lang="en-GB" altLang="en-US" sz="2400" dirty="0" smtClean="0">
                <a:hlinkClick r:id="rId3"/>
              </a:rPr>
              <a:t>Boxes</a:t>
            </a:r>
            <a:r>
              <a:rPr lang="en-GB" altLang="en-US" sz="2400" dirty="0" smtClean="0"/>
              <a:t>   </a:t>
            </a:r>
            <a:r>
              <a:rPr lang="en-GB" altLang="en-US" sz="1200" dirty="0"/>
              <a:t>(</a:t>
            </a:r>
            <a:r>
              <a:rPr lang="en-GB" altLang="en-US" sz="1200" dirty="0" smtClean="0"/>
              <a:t>7.00-8.06)</a:t>
            </a:r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FontTx/>
              <a:buNone/>
            </a:pPr>
            <a:endParaRPr lang="en-GB" altLang="en-US" sz="2400" dirty="0" smtClean="0"/>
          </a:p>
          <a:p>
            <a:pPr marL="0" indent="0">
              <a:buFontTx/>
              <a:buNone/>
            </a:pPr>
            <a:endParaRPr lang="en-GB" altLang="en-US" sz="2400" dirty="0" smtClean="0"/>
          </a:p>
          <a:p>
            <a:pPr marL="0" indent="0">
              <a:buFontTx/>
              <a:buNone/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42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rmal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8325" y="1557338"/>
            <a:ext cx="39814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1" i="1">
              <a:solidFill>
                <a:schemeClr val="tx2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90000"/>
              </a:spcAft>
              <a:buFontTx/>
              <a:buNone/>
            </a:pPr>
            <a:endParaRPr lang="en-US" altLang="en-US" sz="1800" i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125" name="Title 1"/>
          <p:cNvSpPr>
            <a:spLocks noGrp="1"/>
          </p:cNvSpPr>
          <p:nvPr>
            <p:ph type="title"/>
          </p:nvPr>
        </p:nvSpPr>
        <p:spPr>
          <a:xfrm>
            <a:off x="3203575" y="1268413"/>
            <a:ext cx="5338763" cy="1009650"/>
          </a:xfrm>
        </p:spPr>
        <p:txBody>
          <a:bodyPr/>
          <a:lstStyle/>
          <a:p>
            <a:r>
              <a:rPr lang="en-GB" altLang="en-US" smtClean="0"/>
              <a:t>Equality Act 2010</a:t>
            </a:r>
            <a:br>
              <a:rPr lang="en-GB" altLang="en-US" smtClean="0"/>
            </a:br>
            <a:r>
              <a:rPr lang="en-GB" altLang="en-US" smtClean="0"/>
              <a:t>Characteristics</a:t>
            </a:r>
          </a:p>
        </p:txBody>
      </p:sp>
      <p:sp>
        <p:nvSpPr>
          <p:cNvPr id="16390" name="Content Placeholder 2"/>
          <p:cNvSpPr>
            <a:spLocks noGrp="1"/>
          </p:cNvSpPr>
          <p:nvPr>
            <p:ph sz="half" idx="1"/>
          </p:nvPr>
        </p:nvSpPr>
        <p:spPr>
          <a:xfrm>
            <a:off x="294218" y="2249488"/>
            <a:ext cx="4294188" cy="40322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dirty="0" smtClean="0"/>
              <a:t> </a:t>
            </a:r>
          </a:p>
          <a:p>
            <a:pPr marL="0" indent="0">
              <a:buFontTx/>
              <a:buAutoNum type="arabicPeriod"/>
            </a:pPr>
            <a:r>
              <a:rPr lang="en-GB" altLang="en-US" dirty="0" smtClean="0"/>
              <a:t>Age</a:t>
            </a:r>
          </a:p>
          <a:p>
            <a:pPr marL="0" indent="0">
              <a:buFontTx/>
              <a:buAutoNum type="arabicPeriod"/>
            </a:pPr>
            <a:r>
              <a:rPr lang="en-GB" altLang="en-US" dirty="0" smtClean="0"/>
              <a:t>Disability </a:t>
            </a:r>
          </a:p>
          <a:p>
            <a:pPr marL="0" indent="0">
              <a:buFontTx/>
              <a:buAutoNum type="arabicPeriod"/>
            </a:pPr>
            <a:r>
              <a:rPr lang="en-GB" altLang="en-US" dirty="0" smtClean="0"/>
              <a:t> Marriage &amp; Civil       	Partnership </a:t>
            </a:r>
          </a:p>
          <a:p>
            <a:pPr marL="0" indent="0">
              <a:buFontTx/>
              <a:buAutoNum type="arabicPeriod"/>
            </a:pPr>
            <a:r>
              <a:rPr lang="en-GB" altLang="en-US" dirty="0" smtClean="0"/>
              <a:t>Pregnancy &amp; Maternity</a:t>
            </a:r>
          </a:p>
          <a:p>
            <a:pPr marL="0" indent="0">
              <a:buFontTx/>
              <a:buNone/>
            </a:pPr>
            <a:r>
              <a:rPr lang="en-GB" altLang="en-US" dirty="0" smtClean="0"/>
              <a:t>		/ Paternity</a:t>
            </a:r>
          </a:p>
        </p:txBody>
      </p:sp>
      <p:sp>
        <p:nvSpPr>
          <p:cNvPr id="16391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781300"/>
            <a:ext cx="4287837" cy="3384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dirty="0" smtClean="0"/>
              <a:t>5.   Race</a:t>
            </a:r>
          </a:p>
          <a:p>
            <a:pPr marL="0" indent="0">
              <a:buFontTx/>
              <a:buNone/>
            </a:pPr>
            <a:r>
              <a:rPr lang="en-GB" altLang="en-US" dirty="0" smtClean="0"/>
              <a:t>6.   Religion and Belief </a:t>
            </a:r>
          </a:p>
          <a:p>
            <a:pPr marL="0" indent="0">
              <a:buFontTx/>
              <a:buNone/>
            </a:pPr>
            <a:r>
              <a:rPr lang="en-GB" altLang="en-US" dirty="0" smtClean="0"/>
              <a:t>7.   Sex (legal ID) </a:t>
            </a:r>
          </a:p>
          <a:p>
            <a:pPr marL="0" indent="0">
              <a:buFontTx/>
              <a:buNone/>
            </a:pPr>
            <a:r>
              <a:rPr lang="en-GB" altLang="en-US" dirty="0" smtClean="0"/>
              <a:t>8.   Sexual Orientation</a:t>
            </a:r>
          </a:p>
          <a:p>
            <a:pPr marL="0" indent="0">
              <a:buFontTx/>
              <a:buNone/>
            </a:pPr>
            <a:r>
              <a:rPr lang="en-GB" altLang="en-US" dirty="0" smtClean="0"/>
              <a:t>9.   Gender reassignment  	- soon to be 	“Gender Identity”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5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  <p:bldP spid="163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rm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204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827088" y="4265613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8" name="Title 4"/>
          <p:cNvSpPr>
            <a:spLocks noGrp="1"/>
          </p:cNvSpPr>
          <p:nvPr>
            <p:ph type="title"/>
          </p:nvPr>
        </p:nvSpPr>
        <p:spPr>
          <a:xfrm>
            <a:off x="3635375" y="1052513"/>
            <a:ext cx="5040313" cy="936625"/>
          </a:xfrm>
        </p:spPr>
        <p:txBody>
          <a:bodyPr/>
          <a:lstStyle/>
          <a:p>
            <a:r>
              <a:rPr lang="en-GB" altLang="en-US" sz="3200" b="1" dirty="0" smtClean="0"/>
              <a:t>Equality &amp; Diversity …  it’s personal</a:t>
            </a:r>
            <a:r>
              <a:rPr lang="en-GB" altLang="en-US" b="1" dirty="0" smtClean="0"/>
              <a:t>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975" y="2001838"/>
            <a:ext cx="8632825" cy="4527550"/>
          </a:xfrm>
        </p:spPr>
        <p:txBody>
          <a:bodyPr/>
          <a:lstStyle/>
          <a:p>
            <a:r>
              <a:rPr lang="en-GB" altLang="en-US" sz="1800" smtClean="0"/>
              <a:t>I use    her, she, Dr, Ms  (but would prefer  Debra, the / they (singular),  Mx, hir)</a:t>
            </a:r>
          </a:p>
          <a:p>
            <a:r>
              <a:rPr lang="en-GB" altLang="en-US" sz="1800" smtClean="0"/>
              <a:t>I am in the 51 – 60 age group</a:t>
            </a:r>
          </a:p>
          <a:p>
            <a:r>
              <a:rPr lang="en-GB" altLang="en-US" sz="1800" smtClean="0"/>
              <a:t>I have a partner (whom I happen to be married to)</a:t>
            </a:r>
          </a:p>
          <a:p>
            <a:r>
              <a:rPr lang="en-GB" altLang="en-US" sz="1800" smtClean="0"/>
              <a:t>I am a parent (biological, non-biological, and once you get to “grand-” it’s too complex to even think about) </a:t>
            </a:r>
          </a:p>
          <a:p>
            <a:r>
              <a:rPr lang="en-GB" altLang="en-US" sz="1800" smtClean="0"/>
              <a:t>I am bi-sexual (but have a long-term, monogamous relationship with a man) </a:t>
            </a:r>
          </a:p>
          <a:p>
            <a:r>
              <a:rPr lang="en-GB" altLang="en-US" sz="1800" smtClean="0"/>
              <a:t>I am White (non-BME?) </a:t>
            </a:r>
          </a:p>
          <a:p>
            <a:r>
              <a:rPr lang="en-GB" altLang="en-US" sz="1800" smtClean="0"/>
              <a:t>I am British / Welsh / European</a:t>
            </a:r>
          </a:p>
          <a:p>
            <a:r>
              <a:rPr lang="en-GB" altLang="en-US" sz="1800" smtClean="0"/>
              <a:t>I have a chronic long term disease (disabled, unseen)</a:t>
            </a:r>
          </a:p>
          <a:p>
            <a:r>
              <a:rPr lang="en-GB" altLang="en-US" sz="1800" smtClean="0"/>
              <a:t>I am a carer</a:t>
            </a:r>
          </a:p>
          <a:p>
            <a:r>
              <a:rPr lang="en-GB" altLang="en-US" sz="1800" smtClean="0"/>
              <a:t>I am a scientist, but work in Equality and Access</a:t>
            </a:r>
          </a:p>
          <a:p>
            <a:r>
              <a:rPr lang="en-GB" altLang="en-US" sz="1800" smtClean="0"/>
              <a:t>I am from a widening access background</a:t>
            </a:r>
          </a:p>
          <a:p>
            <a:r>
              <a:rPr lang="en-GB" altLang="en-US" sz="1800" smtClean="0"/>
              <a:t>I was a non-traditional HE student and a mature student undergrad (both/separate)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227724E9-5828-4C67-BD2E-74439B891138}"/>
</file>

<file path=customXml/itemProps2.xml><?xml version="1.0" encoding="utf-8"?>
<ds:datastoreItem xmlns:ds="http://schemas.openxmlformats.org/officeDocument/2006/customXml" ds:itemID="{E2CBFDAC-F161-4185-8099-805DE1F16756}"/>
</file>

<file path=customXml/itemProps3.xml><?xml version="1.0" encoding="utf-8"?>
<ds:datastoreItem xmlns:ds="http://schemas.openxmlformats.org/officeDocument/2006/customXml" ds:itemID="{50B2369D-75A8-42C3-85C7-1FD557C0CB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708</Words>
  <Application>Microsoft Office PowerPoint</Application>
  <PresentationFormat>On-screen Show (4:3)</PresentationFormat>
  <Paragraphs>149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Diversity &amp; Difference</vt:lpstr>
      <vt:lpstr>Quiz </vt:lpstr>
      <vt:lpstr>Quiz </vt:lpstr>
      <vt:lpstr>Equality Matters </vt:lpstr>
      <vt:lpstr>Equality Act 2010 Characteristics</vt:lpstr>
      <vt:lpstr>Equality &amp; Diversity …  it’s personal!</vt:lpstr>
      <vt:lpstr>Equality Matters? </vt:lpstr>
      <vt:lpstr>PowerPoint Presentation</vt:lpstr>
      <vt:lpstr>PAU – E &amp; D</vt:lpstr>
      <vt:lpstr>Monitoring / Data</vt:lpstr>
      <vt:lpstr>Equality Matters? </vt:lpstr>
      <vt:lpstr>PowerPoint Presentation</vt:lpstr>
      <vt:lpstr>PowerPoint Presentation</vt:lpstr>
    </vt:vector>
  </TitlesOfParts>
  <Company>Design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Adair</dc:creator>
  <cp:lastModifiedBy>Debra Croft [dec]</cp:lastModifiedBy>
  <cp:revision>117</cp:revision>
  <cp:lastPrinted>2016-07-06T13:32:50Z</cp:lastPrinted>
  <dcterms:created xsi:type="dcterms:W3CDTF">2008-03-12T15:07:24Z</dcterms:created>
  <dcterms:modified xsi:type="dcterms:W3CDTF">2016-07-06T13:36:21Z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