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s/slide2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56" r:id="rId2"/>
    <p:sldId id="280" r:id="rId3"/>
    <p:sldId id="265" r:id="rId4"/>
    <p:sldId id="294" r:id="rId5"/>
    <p:sldId id="267" r:id="rId6"/>
    <p:sldId id="258" r:id="rId7"/>
    <p:sldId id="295" r:id="rId8"/>
    <p:sldId id="257" r:id="rId9"/>
    <p:sldId id="259" r:id="rId10"/>
    <p:sldId id="278" r:id="rId11"/>
    <p:sldId id="293" r:id="rId12"/>
    <p:sldId id="279" r:id="rId13"/>
    <p:sldId id="288" r:id="rId14"/>
    <p:sldId id="286" r:id="rId15"/>
    <p:sldId id="272" r:id="rId16"/>
    <p:sldId id="275" r:id="rId17"/>
    <p:sldId id="281" r:id="rId18"/>
    <p:sldId id="285" r:id="rId19"/>
    <p:sldId id="274" r:id="rId20"/>
    <p:sldId id="289" r:id="rId21"/>
    <p:sldId id="261" r:id="rId22"/>
    <p:sldId id="264" r:id="rId23"/>
    <p:sldId id="290" r:id="rId24"/>
    <p:sldId id="292" r:id="rId25"/>
    <p:sldId id="269" r:id="rId26"/>
    <p:sldId id="284" r:id="rId27"/>
    <p:sldId id="266" r:id="rId28"/>
    <p:sldId id="287" r:id="rId29"/>
    <p:sldId id="26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85968" autoAdjust="0"/>
  </p:normalViewPr>
  <p:slideViewPr>
    <p:cSldViewPr>
      <p:cViewPr varScale="1">
        <p:scale>
          <a:sx n="63" d="100"/>
          <a:sy n="63" d="100"/>
        </p:scale>
        <p:origin x="-1386" y="-102"/>
      </p:cViewPr>
      <p:guideLst>
        <p:guide orient="horz" pos="2160"/>
        <p:guide pos="2880"/>
      </p:guideLst>
    </p:cSldViewPr>
  </p:slideViewPr>
  <p:outlineViewPr>
    <p:cViewPr>
      <p:scale>
        <a:sx n="33" d="100"/>
        <a:sy n="33" d="100"/>
      </p:scale>
      <p:origin x="54" y="161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2808E-36E6-416E-81EF-C6FD6AA62120}" type="datetimeFigureOut">
              <a:rPr lang="en-GB" smtClean="0"/>
              <a:t>09/09/2015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7E9F33-83DA-458B-B60B-00A54D9564DA}" type="slidenum">
              <a:rPr lang="en-GB" smtClean="0"/>
              <a:t>‹#›</a:t>
            </a:fld>
            <a:endParaRPr lang="en-GB"/>
          </a:p>
        </p:txBody>
      </p:sp>
    </p:spTree>
    <p:extLst>
      <p:ext uri="{BB962C8B-B14F-4D97-AF65-F5344CB8AC3E}">
        <p14:creationId xmlns:p14="http://schemas.microsoft.com/office/powerpoint/2010/main" val="3996643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7E9F33-83DA-458B-B60B-00A54D9564DA}" type="slidenum">
              <a:rPr lang="en-GB" smtClean="0"/>
              <a:t>3</a:t>
            </a:fld>
            <a:endParaRPr lang="en-GB"/>
          </a:p>
        </p:txBody>
      </p:sp>
    </p:spTree>
    <p:extLst>
      <p:ext uri="{BB962C8B-B14F-4D97-AF65-F5344CB8AC3E}">
        <p14:creationId xmlns:p14="http://schemas.microsoft.com/office/powerpoint/2010/main" val="1939295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7E9F33-83DA-458B-B60B-00A54D9564DA}" type="slidenum">
              <a:rPr lang="en-GB" smtClean="0"/>
              <a:t>9</a:t>
            </a:fld>
            <a:endParaRPr lang="en-GB"/>
          </a:p>
        </p:txBody>
      </p:sp>
    </p:spTree>
    <p:extLst>
      <p:ext uri="{BB962C8B-B14F-4D97-AF65-F5344CB8AC3E}">
        <p14:creationId xmlns:p14="http://schemas.microsoft.com/office/powerpoint/2010/main" val="41804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400" dirty="0" smtClean="0"/>
              <a:t>Throughout the process, the students were given individual feedback on their performance as well as afterwards regarding how well they worked with each other and the client and professional. </a:t>
            </a:r>
            <a:endParaRPr lang="en-US" sz="3400"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3400" b="1" dirty="0" smtClean="0"/>
              <a:t>Include</a:t>
            </a:r>
            <a:r>
              <a:rPr lang="en-US" sz="3400" b="1" baseline="0" dirty="0" smtClean="0"/>
              <a:t> images</a:t>
            </a:r>
            <a:endParaRPr lang="en-GB" sz="3400" dirty="0" smtClean="0"/>
          </a:p>
          <a:p>
            <a:endParaRPr lang="en-GB" dirty="0"/>
          </a:p>
        </p:txBody>
      </p:sp>
      <p:sp>
        <p:nvSpPr>
          <p:cNvPr id="4" name="Slide Number Placeholder 3"/>
          <p:cNvSpPr>
            <a:spLocks noGrp="1"/>
          </p:cNvSpPr>
          <p:nvPr>
            <p:ph type="sldNum" sz="quarter" idx="10"/>
          </p:nvPr>
        </p:nvSpPr>
        <p:spPr/>
        <p:txBody>
          <a:bodyPr/>
          <a:lstStyle/>
          <a:p>
            <a:fld id="{C27E9F33-83DA-458B-B60B-00A54D9564DA}" type="slidenum">
              <a:rPr lang="en-GB" smtClean="0"/>
              <a:t>15</a:t>
            </a:fld>
            <a:endParaRPr lang="en-GB"/>
          </a:p>
        </p:txBody>
      </p:sp>
    </p:spTree>
    <p:extLst>
      <p:ext uri="{BB962C8B-B14F-4D97-AF65-F5344CB8AC3E}">
        <p14:creationId xmlns:p14="http://schemas.microsoft.com/office/powerpoint/2010/main" val="471719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D7031C7-DBC5-4F8C-BC2F-D0D860FADB63}" type="datetimeFigureOut">
              <a:rPr lang="en-GB" smtClean="0"/>
              <a:t>09/09/2015</a:t>
            </a:fld>
            <a:endParaRPr lang="en-GB"/>
          </a:p>
        </p:txBody>
      </p:sp>
      <p:sp>
        <p:nvSpPr>
          <p:cNvPr id="20" name="Footer Placeholder 19"/>
          <p:cNvSpPr>
            <a:spLocks noGrp="1"/>
          </p:cNvSpPr>
          <p:nvPr>
            <p:ph type="ftr" sz="quarter" idx="11"/>
          </p:nvPr>
        </p:nvSpPr>
        <p:spPr/>
        <p:txBody>
          <a:bodyPr/>
          <a:lstStyle>
            <a:extLst/>
          </a:lstStyle>
          <a:p>
            <a:endParaRPr lang="en-GB"/>
          </a:p>
        </p:txBody>
      </p:sp>
      <p:sp>
        <p:nvSpPr>
          <p:cNvPr id="10" name="Slide Number Placeholder 9"/>
          <p:cNvSpPr>
            <a:spLocks noGrp="1"/>
          </p:cNvSpPr>
          <p:nvPr>
            <p:ph type="sldNum" sz="quarter" idx="12"/>
          </p:nvPr>
        </p:nvSpPr>
        <p:spPr/>
        <p:txBody>
          <a:bodyPr/>
          <a:lstStyle>
            <a:extLst/>
          </a:lstStyle>
          <a:p>
            <a:fld id="{3BECBF81-66FC-4EAF-BB8B-4BA59DA870DF}" type="slidenum">
              <a:rPr lang="en-GB" smtClean="0"/>
              <a:t>‹#›</a:t>
            </a:fld>
            <a:endParaRPr lang="en-GB"/>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7031C7-DBC5-4F8C-BC2F-D0D860FADB63}" type="datetimeFigureOut">
              <a:rPr lang="en-GB" smtClean="0"/>
              <a:t>09/09/2015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3BECBF81-66FC-4EAF-BB8B-4BA59DA870D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7031C7-DBC5-4F8C-BC2F-D0D860FADB63}" type="datetimeFigureOut">
              <a:rPr lang="en-GB" smtClean="0"/>
              <a:t>09/09/2015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3BECBF81-66FC-4EAF-BB8B-4BA59DA870D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7031C7-DBC5-4F8C-BC2F-D0D860FADB63}" type="datetimeFigureOut">
              <a:rPr lang="en-GB" smtClean="0"/>
              <a:t>09/09/2015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3BECBF81-66FC-4EAF-BB8B-4BA59DA870D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D7031C7-DBC5-4F8C-BC2F-D0D860FADB63}" type="datetimeFigureOut">
              <a:rPr lang="en-GB" smtClean="0"/>
              <a:t>09/09/2015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3BECBF81-66FC-4EAF-BB8B-4BA59DA870DF}" type="slidenum">
              <a:rPr lang="en-GB" smtClean="0"/>
              <a:t>‹#›</a:t>
            </a:fld>
            <a:endParaRPr lang="en-GB"/>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D7031C7-DBC5-4F8C-BC2F-D0D860FADB63}" type="datetimeFigureOut">
              <a:rPr lang="en-GB" smtClean="0"/>
              <a:t>09/09/2015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3BECBF81-66FC-4EAF-BB8B-4BA59DA870D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D7031C7-DBC5-4F8C-BC2F-D0D860FADB63}" type="datetimeFigureOut">
              <a:rPr lang="en-GB" smtClean="0"/>
              <a:t>09/09/2015</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3BECBF81-66FC-4EAF-BB8B-4BA59DA870D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D7031C7-DBC5-4F8C-BC2F-D0D860FADB63}" type="datetimeFigureOut">
              <a:rPr lang="en-GB" smtClean="0"/>
              <a:t>09/09/2015</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3BECBF81-66FC-4EAF-BB8B-4BA59DA870D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D7031C7-DBC5-4F8C-BC2F-D0D860FADB63}" type="datetimeFigureOut">
              <a:rPr lang="en-GB" smtClean="0"/>
              <a:t>09/09/2015</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3BECBF81-66FC-4EAF-BB8B-4BA59DA870DF}" type="slidenum">
              <a:rPr lang="en-GB" smtClean="0"/>
              <a:t>‹#›</a:t>
            </a:fld>
            <a:endParaRPr lang="en-GB"/>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D7031C7-DBC5-4F8C-BC2F-D0D860FADB63}" type="datetimeFigureOut">
              <a:rPr lang="en-GB" smtClean="0"/>
              <a:t>09/09/2015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3BECBF81-66FC-4EAF-BB8B-4BA59DA870DF}"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D7031C7-DBC5-4F8C-BC2F-D0D860FADB63}" type="datetimeFigureOut">
              <a:rPr lang="en-GB" smtClean="0"/>
              <a:t>09/09/2015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3BECBF81-66FC-4EAF-BB8B-4BA59DA870DF}" type="slidenum">
              <a:rPr lang="en-GB" smtClean="0"/>
              <a:t>‹#›</a:t>
            </a:fld>
            <a:endParaRPr lang="en-GB"/>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D7031C7-DBC5-4F8C-BC2F-D0D860FADB63}" type="datetimeFigureOut">
              <a:rPr lang="en-GB" smtClean="0"/>
              <a:t>09/09/2015</a:t>
            </a:fld>
            <a:endParaRPr lang="en-GB"/>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BECBF81-66FC-4EAF-BB8B-4BA59DA870DF}" type="slidenum">
              <a:rPr lang="en-GB" smtClean="0"/>
              <a:t>‹#›</a:t>
            </a:fld>
            <a:endParaRPr lang="en-GB"/>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xqFQoTCIbCle6m58cCFYg4FAod6mkBkg&amp;url=http://bmsi.ru/doc/60a666de-4046-430e-a034-a96b0696bb76&amp;psig=AFQjCNENI6JakZIVN74Au3jgRvXs2kcUZw&amp;ust=144179703316094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uk/url?sa=i&amp;rct=j&amp;q=&amp;esrc=s&amp;source=images&amp;cd=&amp;cad=rja&amp;uact=8&amp;ved=0CAcQjRxqFQoTCNvqnLSn58cCFQE9FAod090Bzw&amp;url=https://kalyankrishna4886.wordpress.com/category/technology/&amp;bvm=bv.102022582,d.d24&amp;psig=AFQjCNHTfUIgebb9L5g-MH5cpWE9AH5rdQ&amp;ust=1441797202726456"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google.co.uk/url?sa=i&amp;rct=j&amp;q=&amp;esrc=s&amp;source=images&amp;cd=&amp;ved=0CAMQjRxqFQoTCK66zoas58cCFYxpFAodC3cJHg&amp;url=http://www.clker.com/clipart-green-check-mark.html&amp;psig=AFQjCNEULq2PWQnKN3rDCFpJSYvIBKdUcw&amp;ust=1441798487244889"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o.uk/url?sa=i&amp;rct=j&amp;q=&amp;esrc=s&amp;source=images&amp;cd=&amp;cad=rja&amp;uact=8&amp;ved=0CAcQjRxqFQoTCOPK7cqA6McCFUbYHgodKjYA3Q&amp;url=http://www.clipartpanda.com/categories/animated-question-mark-for-powerpoint&amp;psig=AFQjCNHcsTi3ligh1PlWmq3657URW_5y2g&amp;ust=144182117206192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1916832"/>
            <a:ext cx="7772400" cy="1470025"/>
          </a:xfrm>
        </p:spPr>
        <p:txBody>
          <a:bodyPr>
            <a:normAutofit fontScale="90000"/>
          </a:bodyPr>
          <a:lstStyle/>
          <a:p>
            <a:r>
              <a:rPr lang="en-GB" dirty="0"/>
              <a:t>Student as Producer: Using research engaged teaching to enhance the learning </a:t>
            </a:r>
            <a:r>
              <a:rPr lang="en-GB" dirty="0" smtClean="0"/>
              <a:t>experience of </a:t>
            </a:r>
            <a:r>
              <a:rPr lang="en-GB" dirty="0"/>
              <a:t>biomechanics students</a:t>
            </a:r>
          </a:p>
        </p:txBody>
      </p:sp>
      <p:sp>
        <p:nvSpPr>
          <p:cNvPr id="3" name="Subtitle 2"/>
          <p:cNvSpPr>
            <a:spLocks noGrp="1"/>
          </p:cNvSpPr>
          <p:nvPr>
            <p:ph type="subTitle" idx="1"/>
          </p:nvPr>
        </p:nvSpPr>
        <p:spPr>
          <a:xfrm>
            <a:off x="1475656" y="4005064"/>
            <a:ext cx="6400800" cy="2304256"/>
          </a:xfrm>
        </p:spPr>
        <p:txBody>
          <a:bodyPr>
            <a:normAutofit fontScale="92500" lnSpcReduction="20000"/>
          </a:bodyPr>
          <a:lstStyle/>
          <a:p>
            <a:r>
              <a:rPr lang="en-GB" dirty="0" smtClean="0">
                <a:solidFill>
                  <a:schemeClr val="tx1"/>
                </a:solidFill>
              </a:rPr>
              <a:t>Dr Daniel Low</a:t>
            </a:r>
          </a:p>
          <a:p>
            <a:endParaRPr lang="en-GB" dirty="0" smtClean="0">
              <a:solidFill>
                <a:schemeClr val="tx1"/>
              </a:solidFill>
            </a:endParaRPr>
          </a:p>
          <a:p>
            <a:r>
              <a:rPr lang="en-GB" dirty="0" smtClean="0">
                <a:solidFill>
                  <a:schemeClr val="tx1"/>
                </a:solidFill>
              </a:rPr>
              <a:t>Institute of Biological, Environmental and Rural Sciences</a:t>
            </a:r>
          </a:p>
          <a:p>
            <a:endParaRPr lang="en-GB" dirty="0" smtClean="0">
              <a:solidFill>
                <a:schemeClr val="tx1"/>
              </a:solidFill>
            </a:endParaRPr>
          </a:p>
          <a:p>
            <a:r>
              <a:rPr lang="en-GB" dirty="0" smtClean="0">
                <a:solidFill>
                  <a:schemeClr val="tx1"/>
                </a:solidFill>
              </a:rPr>
              <a:t>Aberystwyth University</a:t>
            </a:r>
          </a:p>
        </p:txBody>
      </p:sp>
    </p:spTree>
    <p:custDataLst>
      <p:tags r:id="rId1"/>
    </p:custDataLst>
    <p:extLst>
      <p:ext uri="{BB962C8B-B14F-4D97-AF65-F5344CB8AC3E}">
        <p14:creationId xmlns:p14="http://schemas.microsoft.com/office/powerpoint/2010/main" val="1794236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Employability</a:t>
            </a:r>
            <a:endParaRPr lang="en-GB" dirty="0"/>
          </a:p>
        </p:txBody>
      </p:sp>
      <p:sp>
        <p:nvSpPr>
          <p:cNvPr id="3" name="Content Placeholder 2"/>
          <p:cNvSpPr>
            <a:spLocks noGrp="1"/>
          </p:cNvSpPr>
          <p:nvPr>
            <p:ph idx="1"/>
          </p:nvPr>
        </p:nvSpPr>
        <p:spPr/>
        <p:txBody>
          <a:bodyPr>
            <a:normAutofit fontScale="92500" lnSpcReduction="20000"/>
          </a:bodyPr>
          <a:lstStyle/>
          <a:p>
            <a:pPr algn="just"/>
            <a:r>
              <a:rPr lang="en-GB" i="1" dirty="0"/>
              <a:t>‘Employability is more than about developing attributes, techniques or experience just to enable a student to get a job, or to progress within a current career. </a:t>
            </a:r>
            <a:endParaRPr lang="en-GB" i="1" dirty="0" smtClean="0"/>
          </a:p>
          <a:p>
            <a:pPr algn="just"/>
            <a:endParaRPr lang="en-GB" i="1" dirty="0"/>
          </a:p>
          <a:p>
            <a:pPr algn="just"/>
            <a:r>
              <a:rPr lang="en-GB" i="1" dirty="0" smtClean="0"/>
              <a:t>It </a:t>
            </a:r>
            <a:r>
              <a:rPr lang="en-GB" i="1" dirty="0"/>
              <a:t>is about learning and the emphasis is less on ‘employ’ and more on ‘ability’. </a:t>
            </a:r>
            <a:endParaRPr lang="en-GB" i="1" dirty="0" smtClean="0"/>
          </a:p>
          <a:p>
            <a:pPr algn="just"/>
            <a:endParaRPr lang="en-GB" i="1" dirty="0"/>
          </a:p>
          <a:p>
            <a:pPr algn="just"/>
            <a:r>
              <a:rPr lang="en-GB" i="1" dirty="0" smtClean="0"/>
              <a:t>In </a:t>
            </a:r>
            <a:r>
              <a:rPr lang="en-GB" i="1" dirty="0"/>
              <a:t>essence, the emphasis is on developing critical, reflective abilities, with a view to empowering and enhancing the learner’.</a:t>
            </a:r>
            <a:r>
              <a:rPr lang="en-GB" dirty="0"/>
              <a:t> </a:t>
            </a:r>
            <a:r>
              <a:rPr lang="en-GB" dirty="0" smtClean="0"/>
              <a:t> (Harvey 2003).</a:t>
            </a:r>
            <a:endParaRPr lang="en-GB" dirty="0"/>
          </a:p>
        </p:txBody>
      </p:sp>
    </p:spTree>
    <p:extLst>
      <p:ext uri="{BB962C8B-B14F-4D97-AF65-F5344CB8AC3E}">
        <p14:creationId xmlns:p14="http://schemas.microsoft.com/office/powerpoint/2010/main" val="2891277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Employability</a:t>
            </a:r>
            <a:endParaRPr lang="en-GB" dirty="0"/>
          </a:p>
        </p:txBody>
      </p:sp>
      <p:sp>
        <p:nvSpPr>
          <p:cNvPr id="3" name="Content Placeholder 2"/>
          <p:cNvSpPr>
            <a:spLocks noGrp="1"/>
          </p:cNvSpPr>
          <p:nvPr>
            <p:ph idx="1"/>
          </p:nvPr>
        </p:nvSpPr>
        <p:spPr/>
        <p:txBody>
          <a:bodyPr>
            <a:normAutofit fontScale="77500" lnSpcReduction="20000"/>
          </a:bodyPr>
          <a:lstStyle/>
          <a:p>
            <a:pPr algn="just"/>
            <a:r>
              <a:rPr lang="en-GB" dirty="0"/>
              <a:t>Preparing students to match the changes in society </a:t>
            </a:r>
            <a:r>
              <a:rPr lang="en-GB" b="1" u="sng" dirty="0" smtClean="0"/>
              <a:t>cannot</a:t>
            </a:r>
            <a:r>
              <a:rPr lang="en-GB" dirty="0" smtClean="0"/>
              <a:t> </a:t>
            </a:r>
            <a:r>
              <a:rPr lang="en-GB" dirty="0"/>
              <a:t>be achieved by direct </a:t>
            </a:r>
            <a:r>
              <a:rPr lang="en-GB" dirty="0" smtClean="0"/>
              <a:t>teaching</a:t>
            </a:r>
            <a:r>
              <a:rPr lang="en-GB" dirty="0"/>
              <a:t> </a:t>
            </a:r>
            <a:r>
              <a:rPr lang="en-GB" dirty="0" smtClean="0"/>
              <a:t>(Hattie </a:t>
            </a:r>
            <a:r>
              <a:rPr lang="en-GB" dirty="0"/>
              <a:t>et al., 1996, cited in Black and </a:t>
            </a:r>
            <a:r>
              <a:rPr lang="en-GB" dirty="0" err="1"/>
              <a:t>Wiliam</a:t>
            </a:r>
            <a:r>
              <a:rPr lang="en-GB" dirty="0"/>
              <a:t>, 1998b</a:t>
            </a:r>
            <a:r>
              <a:rPr lang="en-GB" dirty="0" smtClean="0"/>
              <a:t>).</a:t>
            </a:r>
          </a:p>
          <a:p>
            <a:pPr algn="just"/>
            <a:endParaRPr lang="en-GB" dirty="0"/>
          </a:p>
          <a:p>
            <a:pPr algn="just"/>
            <a:r>
              <a:rPr lang="en-GB" dirty="0" smtClean="0"/>
              <a:t>Students </a:t>
            </a:r>
            <a:r>
              <a:rPr lang="en-GB" dirty="0"/>
              <a:t>learn these things through reflection and metacognitive development (Hattie et al., 1996, cited in Black and </a:t>
            </a:r>
            <a:r>
              <a:rPr lang="en-GB" dirty="0" err="1"/>
              <a:t>Wiliam</a:t>
            </a:r>
            <a:r>
              <a:rPr lang="en-GB" dirty="0"/>
              <a:t>, 1998b</a:t>
            </a:r>
            <a:r>
              <a:rPr lang="en-GB" dirty="0" smtClean="0"/>
              <a:t>). </a:t>
            </a:r>
          </a:p>
          <a:p>
            <a:pPr algn="just"/>
            <a:endParaRPr lang="en-GB" dirty="0"/>
          </a:p>
          <a:p>
            <a:pPr algn="just"/>
            <a:r>
              <a:rPr lang="en-GB" i="1" dirty="0" smtClean="0"/>
              <a:t>‘Requires </a:t>
            </a:r>
            <a:r>
              <a:rPr lang="en-GB" i="1" dirty="0"/>
              <a:t>a </a:t>
            </a:r>
            <a:r>
              <a:rPr lang="en-GB" b="1" i="1" u="sng" dirty="0"/>
              <a:t>relationship between teachers and students in which students are helped to take responsibility for their learning </a:t>
            </a:r>
            <a:r>
              <a:rPr lang="en-GB" i="1" dirty="0"/>
              <a:t>and a view of learning which places learners at the centre of the </a:t>
            </a:r>
            <a:r>
              <a:rPr lang="en-GB" i="1" dirty="0" smtClean="0"/>
              <a:t>process’</a:t>
            </a:r>
            <a:r>
              <a:rPr lang="en-GB" dirty="0" smtClean="0"/>
              <a:t> </a:t>
            </a:r>
            <a:r>
              <a:rPr lang="en-GB" dirty="0"/>
              <a:t>(Deakin-Crick et al., 2005).</a:t>
            </a:r>
          </a:p>
          <a:p>
            <a:endParaRPr lang="en-GB" dirty="0"/>
          </a:p>
        </p:txBody>
      </p:sp>
    </p:spTree>
    <p:extLst>
      <p:ext uri="{BB962C8B-B14F-4D97-AF65-F5344CB8AC3E}">
        <p14:creationId xmlns:p14="http://schemas.microsoft.com/office/powerpoint/2010/main" val="3310369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Therefore….</a:t>
            </a:r>
            <a:endParaRPr lang="en-GB" dirty="0"/>
          </a:p>
        </p:txBody>
      </p:sp>
      <p:sp>
        <p:nvSpPr>
          <p:cNvPr id="3" name="Content Placeholder 2"/>
          <p:cNvSpPr>
            <a:spLocks noGrp="1"/>
          </p:cNvSpPr>
          <p:nvPr>
            <p:ph idx="1"/>
          </p:nvPr>
        </p:nvSpPr>
        <p:spPr/>
        <p:txBody>
          <a:bodyPr>
            <a:normAutofit fontScale="77500" lnSpcReduction="20000"/>
          </a:bodyPr>
          <a:lstStyle/>
          <a:p>
            <a:pPr algn="just"/>
            <a:r>
              <a:rPr lang="en-GB" dirty="0" smtClean="0"/>
              <a:t>By applying SAP </a:t>
            </a:r>
            <a:r>
              <a:rPr lang="en-GB" dirty="0"/>
              <a:t>and learning in social setting </a:t>
            </a:r>
            <a:r>
              <a:rPr lang="en-GB" dirty="0" smtClean="0"/>
              <a:t>to </a:t>
            </a:r>
            <a:r>
              <a:rPr lang="en-GB" dirty="0"/>
              <a:t>a real world </a:t>
            </a:r>
            <a:r>
              <a:rPr lang="en-GB" dirty="0" smtClean="0"/>
              <a:t>experience, knowledge </a:t>
            </a:r>
            <a:r>
              <a:rPr lang="en-GB" dirty="0"/>
              <a:t>and </a:t>
            </a:r>
            <a:r>
              <a:rPr lang="en-GB" dirty="0" smtClean="0"/>
              <a:t>understanding can be improved. </a:t>
            </a:r>
          </a:p>
          <a:p>
            <a:pPr algn="just"/>
            <a:endParaRPr lang="en-GB" dirty="0"/>
          </a:p>
          <a:p>
            <a:pPr algn="just"/>
            <a:r>
              <a:rPr lang="en-GB" dirty="0" smtClean="0"/>
              <a:t>It also allows the development of additional </a:t>
            </a:r>
            <a:r>
              <a:rPr lang="en-GB" dirty="0"/>
              <a:t>practical skills required for ‘real world’ practice </a:t>
            </a:r>
            <a:r>
              <a:rPr lang="en-GB" dirty="0" smtClean="0"/>
              <a:t>leading </a:t>
            </a:r>
            <a:r>
              <a:rPr lang="en-GB" dirty="0"/>
              <a:t>to improved employability of the student as well as maximising the students’ degree classification.   </a:t>
            </a:r>
          </a:p>
          <a:p>
            <a:pPr algn="just"/>
            <a:endParaRPr lang="en-GB" dirty="0" smtClean="0"/>
          </a:p>
          <a:p>
            <a:pPr algn="just"/>
            <a:r>
              <a:rPr lang="en-GB" dirty="0" smtClean="0"/>
              <a:t>It also encourages critical and </a:t>
            </a:r>
            <a:r>
              <a:rPr lang="en-GB" dirty="0"/>
              <a:t>reflective </a:t>
            </a:r>
            <a:r>
              <a:rPr lang="en-GB" dirty="0" smtClean="0"/>
              <a:t>practice.</a:t>
            </a:r>
          </a:p>
          <a:p>
            <a:pPr algn="just"/>
            <a:endParaRPr lang="en-GB" dirty="0"/>
          </a:p>
          <a:p>
            <a:pPr algn="just"/>
            <a:r>
              <a:rPr lang="en-GB" dirty="0" smtClean="0"/>
              <a:t>The ability for this approach to learning to work with biomechanical students was not known.</a:t>
            </a:r>
            <a:endParaRPr lang="en-GB" dirty="0"/>
          </a:p>
        </p:txBody>
      </p:sp>
    </p:spTree>
    <p:extLst>
      <p:ext uri="{BB962C8B-B14F-4D97-AF65-F5344CB8AC3E}">
        <p14:creationId xmlns:p14="http://schemas.microsoft.com/office/powerpoint/2010/main" val="321421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a:t>
            </a:r>
            <a:endParaRPr lang="en-GB" dirty="0"/>
          </a:p>
        </p:txBody>
      </p:sp>
      <p:sp>
        <p:nvSpPr>
          <p:cNvPr id="3" name="Content Placeholder 2"/>
          <p:cNvSpPr>
            <a:spLocks noGrp="1"/>
          </p:cNvSpPr>
          <p:nvPr>
            <p:ph idx="1"/>
          </p:nvPr>
        </p:nvSpPr>
        <p:spPr>
          <a:xfrm>
            <a:off x="1043608" y="1340768"/>
            <a:ext cx="7498080" cy="4800600"/>
          </a:xfrm>
        </p:spPr>
        <p:txBody>
          <a:bodyPr>
            <a:normAutofit fontScale="85000" lnSpcReduction="10000"/>
          </a:bodyPr>
          <a:lstStyle/>
          <a:p>
            <a:pPr algn="just">
              <a:spcBef>
                <a:spcPts val="0"/>
              </a:spcBef>
            </a:pPr>
            <a:r>
              <a:rPr lang="en-GB" sz="2800" dirty="0" smtClean="0"/>
              <a:t>The aims of the project were to use SAP to develop:</a:t>
            </a:r>
          </a:p>
          <a:p>
            <a:pPr lvl="1" algn="just">
              <a:spcBef>
                <a:spcPts val="0"/>
              </a:spcBef>
            </a:pPr>
            <a:endParaRPr lang="en-GB" dirty="0" smtClean="0"/>
          </a:p>
          <a:p>
            <a:pPr lvl="1" algn="just">
              <a:spcBef>
                <a:spcPts val="0"/>
              </a:spcBef>
            </a:pPr>
            <a:r>
              <a:rPr lang="en-GB" dirty="0" smtClean="0"/>
              <a:t>An interactive work between student, academic, health care professional and client.</a:t>
            </a:r>
            <a:endParaRPr lang="en-GB" dirty="0"/>
          </a:p>
          <a:p>
            <a:pPr lvl="1" algn="just">
              <a:spcBef>
                <a:spcPts val="0"/>
              </a:spcBef>
            </a:pPr>
            <a:endParaRPr lang="en-GB" dirty="0" smtClean="0"/>
          </a:p>
          <a:p>
            <a:pPr lvl="1" algn="just">
              <a:spcBef>
                <a:spcPts val="0"/>
              </a:spcBef>
            </a:pPr>
            <a:r>
              <a:rPr lang="en-GB" dirty="0" smtClean="0"/>
              <a:t>Apply theoretical concepts to real world settings.</a:t>
            </a:r>
          </a:p>
          <a:p>
            <a:pPr lvl="1" algn="just">
              <a:spcBef>
                <a:spcPts val="0"/>
              </a:spcBef>
            </a:pPr>
            <a:endParaRPr lang="en-GB" dirty="0" smtClean="0"/>
          </a:p>
          <a:p>
            <a:pPr lvl="1" algn="just">
              <a:spcBef>
                <a:spcPts val="0"/>
              </a:spcBef>
            </a:pPr>
            <a:r>
              <a:rPr lang="en-GB" dirty="0" smtClean="0"/>
              <a:t>Development </a:t>
            </a:r>
            <a:r>
              <a:rPr lang="en-GB" dirty="0"/>
              <a:t>of an </a:t>
            </a:r>
            <a:r>
              <a:rPr lang="en-GB" dirty="0" smtClean="0"/>
              <a:t>autonomous deep learner.</a:t>
            </a:r>
            <a:endParaRPr lang="en-GB" dirty="0"/>
          </a:p>
          <a:p>
            <a:pPr lvl="1" algn="just">
              <a:spcBef>
                <a:spcPts val="0"/>
              </a:spcBef>
            </a:pPr>
            <a:endParaRPr lang="en-GB" dirty="0" smtClean="0"/>
          </a:p>
          <a:p>
            <a:pPr lvl="1" algn="just">
              <a:spcBef>
                <a:spcPts val="0"/>
              </a:spcBef>
            </a:pPr>
            <a:r>
              <a:rPr lang="en-GB" dirty="0" smtClean="0"/>
              <a:t>Develop </a:t>
            </a:r>
            <a:r>
              <a:rPr lang="en-GB" dirty="0"/>
              <a:t>work related </a:t>
            </a:r>
            <a:r>
              <a:rPr lang="en-GB" dirty="0" smtClean="0"/>
              <a:t>and </a:t>
            </a:r>
          </a:p>
          <a:p>
            <a:pPr marL="402336" lvl="1" indent="0" algn="just">
              <a:spcBef>
                <a:spcPts val="0"/>
              </a:spcBef>
              <a:buNone/>
            </a:pPr>
            <a:r>
              <a:rPr lang="en-GB" dirty="0" smtClean="0"/>
              <a:t>professional skills. </a:t>
            </a:r>
            <a:endParaRPr lang="en-GB" dirty="0"/>
          </a:p>
          <a:p>
            <a:pPr marL="402336" lvl="1" indent="0" algn="just">
              <a:spcBef>
                <a:spcPts val="0"/>
              </a:spcBef>
              <a:buNone/>
            </a:pPr>
            <a:endParaRPr lang="en-GB" dirty="0" smtClean="0"/>
          </a:p>
          <a:p>
            <a:pPr lvl="1" algn="just">
              <a:spcBef>
                <a:spcPts val="0"/>
              </a:spcBef>
            </a:pPr>
            <a:r>
              <a:rPr lang="en-GB" dirty="0"/>
              <a:t>Improve perception of </a:t>
            </a:r>
          </a:p>
          <a:p>
            <a:pPr marL="402336" lvl="1" indent="0" algn="just">
              <a:spcBef>
                <a:spcPts val="0"/>
              </a:spcBef>
              <a:buNone/>
            </a:pPr>
            <a:r>
              <a:rPr lang="en-GB" dirty="0" smtClean="0"/>
              <a:t>Employability.</a:t>
            </a:r>
            <a:endParaRPr lang="en-GB" dirty="0"/>
          </a:p>
        </p:txBody>
      </p:sp>
      <p:pic>
        <p:nvPicPr>
          <p:cNvPr id="4" name="Content Placeholder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35000"/>
                    </a14:imgEffect>
                  </a14:imgLayer>
                </a14:imgProps>
              </a:ext>
              <a:ext uri="{28A0092B-C50C-407E-A947-70E740481C1C}">
                <a14:useLocalDpi xmlns:a14="http://schemas.microsoft.com/office/drawing/2010/main" val="0"/>
              </a:ext>
            </a:extLst>
          </a:blip>
          <a:stretch>
            <a:fillRect/>
          </a:stretch>
        </p:blipFill>
        <p:spPr>
          <a:xfrm>
            <a:off x="5171119" y="4222616"/>
            <a:ext cx="3998737" cy="2665824"/>
          </a:xfrm>
          <a:prstGeom prst="rect">
            <a:avLst/>
          </a:prstGeom>
        </p:spPr>
      </p:pic>
    </p:spTree>
    <p:extLst>
      <p:ext uri="{BB962C8B-B14F-4D97-AF65-F5344CB8AC3E}">
        <p14:creationId xmlns:p14="http://schemas.microsoft.com/office/powerpoint/2010/main" val="312193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students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Ten 2</a:t>
            </a:r>
            <a:r>
              <a:rPr lang="en-GB" baseline="30000" dirty="0" smtClean="0"/>
              <a:t>nd</a:t>
            </a:r>
            <a:r>
              <a:rPr lang="en-GB" dirty="0" smtClean="0"/>
              <a:t> and 3</a:t>
            </a:r>
            <a:r>
              <a:rPr lang="en-GB" baseline="30000" dirty="0" smtClean="0"/>
              <a:t>rd</a:t>
            </a:r>
            <a:r>
              <a:rPr lang="en-GB" dirty="0" smtClean="0"/>
              <a:t> year students. </a:t>
            </a:r>
          </a:p>
          <a:p>
            <a:endParaRPr lang="en-GB" dirty="0"/>
          </a:p>
          <a:p>
            <a:r>
              <a:rPr lang="en-GB" dirty="0" smtClean="0"/>
              <a:t>AU Sport and Exercise Science degree.  </a:t>
            </a:r>
          </a:p>
          <a:p>
            <a:endParaRPr lang="en-GB" dirty="0"/>
          </a:p>
          <a:p>
            <a:r>
              <a:rPr lang="en-GB" dirty="0" smtClean="0"/>
              <a:t>Mixed grade averages across the group.</a:t>
            </a:r>
          </a:p>
          <a:p>
            <a:endParaRPr lang="en-GB" dirty="0"/>
          </a:p>
          <a:p>
            <a:r>
              <a:rPr lang="en-GB" dirty="0" smtClean="0"/>
              <a:t>Voluntary involvement (extra-curricular).</a:t>
            </a:r>
          </a:p>
          <a:p>
            <a:endParaRPr lang="en-GB" dirty="0"/>
          </a:p>
          <a:p>
            <a:r>
              <a:rPr lang="en-GB" dirty="0" smtClean="0"/>
              <a:t>Analysed the movements of clients with injury identified by a Sports Therapist.</a:t>
            </a:r>
          </a:p>
          <a:p>
            <a:endParaRPr lang="en-GB" dirty="0"/>
          </a:p>
          <a:p>
            <a:endParaRPr lang="en-GB" dirty="0"/>
          </a:p>
        </p:txBody>
      </p:sp>
    </p:spTree>
    <p:extLst>
      <p:ext uri="{BB962C8B-B14F-4D97-AF65-F5344CB8AC3E}">
        <p14:creationId xmlns:p14="http://schemas.microsoft.com/office/powerpoint/2010/main" val="1677281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work</a:t>
            </a:r>
            <a:endParaRPr lang="en-GB" dirty="0"/>
          </a:p>
        </p:txBody>
      </p:sp>
      <p:sp>
        <p:nvSpPr>
          <p:cNvPr id="3" name="Content Placeholder 2"/>
          <p:cNvSpPr>
            <a:spLocks noGrp="1"/>
          </p:cNvSpPr>
          <p:nvPr>
            <p:ph idx="1"/>
          </p:nvPr>
        </p:nvSpPr>
        <p:spPr>
          <a:xfrm>
            <a:off x="914400" y="1196752"/>
            <a:ext cx="6223494" cy="6293296"/>
          </a:xfrm>
        </p:spPr>
        <p:txBody>
          <a:bodyPr>
            <a:noAutofit/>
          </a:bodyPr>
          <a:lstStyle/>
          <a:p>
            <a:pPr algn="just">
              <a:spcBef>
                <a:spcPts val="0"/>
              </a:spcBef>
            </a:pPr>
            <a:r>
              <a:rPr lang="en-GB" sz="2200" dirty="0"/>
              <a:t>Week 1: </a:t>
            </a:r>
          </a:p>
          <a:p>
            <a:pPr lvl="1" algn="just">
              <a:spcBef>
                <a:spcPts val="0"/>
              </a:spcBef>
            </a:pPr>
            <a:r>
              <a:rPr lang="en-US" sz="2200" dirty="0"/>
              <a:t>M</a:t>
            </a:r>
            <a:r>
              <a:rPr lang="en-US" sz="2200" dirty="0" smtClean="0"/>
              <a:t>ostly </a:t>
            </a:r>
            <a:r>
              <a:rPr lang="en-US" sz="2200" dirty="0"/>
              <a:t>observed the procedures, but did gain practical experience on how to work the motion analysis system and also how communicate with the client. </a:t>
            </a:r>
            <a:endParaRPr lang="en-US" sz="2200" dirty="0" smtClean="0"/>
          </a:p>
          <a:p>
            <a:pPr lvl="1" algn="just">
              <a:spcBef>
                <a:spcPts val="0"/>
              </a:spcBef>
            </a:pPr>
            <a:endParaRPr lang="en-US" sz="2200" dirty="0"/>
          </a:p>
          <a:p>
            <a:pPr lvl="1" algn="just">
              <a:spcBef>
                <a:spcPts val="0"/>
              </a:spcBef>
            </a:pPr>
            <a:r>
              <a:rPr lang="en-US" sz="2200" dirty="0" smtClean="0"/>
              <a:t>Practice </a:t>
            </a:r>
            <a:r>
              <a:rPr lang="en-US" sz="2200" dirty="0"/>
              <a:t>the testing procedure observed in session </a:t>
            </a:r>
            <a:r>
              <a:rPr lang="en-US" sz="2200" dirty="0" smtClean="0"/>
              <a:t>one.</a:t>
            </a:r>
            <a:endParaRPr lang="en-GB" sz="2200" dirty="0" smtClean="0"/>
          </a:p>
          <a:p>
            <a:pPr algn="just">
              <a:spcBef>
                <a:spcPts val="0"/>
              </a:spcBef>
            </a:pPr>
            <a:endParaRPr lang="en-GB" sz="2200" dirty="0" smtClean="0"/>
          </a:p>
          <a:p>
            <a:pPr algn="just">
              <a:spcBef>
                <a:spcPts val="0"/>
              </a:spcBef>
            </a:pPr>
            <a:r>
              <a:rPr lang="en-GB" sz="2200" dirty="0" smtClean="0"/>
              <a:t>Week </a:t>
            </a:r>
            <a:r>
              <a:rPr lang="en-GB" sz="2200" dirty="0"/>
              <a:t>2:</a:t>
            </a:r>
          </a:p>
          <a:p>
            <a:pPr lvl="1" algn="just">
              <a:spcBef>
                <a:spcPts val="0"/>
              </a:spcBef>
            </a:pPr>
            <a:r>
              <a:rPr lang="en-US" sz="2200" dirty="0" smtClean="0"/>
              <a:t>Prepared </a:t>
            </a:r>
            <a:r>
              <a:rPr lang="en-US" sz="2200" dirty="0"/>
              <a:t>the clients with the markers needed for the analysis and also supported the measurement of static flexibility measurements. </a:t>
            </a:r>
          </a:p>
          <a:p>
            <a:pPr lvl="1" algn="just">
              <a:spcBef>
                <a:spcPts val="0"/>
              </a:spcBef>
            </a:pPr>
            <a:endParaRPr lang="en-US" sz="2200" dirty="0" smtClean="0"/>
          </a:p>
          <a:p>
            <a:pPr lvl="1" algn="just">
              <a:spcBef>
                <a:spcPts val="0"/>
              </a:spcBef>
            </a:pPr>
            <a:r>
              <a:rPr lang="en-US" sz="2200" dirty="0" smtClean="0"/>
              <a:t>Learnt </a:t>
            </a:r>
            <a:r>
              <a:rPr lang="en-US" sz="2200" dirty="0"/>
              <a:t>how to process the data thorough discussion and observation with myself. </a:t>
            </a:r>
            <a:endParaRPr lang="en-GB" sz="2200" dirty="0"/>
          </a:p>
        </p:txBody>
      </p:sp>
      <p:pic>
        <p:nvPicPr>
          <p:cNvPr id="1026" name="Picture 2" descr="http://bmsi.ru/_uf/image/5555(51).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7894" y="3212976"/>
            <a:ext cx="2006106"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59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work</a:t>
            </a:r>
            <a:endParaRPr lang="en-GB" dirty="0"/>
          </a:p>
        </p:txBody>
      </p:sp>
      <p:sp>
        <p:nvSpPr>
          <p:cNvPr id="3" name="Content Placeholder 2"/>
          <p:cNvSpPr>
            <a:spLocks noGrp="1"/>
          </p:cNvSpPr>
          <p:nvPr>
            <p:ph idx="1"/>
          </p:nvPr>
        </p:nvSpPr>
        <p:spPr>
          <a:xfrm>
            <a:off x="1043608" y="1412776"/>
            <a:ext cx="7560840" cy="5832648"/>
          </a:xfrm>
        </p:spPr>
        <p:txBody>
          <a:bodyPr>
            <a:normAutofit fontScale="25000" lnSpcReduction="20000"/>
          </a:bodyPr>
          <a:lstStyle/>
          <a:p>
            <a:pPr algn="just">
              <a:lnSpc>
                <a:spcPct val="120000"/>
              </a:lnSpc>
            </a:pPr>
            <a:r>
              <a:rPr lang="en-GB" sz="8000" dirty="0" smtClean="0"/>
              <a:t>Week 3</a:t>
            </a:r>
          </a:p>
          <a:p>
            <a:pPr lvl="1" algn="just">
              <a:lnSpc>
                <a:spcPct val="120000"/>
              </a:lnSpc>
              <a:spcBef>
                <a:spcPts val="600"/>
              </a:spcBef>
            </a:pPr>
            <a:r>
              <a:rPr lang="en-US" sz="8000" dirty="0" smtClean="0"/>
              <a:t>More autonomous; set </a:t>
            </a:r>
            <a:r>
              <a:rPr lang="en-US" sz="8000" dirty="0"/>
              <a:t>up the equipment and prepared the client before I collected the data. </a:t>
            </a:r>
            <a:endParaRPr lang="en-US" sz="8000" dirty="0" smtClean="0"/>
          </a:p>
          <a:p>
            <a:pPr lvl="1" algn="just">
              <a:lnSpc>
                <a:spcPct val="120000"/>
              </a:lnSpc>
              <a:spcBef>
                <a:spcPts val="600"/>
              </a:spcBef>
            </a:pPr>
            <a:endParaRPr lang="en-US" sz="8000" dirty="0" smtClean="0"/>
          </a:p>
          <a:p>
            <a:pPr lvl="1" algn="just">
              <a:lnSpc>
                <a:spcPct val="120000"/>
              </a:lnSpc>
              <a:spcBef>
                <a:spcPts val="600"/>
              </a:spcBef>
            </a:pPr>
            <a:r>
              <a:rPr lang="en-US" sz="8000" dirty="0" smtClean="0"/>
              <a:t>Explained  </a:t>
            </a:r>
            <a:r>
              <a:rPr lang="en-US" sz="8000" dirty="0"/>
              <a:t>the details behind the set </a:t>
            </a:r>
            <a:r>
              <a:rPr lang="en-US" sz="8000" dirty="0" smtClean="0"/>
              <a:t>up.</a:t>
            </a:r>
          </a:p>
          <a:p>
            <a:pPr lvl="1" algn="just">
              <a:lnSpc>
                <a:spcPct val="120000"/>
              </a:lnSpc>
              <a:spcBef>
                <a:spcPts val="600"/>
              </a:spcBef>
            </a:pPr>
            <a:endParaRPr lang="en-US" sz="8000" dirty="0" smtClean="0"/>
          </a:p>
          <a:p>
            <a:pPr lvl="1" algn="just">
              <a:lnSpc>
                <a:spcPct val="120000"/>
              </a:lnSpc>
              <a:spcBef>
                <a:spcPts val="600"/>
              </a:spcBef>
            </a:pPr>
            <a:r>
              <a:rPr lang="en-US" sz="8000" dirty="0" smtClean="0"/>
              <a:t>Performed </a:t>
            </a:r>
            <a:r>
              <a:rPr lang="en-US" sz="8000" dirty="0"/>
              <a:t>the processing of </a:t>
            </a:r>
            <a:r>
              <a:rPr lang="en-US" sz="8000" dirty="0" smtClean="0"/>
              <a:t>data.</a:t>
            </a:r>
          </a:p>
          <a:p>
            <a:pPr algn="just">
              <a:lnSpc>
                <a:spcPct val="120000"/>
              </a:lnSpc>
            </a:pPr>
            <a:r>
              <a:rPr lang="en-GB" sz="8000" dirty="0" smtClean="0"/>
              <a:t>Week </a:t>
            </a:r>
            <a:r>
              <a:rPr lang="en-GB" sz="8000" dirty="0"/>
              <a:t>4 </a:t>
            </a:r>
            <a:endParaRPr lang="en-GB" sz="8000" dirty="0" smtClean="0"/>
          </a:p>
          <a:p>
            <a:pPr lvl="1" algn="just">
              <a:lnSpc>
                <a:spcPct val="120000"/>
              </a:lnSpc>
              <a:spcBef>
                <a:spcPts val="600"/>
              </a:spcBef>
            </a:pPr>
            <a:r>
              <a:rPr lang="en-US" sz="8000" dirty="0" smtClean="0"/>
              <a:t>Applied </a:t>
            </a:r>
            <a:r>
              <a:rPr lang="en-US" sz="8000" dirty="0"/>
              <a:t>their understanding to collect and process all data and used a predefined template </a:t>
            </a:r>
            <a:r>
              <a:rPr lang="en-US" sz="8000" dirty="0" smtClean="0"/>
              <a:t>.</a:t>
            </a:r>
          </a:p>
          <a:p>
            <a:pPr lvl="1" algn="just">
              <a:lnSpc>
                <a:spcPct val="120000"/>
              </a:lnSpc>
              <a:spcBef>
                <a:spcPts val="600"/>
              </a:spcBef>
            </a:pPr>
            <a:endParaRPr lang="en-US" sz="8000" dirty="0" smtClean="0"/>
          </a:p>
          <a:p>
            <a:pPr lvl="1" algn="just">
              <a:lnSpc>
                <a:spcPct val="120000"/>
              </a:lnSpc>
              <a:spcBef>
                <a:spcPts val="600"/>
              </a:spcBef>
            </a:pPr>
            <a:r>
              <a:rPr lang="en-US" sz="8000" dirty="0" smtClean="0"/>
              <a:t>Created </a:t>
            </a:r>
            <a:r>
              <a:rPr lang="en-US" sz="8000" dirty="0"/>
              <a:t>some clinical meaning of the data in relation to the </a:t>
            </a:r>
            <a:r>
              <a:rPr lang="en-US" sz="8000" dirty="0" smtClean="0"/>
              <a:t>injury.</a:t>
            </a:r>
            <a:endParaRPr lang="en-GB" sz="8000" dirty="0"/>
          </a:p>
          <a:p>
            <a:pPr lvl="1"/>
            <a:endParaRPr lang="en-GB" dirty="0"/>
          </a:p>
          <a:p>
            <a:pPr lvl="1"/>
            <a:endParaRPr lang="en-US" dirty="0" smtClean="0"/>
          </a:p>
          <a:p>
            <a:pPr lvl="1"/>
            <a:endParaRPr lang="en-US" dirty="0"/>
          </a:p>
          <a:p>
            <a:pPr lvl="1"/>
            <a:endParaRPr lang="en-GB" dirty="0"/>
          </a:p>
        </p:txBody>
      </p:sp>
    </p:spTree>
    <p:extLst>
      <p:ext uri="{BB962C8B-B14F-4D97-AF65-F5344CB8AC3E}">
        <p14:creationId xmlns:p14="http://schemas.microsoft.com/office/powerpoint/2010/main" val="170067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results- Collaboration </a:t>
            </a:r>
            <a:endParaRPr lang="en-GB" dirty="0"/>
          </a:p>
        </p:txBody>
      </p:sp>
      <p:sp>
        <p:nvSpPr>
          <p:cNvPr id="3" name="Content Placeholder 2"/>
          <p:cNvSpPr>
            <a:spLocks noGrp="1"/>
          </p:cNvSpPr>
          <p:nvPr>
            <p:ph idx="1"/>
          </p:nvPr>
        </p:nvSpPr>
        <p:spPr/>
        <p:txBody>
          <a:bodyPr>
            <a:normAutofit fontScale="77500" lnSpcReduction="20000"/>
          </a:bodyPr>
          <a:lstStyle/>
          <a:p>
            <a:pPr algn="just"/>
            <a:r>
              <a:rPr lang="en-GB" dirty="0" smtClean="0"/>
              <a:t>Students </a:t>
            </a:r>
            <a:r>
              <a:rPr lang="en-GB" dirty="0"/>
              <a:t>were able to learn from myself as well as from each other when they were able to discuss the protocol and set up. </a:t>
            </a:r>
            <a:endParaRPr lang="en-GB" dirty="0" smtClean="0"/>
          </a:p>
          <a:p>
            <a:pPr algn="just"/>
            <a:endParaRPr lang="en-GB" dirty="0"/>
          </a:p>
          <a:p>
            <a:pPr algn="just"/>
            <a:r>
              <a:rPr lang="en-GB" dirty="0" smtClean="0"/>
              <a:t>It </a:t>
            </a:r>
            <a:r>
              <a:rPr lang="en-GB" dirty="0"/>
              <a:t>was evident that students were more confident as the sessions passed due to the successful application </a:t>
            </a:r>
            <a:r>
              <a:rPr lang="en-GB" dirty="0" smtClean="0"/>
              <a:t>and analysis. </a:t>
            </a:r>
          </a:p>
          <a:p>
            <a:pPr algn="just"/>
            <a:endParaRPr lang="en-GB" dirty="0"/>
          </a:p>
          <a:p>
            <a:pPr algn="just"/>
            <a:r>
              <a:rPr lang="en-GB" dirty="0" smtClean="0"/>
              <a:t>Students took ownership in the learning applying their knowledge to something that interested them.</a:t>
            </a:r>
          </a:p>
          <a:p>
            <a:pPr algn="just"/>
            <a:endParaRPr lang="en-GB" dirty="0"/>
          </a:p>
          <a:p>
            <a:pPr algn="just"/>
            <a:r>
              <a:rPr lang="en-GB" dirty="0" smtClean="0"/>
              <a:t>Some more basic understanding was needed for the critique of the testing procedures used. </a:t>
            </a:r>
          </a:p>
          <a:p>
            <a:endParaRPr lang="en-GB" dirty="0"/>
          </a:p>
          <a:p>
            <a:endParaRPr lang="en-GB" dirty="0"/>
          </a:p>
        </p:txBody>
      </p:sp>
    </p:spTree>
    <p:extLst>
      <p:ext uri="{BB962C8B-B14F-4D97-AF65-F5344CB8AC3E}">
        <p14:creationId xmlns:p14="http://schemas.microsoft.com/office/powerpoint/2010/main" val="11740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3" name="Content Placeholder 2"/>
          <p:cNvSpPr>
            <a:spLocks noGrp="1"/>
          </p:cNvSpPr>
          <p:nvPr>
            <p:ph idx="1"/>
          </p:nvPr>
        </p:nvSpPr>
        <p:spPr>
          <a:xfrm>
            <a:off x="1435608" y="1447800"/>
            <a:ext cx="7498080" cy="5149552"/>
          </a:xfrm>
        </p:spPr>
        <p:txBody>
          <a:bodyPr>
            <a:normAutofit fontScale="85000" lnSpcReduction="20000"/>
          </a:bodyPr>
          <a:lstStyle/>
          <a:p>
            <a:pPr algn="just"/>
            <a:r>
              <a:rPr lang="en-GB" sz="3400" dirty="0" smtClean="0"/>
              <a:t>On a scale of 1 (completely not ) to 5 (completely so):</a:t>
            </a:r>
          </a:p>
          <a:p>
            <a:pPr algn="just"/>
            <a:endParaRPr lang="en-GB" sz="3400" dirty="0" smtClean="0"/>
          </a:p>
          <a:p>
            <a:pPr algn="just"/>
            <a:r>
              <a:rPr lang="en-GB" sz="3400" dirty="0" smtClean="0"/>
              <a:t>Students </a:t>
            </a:r>
            <a:r>
              <a:rPr lang="en-GB" sz="3400" dirty="0"/>
              <a:t>agreed or completely agreed that by the end they felt like a partner in the process and not a student following the lead of the lecturer </a:t>
            </a:r>
            <a:r>
              <a:rPr lang="en-GB" sz="3400" dirty="0" smtClean="0"/>
              <a:t>(average of 4 </a:t>
            </a:r>
            <a:r>
              <a:rPr lang="en-GB" sz="3400" dirty="0"/>
              <a:t>out of 5). </a:t>
            </a:r>
            <a:endParaRPr lang="en-GB" sz="3400" dirty="0" smtClean="0"/>
          </a:p>
          <a:p>
            <a:pPr marL="82296" indent="0" algn="just">
              <a:buNone/>
            </a:pPr>
            <a:endParaRPr lang="en-GB" sz="3400" dirty="0" smtClean="0"/>
          </a:p>
          <a:p>
            <a:pPr algn="just"/>
            <a:r>
              <a:rPr lang="en-GB" sz="3400" dirty="0"/>
              <a:t>C</a:t>
            </a:r>
            <a:r>
              <a:rPr lang="en-GB" sz="3400" dirty="0" smtClean="0"/>
              <a:t>onfidence </a:t>
            </a:r>
            <a:r>
              <a:rPr lang="en-GB" sz="3400" dirty="0"/>
              <a:t>in </a:t>
            </a:r>
            <a:r>
              <a:rPr lang="en-GB" sz="3400" dirty="0" smtClean="0"/>
              <a:t>performing </a:t>
            </a:r>
            <a:r>
              <a:rPr lang="en-GB" sz="3400" dirty="0"/>
              <a:t>the assessment on their own (average of </a:t>
            </a:r>
            <a:r>
              <a:rPr lang="en-GB" sz="3400" dirty="0" smtClean="0"/>
              <a:t>3.75). </a:t>
            </a:r>
          </a:p>
          <a:p>
            <a:pPr algn="just"/>
            <a:endParaRPr lang="en-GB" sz="3400" dirty="0"/>
          </a:p>
          <a:p>
            <a:pPr algn="just"/>
            <a:r>
              <a:rPr lang="en-GB" sz="3400" dirty="0"/>
              <a:t>I</a:t>
            </a:r>
            <a:r>
              <a:rPr lang="en-GB" sz="3400" dirty="0" smtClean="0"/>
              <a:t>nterpreting </a:t>
            </a:r>
            <a:r>
              <a:rPr lang="en-GB" sz="3400" dirty="0"/>
              <a:t>the data with some help (average of </a:t>
            </a:r>
            <a:r>
              <a:rPr lang="en-GB" sz="3400" dirty="0" smtClean="0"/>
              <a:t>4 </a:t>
            </a:r>
            <a:r>
              <a:rPr lang="en-GB" sz="3400" dirty="0"/>
              <a:t>out of 5) also scored well. </a:t>
            </a:r>
            <a:endParaRPr lang="en-GB" sz="3400" dirty="0" smtClean="0"/>
          </a:p>
          <a:p>
            <a:endParaRPr lang="en-GB" dirty="0"/>
          </a:p>
          <a:p>
            <a:endParaRPr lang="en-GB" dirty="0"/>
          </a:p>
        </p:txBody>
      </p:sp>
    </p:spTree>
    <p:extLst>
      <p:ext uri="{BB962C8B-B14F-4D97-AF65-F5344CB8AC3E}">
        <p14:creationId xmlns:p14="http://schemas.microsoft.com/office/powerpoint/2010/main" val="323495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 employability</a:t>
            </a:r>
            <a:endParaRPr lang="en-GB" dirty="0"/>
          </a:p>
        </p:txBody>
      </p:sp>
      <p:sp>
        <p:nvSpPr>
          <p:cNvPr id="3" name="Content Placeholder 2"/>
          <p:cNvSpPr>
            <a:spLocks noGrp="1"/>
          </p:cNvSpPr>
          <p:nvPr>
            <p:ph idx="1"/>
          </p:nvPr>
        </p:nvSpPr>
        <p:spPr>
          <a:xfrm>
            <a:off x="1403648" y="1204392"/>
            <a:ext cx="7498080" cy="5653608"/>
          </a:xfrm>
        </p:spPr>
        <p:txBody>
          <a:bodyPr>
            <a:normAutofit/>
          </a:bodyPr>
          <a:lstStyle/>
          <a:p>
            <a:pPr algn="just">
              <a:lnSpc>
                <a:spcPct val="120000"/>
              </a:lnSpc>
              <a:spcBef>
                <a:spcPts val="0"/>
              </a:spcBef>
            </a:pPr>
            <a:r>
              <a:rPr lang="en-US" dirty="0" smtClean="0"/>
              <a:t>Students felt that it </a:t>
            </a:r>
            <a:r>
              <a:rPr lang="en-US" dirty="0"/>
              <a:t>enhanced employment </a:t>
            </a:r>
            <a:r>
              <a:rPr lang="en-US" dirty="0" smtClean="0"/>
              <a:t>skills, which will </a:t>
            </a:r>
            <a:r>
              <a:rPr lang="en-US" dirty="0"/>
              <a:t>be added to their CV (4.75 out of 5</a:t>
            </a:r>
            <a:r>
              <a:rPr lang="en-US" dirty="0" smtClean="0"/>
              <a:t>).</a:t>
            </a:r>
          </a:p>
          <a:p>
            <a:pPr lvl="2" algn="just">
              <a:lnSpc>
                <a:spcPct val="120000"/>
              </a:lnSpc>
              <a:spcBef>
                <a:spcPts val="0"/>
              </a:spcBef>
            </a:pPr>
            <a:endParaRPr lang="en-US" dirty="0" smtClean="0"/>
          </a:p>
          <a:p>
            <a:pPr algn="just">
              <a:lnSpc>
                <a:spcPct val="120000"/>
              </a:lnSpc>
              <a:spcBef>
                <a:spcPts val="0"/>
              </a:spcBef>
            </a:pPr>
            <a:r>
              <a:rPr lang="en-US" dirty="0" smtClean="0"/>
              <a:t>That they felt that it was </a:t>
            </a:r>
            <a:r>
              <a:rPr lang="en-US" dirty="0"/>
              <a:t>valuable to get a job (4 out of 5</a:t>
            </a:r>
            <a:r>
              <a:rPr lang="en-US" dirty="0" smtClean="0"/>
              <a:t>). </a:t>
            </a:r>
          </a:p>
          <a:p>
            <a:pPr lvl="2" algn="just">
              <a:lnSpc>
                <a:spcPct val="120000"/>
              </a:lnSpc>
              <a:spcBef>
                <a:spcPts val="0"/>
              </a:spcBef>
            </a:pPr>
            <a:endParaRPr lang="en-US" dirty="0" smtClean="0"/>
          </a:p>
          <a:p>
            <a:pPr algn="just">
              <a:lnSpc>
                <a:spcPct val="120000"/>
              </a:lnSpc>
              <a:spcBef>
                <a:spcPts val="0"/>
              </a:spcBef>
            </a:pPr>
            <a:r>
              <a:rPr lang="en-US" dirty="0" smtClean="0"/>
              <a:t>That it </a:t>
            </a:r>
            <a:r>
              <a:rPr lang="en-US" dirty="0"/>
              <a:t>provided practical skills in a real life setting (4.5 out of 5). </a:t>
            </a:r>
            <a:endParaRPr lang="en-US" dirty="0" smtClean="0"/>
          </a:p>
          <a:p>
            <a:pPr lvl="2" algn="just">
              <a:lnSpc>
                <a:spcPct val="120000"/>
              </a:lnSpc>
              <a:spcBef>
                <a:spcPts val="0"/>
              </a:spcBef>
            </a:pPr>
            <a:endParaRPr lang="en-US" dirty="0" smtClean="0"/>
          </a:p>
          <a:p>
            <a:pPr lvl="2" algn="just">
              <a:lnSpc>
                <a:spcPct val="120000"/>
              </a:lnSpc>
              <a:spcBef>
                <a:spcPts val="0"/>
              </a:spcBef>
            </a:pPr>
            <a:endParaRPr lang="en-US" dirty="0" smtClean="0"/>
          </a:p>
          <a:p>
            <a:pPr algn="just"/>
            <a:endParaRPr lang="en-GB" dirty="0"/>
          </a:p>
          <a:p>
            <a:endParaRPr lang="en-GB" dirty="0"/>
          </a:p>
        </p:txBody>
      </p:sp>
    </p:spTree>
    <p:extLst>
      <p:ext uri="{BB962C8B-B14F-4D97-AF65-F5344CB8AC3E}">
        <p14:creationId xmlns:p14="http://schemas.microsoft.com/office/powerpoint/2010/main" val="1414741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Biomechanics</a:t>
            </a:r>
            <a:endParaRPr lang="en-GB" dirty="0"/>
          </a:p>
        </p:txBody>
      </p:sp>
      <p:sp>
        <p:nvSpPr>
          <p:cNvPr id="3" name="Content Placeholder 2"/>
          <p:cNvSpPr>
            <a:spLocks noGrp="1"/>
          </p:cNvSpPr>
          <p:nvPr>
            <p:ph idx="1"/>
          </p:nvPr>
        </p:nvSpPr>
        <p:spPr>
          <a:xfrm>
            <a:off x="1435608" y="1447800"/>
            <a:ext cx="5080608" cy="4800600"/>
          </a:xfrm>
        </p:spPr>
        <p:txBody>
          <a:bodyPr>
            <a:normAutofit fontScale="77500" lnSpcReduction="20000"/>
          </a:bodyPr>
          <a:lstStyle/>
          <a:p>
            <a:pPr algn="just"/>
            <a:r>
              <a:rPr lang="en-GB" dirty="0" smtClean="0"/>
              <a:t>Biomechanics is taught at all levels of the SES degree at AU.</a:t>
            </a:r>
          </a:p>
          <a:p>
            <a:pPr algn="just"/>
            <a:endParaRPr lang="en-GB" dirty="0" smtClean="0"/>
          </a:p>
          <a:p>
            <a:pPr algn="just"/>
            <a:r>
              <a:rPr lang="en-GB" dirty="0" smtClean="0"/>
              <a:t>Looks at the mechanics of movement.</a:t>
            </a:r>
          </a:p>
          <a:p>
            <a:pPr algn="just"/>
            <a:endParaRPr lang="en-GB" dirty="0" smtClean="0"/>
          </a:p>
          <a:p>
            <a:pPr algn="just"/>
            <a:r>
              <a:rPr lang="en-GB" dirty="0" smtClean="0"/>
              <a:t>Is used to look at performance and injury causation.</a:t>
            </a:r>
          </a:p>
          <a:p>
            <a:pPr algn="just"/>
            <a:endParaRPr lang="en-GB" dirty="0" smtClean="0"/>
          </a:p>
          <a:p>
            <a:pPr algn="just"/>
            <a:r>
              <a:rPr lang="en-GB" dirty="0" smtClean="0"/>
              <a:t>Links therefore to health and clinical assessments.</a:t>
            </a:r>
          </a:p>
          <a:p>
            <a:pPr algn="just"/>
            <a:endParaRPr lang="en-GB" dirty="0" smtClean="0"/>
          </a:p>
          <a:p>
            <a:pPr algn="just"/>
            <a:r>
              <a:rPr lang="en-GB" dirty="0" smtClean="0"/>
              <a:t>Used in animation </a:t>
            </a:r>
          </a:p>
          <a:p>
            <a:endParaRPr lang="en-GB" dirty="0"/>
          </a:p>
        </p:txBody>
      </p:sp>
      <p:pic>
        <p:nvPicPr>
          <p:cNvPr id="2050" name="Picture 2" descr="https://kalyankrishna4886.files.wordpress.com/2010/11/polar.jpg?w=210&amp;h=3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5" y="1844824"/>
            <a:ext cx="2627783" cy="3741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24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Results - Knowledge and understanding</a:t>
            </a:r>
            <a:endParaRPr lang="en-GB" dirty="0"/>
          </a:p>
        </p:txBody>
      </p:sp>
      <p:sp>
        <p:nvSpPr>
          <p:cNvPr id="3" name="Content Placeholder 2"/>
          <p:cNvSpPr>
            <a:spLocks noGrp="1"/>
          </p:cNvSpPr>
          <p:nvPr>
            <p:ph idx="1"/>
          </p:nvPr>
        </p:nvSpPr>
        <p:spPr/>
        <p:txBody>
          <a:bodyPr>
            <a:normAutofit fontScale="92500" lnSpcReduction="20000"/>
          </a:bodyPr>
          <a:lstStyle/>
          <a:p>
            <a:pPr algn="just"/>
            <a:r>
              <a:rPr lang="en-GB" dirty="0" smtClean="0"/>
              <a:t>Students were able to perform the assessment with confidence and could apply the principles.  </a:t>
            </a:r>
          </a:p>
          <a:p>
            <a:pPr algn="just"/>
            <a:endParaRPr lang="en-GB" dirty="0"/>
          </a:p>
          <a:p>
            <a:pPr algn="just">
              <a:lnSpc>
                <a:spcPct val="120000"/>
              </a:lnSpc>
              <a:spcBef>
                <a:spcPts val="0"/>
              </a:spcBef>
            </a:pPr>
            <a:r>
              <a:rPr lang="en-US" dirty="0" smtClean="0"/>
              <a:t>Students felt that they had improved </a:t>
            </a:r>
            <a:r>
              <a:rPr lang="en-US" dirty="0"/>
              <a:t>understanding the procedures for collecting biomechanical data (4 out of 5</a:t>
            </a:r>
            <a:r>
              <a:rPr lang="en-US" dirty="0" smtClean="0"/>
              <a:t>). </a:t>
            </a:r>
            <a:endParaRPr lang="en-US" dirty="0"/>
          </a:p>
          <a:p>
            <a:pPr lvl="2" algn="just">
              <a:lnSpc>
                <a:spcPct val="120000"/>
              </a:lnSpc>
              <a:spcBef>
                <a:spcPts val="0"/>
              </a:spcBef>
            </a:pPr>
            <a:endParaRPr lang="en-US" dirty="0"/>
          </a:p>
          <a:p>
            <a:pPr lvl="2" algn="just">
              <a:lnSpc>
                <a:spcPct val="120000"/>
              </a:lnSpc>
              <a:spcBef>
                <a:spcPts val="0"/>
              </a:spcBef>
            </a:pPr>
            <a:endParaRPr lang="en-US" dirty="0"/>
          </a:p>
          <a:p>
            <a:pPr algn="just">
              <a:lnSpc>
                <a:spcPct val="120000"/>
              </a:lnSpc>
              <a:spcBef>
                <a:spcPts val="0"/>
              </a:spcBef>
            </a:pPr>
            <a:r>
              <a:rPr lang="en-US" dirty="0"/>
              <a:t>That they could interpret the data with some help (4 out of 5</a:t>
            </a:r>
            <a:r>
              <a:rPr lang="en-US" dirty="0" smtClean="0"/>
              <a:t>).</a:t>
            </a:r>
            <a:endParaRPr lang="en-GB" dirty="0"/>
          </a:p>
          <a:p>
            <a:endParaRPr lang="en-GB" dirty="0"/>
          </a:p>
        </p:txBody>
      </p:sp>
    </p:spTree>
    <p:extLst>
      <p:ext uri="{BB962C8B-B14F-4D97-AF65-F5344CB8AC3E}">
        <p14:creationId xmlns:p14="http://schemas.microsoft.com/office/powerpoint/2010/main" val="3373222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 Information generated</a:t>
            </a:r>
            <a:endParaRPr lang="en-GB" dirty="0"/>
          </a:p>
        </p:txBody>
      </p:sp>
      <p:sp>
        <p:nvSpPr>
          <p:cNvPr id="3" name="Content Placeholder 2"/>
          <p:cNvSpPr>
            <a:spLocks noGrp="1"/>
          </p:cNvSpPr>
          <p:nvPr>
            <p:ph idx="1"/>
          </p:nvPr>
        </p:nvSpPr>
        <p:spPr/>
        <p:txBody>
          <a:bodyPr>
            <a:noAutofit/>
          </a:bodyPr>
          <a:lstStyle/>
          <a:p>
            <a:pPr algn="just">
              <a:lnSpc>
                <a:spcPct val="120000"/>
              </a:lnSpc>
              <a:spcBef>
                <a:spcPts val="0"/>
              </a:spcBef>
            </a:pPr>
            <a:r>
              <a:rPr lang="en-GB" sz="2200" dirty="0"/>
              <a:t>Health care professionals said that the data was extremely useful in their </a:t>
            </a:r>
            <a:r>
              <a:rPr lang="en-GB" sz="2200" dirty="0" smtClean="0"/>
              <a:t>assessment utilising this for their subsequent intervention.</a:t>
            </a:r>
          </a:p>
          <a:p>
            <a:pPr algn="just">
              <a:lnSpc>
                <a:spcPct val="120000"/>
              </a:lnSpc>
              <a:spcBef>
                <a:spcPts val="0"/>
              </a:spcBef>
            </a:pPr>
            <a:endParaRPr lang="en-GB" sz="2200" dirty="0"/>
          </a:p>
          <a:p>
            <a:pPr algn="just">
              <a:lnSpc>
                <a:spcPct val="120000"/>
              </a:lnSpc>
              <a:spcBef>
                <a:spcPts val="0"/>
              </a:spcBef>
            </a:pPr>
            <a:r>
              <a:rPr lang="en-GB" sz="2200" dirty="0" smtClean="0"/>
              <a:t>Provided different case example that can now be how used in the formal curriculum (research informed).</a:t>
            </a:r>
          </a:p>
          <a:p>
            <a:pPr algn="just">
              <a:lnSpc>
                <a:spcPct val="120000"/>
              </a:lnSpc>
              <a:spcBef>
                <a:spcPts val="0"/>
              </a:spcBef>
            </a:pPr>
            <a:endParaRPr lang="en-GB" sz="2200" dirty="0"/>
          </a:p>
          <a:p>
            <a:pPr algn="just">
              <a:lnSpc>
                <a:spcPct val="120000"/>
              </a:lnSpc>
              <a:spcBef>
                <a:spcPts val="0"/>
              </a:spcBef>
            </a:pPr>
            <a:r>
              <a:rPr lang="en-GB" sz="2200" dirty="0" smtClean="0"/>
              <a:t>Learning through fellow students work will motivate these students.</a:t>
            </a:r>
          </a:p>
          <a:p>
            <a:pPr algn="just">
              <a:lnSpc>
                <a:spcPct val="120000"/>
              </a:lnSpc>
              <a:spcBef>
                <a:spcPts val="0"/>
              </a:spcBef>
            </a:pPr>
            <a:endParaRPr lang="en-GB" sz="2200" dirty="0"/>
          </a:p>
          <a:p>
            <a:pPr algn="just">
              <a:lnSpc>
                <a:spcPct val="120000"/>
              </a:lnSpc>
              <a:spcBef>
                <a:spcPts val="0"/>
              </a:spcBef>
            </a:pPr>
            <a:r>
              <a:rPr lang="en-GB" sz="2200" dirty="0" smtClean="0"/>
              <a:t>Need to continue to develop research engaged opportunity.</a:t>
            </a:r>
            <a:endParaRPr lang="en-GB" sz="2200" dirty="0"/>
          </a:p>
          <a:p>
            <a:pPr algn="just">
              <a:lnSpc>
                <a:spcPct val="120000"/>
              </a:lnSpc>
              <a:spcBef>
                <a:spcPts val="0"/>
              </a:spcBef>
            </a:pPr>
            <a:endParaRPr lang="en-GB" sz="2200" dirty="0" smtClean="0"/>
          </a:p>
        </p:txBody>
      </p:sp>
    </p:spTree>
    <p:extLst>
      <p:ext uri="{BB962C8B-B14F-4D97-AF65-F5344CB8AC3E}">
        <p14:creationId xmlns:p14="http://schemas.microsoft.com/office/powerpoint/2010/main" val="167923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Incorporation with curriculum </a:t>
            </a:r>
            <a:endParaRPr lang="en-GB" dirty="0"/>
          </a:p>
        </p:txBody>
      </p:sp>
      <p:sp>
        <p:nvSpPr>
          <p:cNvPr id="3" name="Content Placeholder 2"/>
          <p:cNvSpPr>
            <a:spLocks noGrp="1"/>
          </p:cNvSpPr>
          <p:nvPr>
            <p:ph idx="1"/>
          </p:nvPr>
        </p:nvSpPr>
        <p:spPr/>
        <p:txBody>
          <a:bodyPr>
            <a:normAutofit fontScale="85000" lnSpcReduction="10000"/>
          </a:bodyPr>
          <a:lstStyle/>
          <a:p>
            <a:pPr algn="just">
              <a:lnSpc>
                <a:spcPct val="110000"/>
              </a:lnSpc>
              <a:spcBef>
                <a:spcPts val="0"/>
              </a:spcBef>
            </a:pPr>
            <a:r>
              <a:rPr lang="en-GB" sz="3300" dirty="0" smtClean="0"/>
              <a:t>Students were able to show their peers the use of the equipment within formal dissertation and biomechanics practical seminars.</a:t>
            </a:r>
          </a:p>
          <a:p>
            <a:pPr lvl="1" algn="just">
              <a:lnSpc>
                <a:spcPct val="110000"/>
              </a:lnSpc>
              <a:spcBef>
                <a:spcPts val="0"/>
              </a:spcBef>
            </a:pPr>
            <a:r>
              <a:rPr lang="en-GB" sz="2900" dirty="0" smtClean="0"/>
              <a:t>Demonstrating deep learning.</a:t>
            </a:r>
          </a:p>
          <a:p>
            <a:pPr algn="just">
              <a:lnSpc>
                <a:spcPct val="110000"/>
              </a:lnSpc>
              <a:spcBef>
                <a:spcPts val="0"/>
              </a:spcBef>
            </a:pPr>
            <a:endParaRPr lang="en-GB" sz="3300" dirty="0"/>
          </a:p>
          <a:p>
            <a:pPr algn="just">
              <a:lnSpc>
                <a:spcPct val="110000"/>
              </a:lnSpc>
              <a:spcBef>
                <a:spcPts val="0"/>
              </a:spcBef>
            </a:pPr>
            <a:r>
              <a:rPr lang="en-GB" sz="3300" dirty="0" smtClean="0"/>
              <a:t>I hope to transform the formally curriculum through the development of an assessed module.</a:t>
            </a:r>
          </a:p>
          <a:p>
            <a:pPr algn="just">
              <a:lnSpc>
                <a:spcPct val="110000"/>
              </a:lnSpc>
              <a:spcBef>
                <a:spcPts val="0"/>
              </a:spcBef>
            </a:pPr>
            <a:endParaRPr lang="en-GB" sz="3300" dirty="0" smtClean="0"/>
          </a:p>
          <a:p>
            <a:pPr algn="just">
              <a:lnSpc>
                <a:spcPct val="110000"/>
              </a:lnSpc>
              <a:spcBef>
                <a:spcPts val="0"/>
              </a:spcBef>
            </a:pPr>
            <a:r>
              <a:rPr lang="en-GB" sz="3300" dirty="0" smtClean="0"/>
              <a:t>Also development of informal curriculum through the greater similar opportunities.</a:t>
            </a:r>
            <a:endParaRPr lang="en-GB" sz="3300" dirty="0"/>
          </a:p>
          <a:p>
            <a:pPr algn="just"/>
            <a:endParaRPr lang="en-GB" dirty="0"/>
          </a:p>
        </p:txBody>
      </p:sp>
    </p:spTree>
    <p:extLst>
      <p:ext uri="{BB962C8B-B14F-4D97-AF65-F5344CB8AC3E}">
        <p14:creationId xmlns:p14="http://schemas.microsoft.com/office/powerpoint/2010/main" val="2119791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 Opportunities</a:t>
            </a:r>
            <a:endParaRPr lang="en-GB" dirty="0"/>
          </a:p>
        </p:txBody>
      </p:sp>
      <p:sp>
        <p:nvSpPr>
          <p:cNvPr id="3" name="Content Placeholder 2"/>
          <p:cNvSpPr>
            <a:spLocks noGrp="1"/>
          </p:cNvSpPr>
          <p:nvPr>
            <p:ph idx="1"/>
          </p:nvPr>
        </p:nvSpPr>
        <p:spPr/>
        <p:txBody>
          <a:bodyPr>
            <a:normAutofit fontScale="92500" lnSpcReduction="10000"/>
          </a:bodyPr>
          <a:lstStyle/>
          <a:p>
            <a:pPr algn="just">
              <a:lnSpc>
                <a:spcPct val="120000"/>
              </a:lnSpc>
              <a:spcBef>
                <a:spcPts val="0"/>
              </a:spcBef>
            </a:pPr>
            <a:r>
              <a:rPr lang="en-US" sz="2200" dirty="0"/>
              <a:t>A desire for similar opportunity in other disciplines (average of 4.75 out of </a:t>
            </a:r>
            <a:r>
              <a:rPr lang="en-US" sz="2200" dirty="0" smtClean="0"/>
              <a:t>5.</a:t>
            </a:r>
            <a:endParaRPr lang="en-US" sz="2200" dirty="0"/>
          </a:p>
          <a:p>
            <a:pPr marL="82296" indent="0" algn="just">
              <a:lnSpc>
                <a:spcPct val="120000"/>
              </a:lnSpc>
              <a:spcBef>
                <a:spcPts val="0"/>
              </a:spcBef>
              <a:buNone/>
            </a:pPr>
            <a:endParaRPr lang="en-US" sz="2200" dirty="0" smtClean="0"/>
          </a:p>
          <a:p>
            <a:pPr algn="just">
              <a:lnSpc>
                <a:spcPct val="120000"/>
              </a:lnSpc>
              <a:spcBef>
                <a:spcPts val="0"/>
              </a:spcBef>
            </a:pPr>
            <a:r>
              <a:rPr lang="en-US" sz="2200" dirty="0" smtClean="0"/>
              <a:t>Qualitative </a:t>
            </a:r>
            <a:r>
              <a:rPr lang="en-US" sz="2200" dirty="0"/>
              <a:t>student feedback showed that students felt that the approach should </a:t>
            </a:r>
            <a:r>
              <a:rPr lang="en-US" sz="2200" dirty="0" smtClean="0"/>
              <a:t>be.</a:t>
            </a:r>
          </a:p>
          <a:p>
            <a:pPr lvl="1" algn="just">
              <a:lnSpc>
                <a:spcPct val="120000"/>
              </a:lnSpc>
              <a:spcBef>
                <a:spcPts val="0"/>
              </a:spcBef>
            </a:pPr>
            <a:endParaRPr lang="en-US" sz="2200" dirty="0" smtClean="0"/>
          </a:p>
          <a:p>
            <a:pPr lvl="1" algn="just">
              <a:lnSpc>
                <a:spcPct val="120000"/>
              </a:lnSpc>
              <a:spcBef>
                <a:spcPts val="0"/>
              </a:spcBef>
            </a:pPr>
            <a:r>
              <a:rPr lang="en-US" sz="2200" dirty="0" smtClean="0"/>
              <a:t>‘</a:t>
            </a:r>
            <a:r>
              <a:rPr lang="en-US" sz="2200" dirty="0"/>
              <a:t>a module alongside the Biomechanical Analysis </a:t>
            </a:r>
            <a:r>
              <a:rPr lang="en-US" sz="2200" i="1" dirty="0"/>
              <a:t>[SS21120</a:t>
            </a:r>
            <a:r>
              <a:rPr lang="en-US" sz="2200" i="1" dirty="0" smtClean="0"/>
              <a:t>]</a:t>
            </a:r>
            <a:r>
              <a:rPr lang="en-US" sz="2200" dirty="0" smtClean="0"/>
              <a:t>’.</a:t>
            </a:r>
            <a:endParaRPr lang="en-US" sz="2200" dirty="0"/>
          </a:p>
          <a:p>
            <a:pPr lvl="1" algn="just">
              <a:lnSpc>
                <a:spcPct val="120000"/>
              </a:lnSpc>
              <a:spcBef>
                <a:spcPts val="0"/>
              </a:spcBef>
            </a:pPr>
            <a:r>
              <a:rPr lang="en-US" sz="2200" dirty="0" smtClean="0"/>
              <a:t>‘</a:t>
            </a:r>
            <a:r>
              <a:rPr lang="en-US" sz="2200" dirty="0"/>
              <a:t>teach it as a module</a:t>
            </a:r>
            <a:r>
              <a:rPr lang="en-US" sz="2200" dirty="0" smtClean="0"/>
              <a:t>’.</a:t>
            </a:r>
            <a:endParaRPr lang="en-US" sz="2200" dirty="0"/>
          </a:p>
          <a:p>
            <a:pPr lvl="1" algn="just">
              <a:lnSpc>
                <a:spcPct val="120000"/>
              </a:lnSpc>
              <a:spcBef>
                <a:spcPts val="0"/>
              </a:spcBef>
            </a:pPr>
            <a:r>
              <a:rPr lang="en-US" sz="2200" dirty="0"/>
              <a:t>‘very good</a:t>
            </a:r>
            <a:r>
              <a:rPr lang="en-US" sz="2200" dirty="0" smtClean="0"/>
              <a:t>’. </a:t>
            </a:r>
            <a:endParaRPr lang="en-US" sz="2200" dirty="0"/>
          </a:p>
          <a:p>
            <a:pPr lvl="1" algn="just">
              <a:lnSpc>
                <a:spcPct val="120000"/>
              </a:lnSpc>
              <a:spcBef>
                <a:spcPts val="0"/>
              </a:spcBef>
            </a:pPr>
            <a:r>
              <a:rPr lang="en-US" sz="2200" dirty="0"/>
              <a:t>‘would be nice to have some more sessions like this in other modules because it was a great way to learn’. </a:t>
            </a:r>
          </a:p>
          <a:p>
            <a:pPr lvl="1" algn="just">
              <a:lnSpc>
                <a:spcPct val="120000"/>
              </a:lnSpc>
              <a:spcBef>
                <a:spcPts val="0"/>
              </a:spcBef>
            </a:pPr>
            <a:r>
              <a:rPr lang="en-US" sz="2200" dirty="0"/>
              <a:t>‘really helpful and </a:t>
            </a:r>
            <a:r>
              <a:rPr lang="en-US" sz="2200" i="1" dirty="0"/>
              <a:t>[a]</a:t>
            </a:r>
            <a:r>
              <a:rPr lang="en-US" sz="2200" dirty="0"/>
              <a:t> positive experience’ and that they would ‘definitely do it again</a:t>
            </a:r>
            <a:r>
              <a:rPr lang="en-US" sz="2200" dirty="0" smtClean="0"/>
              <a:t>’.</a:t>
            </a:r>
            <a:endParaRPr lang="en-GB" sz="2200" dirty="0"/>
          </a:p>
          <a:p>
            <a:endParaRPr lang="en-GB" dirty="0"/>
          </a:p>
        </p:txBody>
      </p:sp>
    </p:spTree>
    <p:extLst>
      <p:ext uri="{BB962C8B-B14F-4D97-AF65-F5344CB8AC3E}">
        <p14:creationId xmlns:p14="http://schemas.microsoft.com/office/powerpoint/2010/main" val="3519553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does it develop the student?</a:t>
            </a:r>
            <a:endParaRPr lang="en-GB" dirty="0"/>
          </a:p>
        </p:txBody>
      </p:sp>
      <p:sp>
        <p:nvSpPr>
          <p:cNvPr id="3" name="Content Placeholder 2"/>
          <p:cNvSpPr>
            <a:spLocks noGrp="1"/>
          </p:cNvSpPr>
          <p:nvPr>
            <p:ph idx="1"/>
          </p:nvPr>
        </p:nvSpPr>
        <p:spPr/>
        <p:txBody>
          <a:bodyPr>
            <a:normAutofit fontScale="85000" lnSpcReduction="20000"/>
          </a:bodyPr>
          <a:lstStyle/>
          <a:p>
            <a:pPr algn="just"/>
            <a:r>
              <a:rPr lang="en-GB" dirty="0" smtClean="0"/>
              <a:t>It appeared that the approach did develop:</a:t>
            </a:r>
          </a:p>
          <a:p>
            <a:pPr lvl="1" algn="just"/>
            <a:r>
              <a:rPr lang="en-GB" dirty="0" smtClean="0"/>
              <a:t>Discussion lead deep learning.</a:t>
            </a:r>
          </a:p>
          <a:p>
            <a:pPr algn="just"/>
            <a:endParaRPr lang="en-GB" dirty="0" smtClean="0"/>
          </a:p>
          <a:p>
            <a:pPr lvl="1" algn="just"/>
            <a:r>
              <a:rPr lang="en-GB" dirty="0" smtClean="0"/>
              <a:t>Ownership in the learning process.</a:t>
            </a:r>
          </a:p>
          <a:p>
            <a:pPr algn="just"/>
            <a:endParaRPr lang="en-GB" dirty="0" smtClean="0"/>
          </a:p>
          <a:p>
            <a:pPr lvl="1" algn="just"/>
            <a:r>
              <a:rPr lang="en-GB" dirty="0" smtClean="0"/>
              <a:t>Motivation and autonomy.</a:t>
            </a:r>
          </a:p>
          <a:p>
            <a:pPr algn="just"/>
            <a:endParaRPr lang="en-GB" dirty="0" smtClean="0"/>
          </a:p>
          <a:p>
            <a:pPr lvl="1" algn="just"/>
            <a:r>
              <a:rPr lang="en-GB" dirty="0" smtClean="0"/>
              <a:t>Reflective practice.</a:t>
            </a:r>
          </a:p>
          <a:p>
            <a:pPr algn="just"/>
            <a:endParaRPr lang="en-GB" dirty="0" smtClean="0"/>
          </a:p>
          <a:p>
            <a:pPr lvl="1" algn="just"/>
            <a:r>
              <a:rPr lang="en-GB" dirty="0" smtClean="0"/>
              <a:t>Critical thinking – however this could have been developed further and needed some more basic understanding.</a:t>
            </a:r>
          </a:p>
          <a:p>
            <a:endParaRPr lang="en-GB" dirty="0"/>
          </a:p>
        </p:txBody>
      </p:sp>
    </p:spTree>
    <p:extLst>
      <p:ext uri="{BB962C8B-B14F-4D97-AF65-F5344CB8AC3E}">
        <p14:creationId xmlns:p14="http://schemas.microsoft.com/office/powerpoint/2010/main" val="457544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reflections </a:t>
            </a:r>
            <a:endParaRPr lang="en-GB" dirty="0"/>
          </a:p>
        </p:txBody>
      </p:sp>
      <p:sp>
        <p:nvSpPr>
          <p:cNvPr id="3" name="Content Placeholder 2"/>
          <p:cNvSpPr>
            <a:spLocks noGrp="1"/>
          </p:cNvSpPr>
          <p:nvPr>
            <p:ph idx="1"/>
          </p:nvPr>
        </p:nvSpPr>
        <p:spPr>
          <a:xfrm>
            <a:off x="1435608" y="1447800"/>
            <a:ext cx="7498080" cy="5077544"/>
          </a:xfrm>
        </p:spPr>
        <p:txBody>
          <a:bodyPr>
            <a:normAutofit fontScale="85000" lnSpcReduction="20000"/>
          </a:bodyPr>
          <a:lstStyle/>
          <a:p>
            <a:pPr algn="just">
              <a:lnSpc>
                <a:spcPct val="120000"/>
              </a:lnSpc>
              <a:spcBef>
                <a:spcPts val="0"/>
              </a:spcBef>
            </a:pPr>
            <a:r>
              <a:rPr lang="en-GB" dirty="0" smtClean="0"/>
              <a:t>Worked really well to develop student understanding of the application of the theoretical concepts .</a:t>
            </a:r>
          </a:p>
          <a:p>
            <a:pPr algn="just">
              <a:lnSpc>
                <a:spcPct val="120000"/>
              </a:lnSpc>
              <a:spcBef>
                <a:spcPts val="0"/>
              </a:spcBef>
            </a:pPr>
            <a:endParaRPr lang="en-GB" dirty="0"/>
          </a:p>
          <a:p>
            <a:pPr algn="just">
              <a:lnSpc>
                <a:spcPct val="120000"/>
              </a:lnSpc>
              <a:spcBef>
                <a:spcPts val="0"/>
              </a:spcBef>
            </a:pPr>
            <a:r>
              <a:rPr lang="en-GB" dirty="0" smtClean="0"/>
              <a:t>Developed excellent communication skills with lecturer and client. </a:t>
            </a:r>
          </a:p>
          <a:p>
            <a:pPr algn="just">
              <a:lnSpc>
                <a:spcPct val="120000"/>
              </a:lnSpc>
              <a:spcBef>
                <a:spcPts val="0"/>
              </a:spcBef>
            </a:pPr>
            <a:endParaRPr lang="en-GB" dirty="0"/>
          </a:p>
          <a:p>
            <a:pPr algn="just">
              <a:lnSpc>
                <a:spcPct val="120000"/>
              </a:lnSpc>
              <a:spcBef>
                <a:spcPts val="0"/>
              </a:spcBef>
            </a:pPr>
            <a:r>
              <a:rPr lang="en-GB" dirty="0" smtClean="0"/>
              <a:t>Interpreting meaning from the data required more explanation than initially thought. </a:t>
            </a:r>
          </a:p>
          <a:p>
            <a:pPr algn="just">
              <a:lnSpc>
                <a:spcPct val="120000"/>
              </a:lnSpc>
              <a:spcBef>
                <a:spcPts val="0"/>
              </a:spcBef>
            </a:pPr>
            <a:endParaRPr lang="en-GB" dirty="0"/>
          </a:p>
          <a:p>
            <a:pPr algn="just">
              <a:lnSpc>
                <a:spcPct val="120000"/>
              </a:lnSpc>
              <a:spcBef>
                <a:spcPts val="0"/>
              </a:spcBef>
            </a:pPr>
            <a:r>
              <a:rPr lang="en-GB" dirty="0" smtClean="0"/>
              <a:t>Would benefit from formal lectures or detailed explanation. </a:t>
            </a:r>
            <a:endParaRPr lang="en-GB" dirty="0"/>
          </a:p>
        </p:txBody>
      </p:sp>
    </p:spTree>
    <p:extLst>
      <p:ext uri="{BB962C8B-B14F-4D97-AF65-F5344CB8AC3E}">
        <p14:creationId xmlns:p14="http://schemas.microsoft.com/office/powerpoint/2010/main" val="3776491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tasks</a:t>
            </a:r>
            <a:endParaRPr lang="en-GB" dirty="0"/>
          </a:p>
        </p:txBody>
      </p:sp>
      <p:sp>
        <p:nvSpPr>
          <p:cNvPr id="3" name="Content Placeholder 2"/>
          <p:cNvSpPr>
            <a:spLocks noGrp="1"/>
          </p:cNvSpPr>
          <p:nvPr>
            <p:ph idx="1"/>
          </p:nvPr>
        </p:nvSpPr>
        <p:spPr/>
        <p:txBody>
          <a:bodyPr/>
          <a:lstStyle/>
          <a:p>
            <a:pPr algn="just"/>
            <a:r>
              <a:rPr lang="en-GB" dirty="0" smtClean="0"/>
              <a:t>Continue to set up activities for ownership. </a:t>
            </a:r>
          </a:p>
          <a:p>
            <a:pPr algn="just"/>
            <a:endParaRPr lang="en-GB" dirty="0" smtClean="0"/>
          </a:p>
          <a:p>
            <a:pPr algn="just"/>
            <a:r>
              <a:rPr lang="en-GB" dirty="0" smtClean="0"/>
              <a:t>Different disciplines. </a:t>
            </a:r>
          </a:p>
          <a:p>
            <a:pPr algn="just"/>
            <a:endParaRPr lang="en-GB" dirty="0" smtClean="0"/>
          </a:p>
          <a:p>
            <a:pPr algn="just"/>
            <a:r>
              <a:rPr lang="en-GB" dirty="0" smtClean="0"/>
              <a:t>Incorporate findings of the pedagogical approach and of the assessment in the formal curriculum.  </a:t>
            </a:r>
            <a:endParaRPr lang="en-GB" dirty="0"/>
          </a:p>
        </p:txBody>
      </p:sp>
    </p:spTree>
    <p:extLst>
      <p:ext uri="{BB962C8B-B14F-4D97-AF65-F5344CB8AC3E}">
        <p14:creationId xmlns:p14="http://schemas.microsoft.com/office/powerpoint/2010/main" val="783813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Wider influence</a:t>
            </a:r>
            <a:endParaRPr lang="en-GB" dirty="0"/>
          </a:p>
        </p:txBody>
      </p:sp>
      <p:sp>
        <p:nvSpPr>
          <p:cNvPr id="3" name="Content Placeholder 2"/>
          <p:cNvSpPr>
            <a:spLocks noGrp="1"/>
          </p:cNvSpPr>
          <p:nvPr>
            <p:ph idx="1"/>
          </p:nvPr>
        </p:nvSpPr>
        <p:spPr/>
        <p:txBody>
          <a:bodyPr>
            <a:noAutofit/>
          </a:bodyPr>
          <a:lstStyle/>
          <a:p>
            <a:pPr algn="just">
              <a:lnSpc>
                <a:spcPct val="120000"/>
              </a:lnSpc>
              <a:spcBef>
                <a:spcPts val="0"/>
              </a:spcBef>
            </a:pPr>
            <a:r>
              <a:rPr lang="en-GB" sz="2400" dirty="0" smtClean="0"/>
              <a:t>University </a:t>
            </a:r>
            <a:r>
              <a:rPr lang="en-GB" sz="2400" dirty="0"/>
              <a:t>s</a:t>
            </a:r>
            <a:r>
              <a:rPr lang="en-GB" sz="2400" dirty="0" smtClean="0"/>
              <a:t>trategic plan: </a:t>
            </a:r>
          </a:p>
          <a:p>
            <a:pPr algn="just">
              <a:lnSpc>
                <a:spcPct val="120000"/>
              </a:lnSpc>
              <a:spcBef>
                <a:spcPts val="0"/>
              </a:spcBef>
            </a:pPr>
            <a:endParaRPr lang="en-GB" sz="2400" dirty="0"/>
          </a:p>
          <a:p>
            <a:pPr lvl="1" algn="just">
              <a:lnSpc>
                <a:spcPct val="120000"/>
              </a:lnSpc>
              <a:spcBef>
                <a:spcPts val="0"/>
              </a:spcBef>
            </a:pPr>
            <a:r>
              <a:rPr lang="en-GB" sz="2400" i="1" dirty="0" smtClean="0"/>
              <a:t>Working in partnership.</a:t>
            </a:r>
          </a:p>
          <a:p>
            <a:pPr marL="0" indent="0" algn="just">
              <a:lnSpc>
                <a:spcPct val="120000"/>
              </a:lnSpc>
              <a:spcBef>
                <a:spcPts val="0"/>
              </a:spcBef>
              <a:buNone/>
            </a:pPr>
            <a:endParaRPr lang="en-GB" sz="2400" i="1" dirty="0" smtClean="0"/>
          </a:p>
          <a:p>
            <a:pPr lvl="1" algn="just">
              <a:lnSpc>
                <a:spcPct val="120000"/>
              </a:lnSpc>
              <a:spcBef>
                <a:spcPts val="0"/>
              </a:spcBef>
            </a:pPr>
            <a:r>
              <a:rPr lang="en-GB" sz="2400" i="1" dirty="0" smtClean="0"/>
              <a:t>Creating opportunity.</a:t>
            </a:r>
          </a:p>
          <a:p>
            <a:pPr algn="just">
              <a:lnSpc>
                <a:spcPct val="120000"/>
              </a:lnSpc>
              <a:spcBef>
                <a:spcPts val="0"/>
              </a:spcBef>
            </a:pPr>
            <a:endParaRPr lang="en-GB" sz="2400" i="1" dirty="0"/>
          </a:p>
          <a:p>
            <a:pPr lvl="1" algn="just">
              <a:lnSpc>
                <a:spcPct val="120000"/>
              </a:lnSpc>
              <a:spcBef>
                <a:spcPts val="0"/>
              </a:spcBef>
            </a:pPr>
            <a:r>
              <a:rPr lang="en-GB" sz="2400" i="1" dirty="0" smtClean="0"/>
              <a:t>Teaching that inspires. </a:t>
            </a:r>
          </a:p>
          <a:p>
            <a:pPr lvl="1" algn="just">
              <a:lnSpc>
                <a:spcPct val="120000"/>
              </a:lnSpc>
              <a:spcBef>
                <a:spcPts val="0"/>
              </a:spcBef>
            </a:pPr>
            <a:endParaRPr lang="en-GB" sz="2400" i="1" dirty="0" smtClean="0"/>
          </a:p>
          <a:p>
            <a:pPr algn="just">
              <a:lnSpc>
                <a:spcPct val="120000"/>
              </a:lnSpc>
              <a:spcBef>
                <a:spcPts val="0"/>
              </a:spcBef>
            </a:pPr>
            <a:r>
              <a:rPr lang="en-GB" sz="2400" dirty="0" smtClean="0"/>
              <a:t>Transformation </a:t>
            </a:r>
            <a:r>
              <a:rPr lang="en-GB" sz="2400" dirty="0"/>
              <a:t>of </a:t>
            </a:r>
            <a:r>
              <a:rPr lang="en-GB" sz="2400" dirty="0" smtClean="0"/>
              <a:t>the formal and informal curriculum by incorporation into a new module and through development of new opportunities.  </a:t>
            </a:r>
            <a:endParaRPr lang="en-GB" sz="2400" i="1" dirty="0"/>
          </a:p>
        </p:txBody>
      </p:sp>
    </p:spTree>
    <p:extLst>
      <p:ext uri="{BB962C8B-B14F-4D97-AF65-F5344CB8AC3E}">
        <p14:creationId xmlns:p14="http://schemas.microsoft.com/office/powerpoint/2010/main" val="2930174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a:t>
            </a:r>
            <a:endParaRPr lang="en-GB" dirty="0"/>
          </a:p>
        </p:txBody>
      </p:sp>
      <p:sp>
        <p:nvSpPr>
          <p:cNvPr id="3" name="Content Placeholder 2"/>
          <p:cNvSpPr>
            <a:spLocks noGrp="1"/>
          </p:cNvSpPr>
          <p:nvPr>
            <p:ph idx="1"/>
          </p:nvPr>
        </p:nvSpPr>
        <p:spPr>
          <a:xfrm>
            <a:off x="1043608" y="1340768"/>
            <a:ext cx="7498080" cy="4800600"/>
          </a:xfrm>
        </p:spPr>
        <p:txBody>
          <a:bodyPr>
            <a:normAutofit fontScale="85000" lnSpcReduction="20000"/>
          </a:bodyPr>
          <a:lstStyle/>
          <a:p>
            <a:r>
              <a:rPr lang="en-GB" sz="2800" dirty="0" smtClean="0"/>
              <a:t>The </a:t>
            </a:r>
            <a:r>
              <a:rPr lang="en-GB" sz="2800" dirty="0"/>
              <a:t>progressive approach developed learning and </a:t>
            </a:r>
            <a:r>
              <a:rPr lang="en-GB" sz="2800" dirty="0" smtClean="0"/>
              <a:t>employability as well as the aims set:</a:t>
            </a:r>
            <a:endParaRPr lang="en-GB" sz="2800" dirty="0"/>
          </a:p>
          <a:p>
            <a:pPr lvl="1" algn="just">
              <a:spcBef>
                <a:spcPts val="0"/>
              </a:spcBef>
            </a:pPr>
            <a:endParaRPr lang="en-GB" dirty="0" smtClean="0"/>
          </a:p>
          <a:p>
            <a:pPr lvl="1" algn="just">
              <a:spcBef>
                <a:spcPts val="0"/>
              </a:spcBef>
            </a:pPr>
            <a:r>
              <a:rPr lang="en-GB" dirty="0" smtClean="0"/>
              <a:t>Interactive work between student, academic, health care professional and client</a:t>
            </a:r>
            <a:endParaRPr lang="en-GB" dirty="0"/>
          </a:p>
          <a:p>
            <a:pPr lvl="1" algn="just">
              <a:spcBef>
                <a:spcPts val="0"/>
              </a:spcBef>
            </a:pPr>
            <a:endParaRPr lang="en-GB" dirty="0" smtClean="0"/>
          </a:p>
          <a:p>
            <a:pPr lvl="1" algn="just">
              <a:spcBef>
                <a:spcPts val="0"/>
              </a:spcBef>
            </a:pPr>
            <a:r>
              <a:rPr lang="en-GB" dirty="0" smtClean="0"/>
              <a:t>Apply theoretical concepts to real world settings</a:t>
            </a:r>
          </a:p>
          <a:p>
            <a:pPr lvl="1" algn="just">
              <a:spcBef>
                <a:spcPts val="0"/>
              </a:spcBef>
            </a:pPr>
            <a:endParaRPr lang="en-GB" dirty="0" smtClean="0"/>
          </a:p>
          <a:p>
            <a:pPr lvl="1" algn="just">
              <a:spcBef>
                <a:spcPts val="0"/>
              </a:spcBef>
            </a:pPr>
            <a:r>
              <a:rPr lang="en-GB" dirty="0" smtClean="0"/>
              <a:t>Development </a:t>
            </a:r>
            <a:r>
              <a:rPr lang="en-GB" dirty="0"/>
              <a:t>of an </a:t>
            </a:r>
            <a:r>
              <a:rPr lang="en-GB" dirty="0" smtClean="0"/>
              <a:t>autonomous deep </a:t>
            </a:r>
            <a:r>
              <a:rPr lang="en-GB" dirty="0"/>
              <a:t>learner</a:t>
            </a:r>
          </a:p>
          <a:p>
            <a:pPr lvl="1" algn="just">
              <a:spcBef>
                <a:spcPts val="0"/>
              </a:spcBef>
            </a:pPr>
            <a:endParaRPr lang="en-GB" dirty="0" smtClean="0"/>
          </a:p>
          <a:p>
            <a:pPr lvl="1" algn="just">
              <a:spcBef>
                <a:spcPts val="0"/>
              </a:spcBef>
            </a:pPr>
            <a:r>
              <a:rPr lang="en-GB" dirty="0" smtClean="0"/>
              <a:t>Develop </a:t>
            </a:r>
            <a:r>
              <a:rPr lang="en-GB" dirty="0"/>
              <a:t>work related </a:t>
            </a:r>
            <a:endParaRPr lang="en-GB" dirty="0" smtClean="0"/>
          </a:p>
          <a:p>
            <a:pPr marL="402336" lvl="1" indent="0" algn="just">
              <a:spcBef>
                <a:spcPts val="0"/>
              </a:spcBef>
              <a:buNone/>
            </a:pPr>
            <a:r>
              <a:rPr lang="en-GB" dirty="0" smtClean="0"/>
              <a:t>and professional skills </a:t>
            </a:r>
            <a:endParaRPr lang="en-GB" dirty="0"/>
          </a:p>
          <a:p>
            <a:pPr marL="402336" lvl="1" indent="0" algn="just">
              <a:spcBef>
                <a:spcPts val="0"/>
              </a:spcBef>
              <a:buNone/>
            </a:pPr>
            <a:endParaRPr lang="en-GB" dirty="0" smtClean="0"/>
          </a:p>
          <a:p>
            <a:pPr lvl="1" algn="just">
              <a:spcBef>
                <a:spcPts val="0"/>
              </a:spcBef>
            </a:pPr>
            <a:r>
              <a:rPr lang="en-GB" dirty="0" smtClean="0"/>
              <a:t>Improve perception of </a:t>
            </a:r>
          </a:p>
          <a:p>
            <a:pPr marL="402336" lvl="1" indent="0" algn="just">
              <a:spcBef>
                <a:spcPts val="0"/>
              </a:spcBef>
              <a:buNone/>
            </a:pPr>
            <a:r>
              <a:rPr lang="en-GB" dirty="0" smtClean="0"/>
              <a:t>employability</a:t>
            </a:r>
            <a:endParaRPr lang="en-GB" dirty="0"/>
          </a:p>
        </p:txBody>
      </p:sp>
      <p:pic>
        <p:nvPicPr>
          <p:cNvPr id="4" name="Content Placeholder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35000"/>
                    </a14:imgEffect>
                  </a14:imgLayer>
                </a14:imgProps>
              </a:ext>
              <a:ext uri="{28A0092B-C50C-407E-A947-70E740481C1C}">
                <a14:useLocalDpi xmlns:a14="http://schemas.microsoft.com/office/drawing/2010/main" val="0"/>
              </a:ext>
            </a:extLst>
          </a:blip>
          <a:stretch>
            <a:fillRect/>
          </a:stretch>
        </p:blipFill>
        <p:spPr>
          <a:xfrm>
            <a:off x="5171119" y="4222616"/>
            <a:ext cx="3998737" cy="2665824"/>
          </a:xfrm>
          <a:prstGeom prst="rect">
            <a:avLst/>
          </a:prstGeom>
        </p:spPr>
      </p:pic>
      <p:pic>
        <p:nvPicPr>
          <p:cNvPr id="3074" name="Picture 2" descr="https://encrypted-tbn1.gstatic.com/images?q=tbn:ANd9GcRv9p2oXOOSayM5NfLCbV8rp8TWHgUR-j0TBUhiqiMt-OhKgjD5ldbeuk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0432" y="1844824"/>
            <a:ext cx="568086" cy="6539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encrypted-tbn1.gstatic.com/images?q=tbn:ANd9GcRv9p2oXOOSayM5NfLCbV8rp8TWHgUR-j0TBUhiqiMt-OhKgjD5ldbeuk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8784" y="2773624"/>
            <a:ext cx="568086" cy="6539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encrypted-tbn1.gstatic.com/images?q=tbn:ANd9GcRv9p2oXOOSayM5NfLCbV8rp8TWHgUR-j0TBUhiqiMt-OhKgjD5ldbeuk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0658" y="3427584"/>
            <a:ext cx="568086" cy="6539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encrypted-tbn1.gstatic.com/images?q=tbn:ANd9GcRv9p2oXOOSayM5NfLCbV8rp8TWHgUR-j0TBUhiqiMt-OhKgjD5ldbeuk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033" y="4222616"/>
            <a:ext cx="568086" cy="6539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encrypted-tbn1.gstatic.com/images?q=tbn:ANd9GcRv9p2oXOOSayM5NfLCbV8rp8TWHgUR-j0TBUhiqiMt-OhKgjD5ldbeuk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6426" y="5228548"/>
            <a:ext cx="568086" cy="65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61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 </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661794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Needs analysis </a:t>
            </a:r>
            <a:endParaRPr lang="en-GB" dirty="0"/>
          </a:p>
        </p:txBody>
      </p:sp>
      <p:sp>
        <p:nvSpPr>
          <p:cNvPr id="3" name="Content Placeholder 2"/>
          <p:cNvSpPr>
            <a:spLocks noGrp="1"/>
          </p:cNvSpPr>
          <p:nvPr>
            <p:ph idx="1"/>
          </p:nvPr>
        </p:nvSpPr>
        <p:spPr/>
        <p:txBody>
          <a:bodyPr>
            <a:noAutofit/>
          </a:bodyPr>
          <a:lstStyle/>
          <a:p>
            <a:pPr algn="just">
              <a:lnSpc>
                <a:spcPct val="120000"/>
              </a:lnSpc>
              <a:spcBef>
                <a:spcPts val="0"/>
              </a:spcBef>
            </a:pPr>
            <a:r>
              <a:rPr lang="en-GB" sz="2400" dirty="0" smtClean="0"/>
              <a:t>Conversations with undergraduate Sport and Exercise Science students that they lacked some of the practical skills working with real clients. </a:t>
            </a:r>
          </a:p>
          <a:p>
            <a:pPr algn="just">
              <a:lnSpc>
                <a:spcPct val="120000"/>
              </a:lnSpc>
              <a:spcBef>
                <a:spcPts val="0"/>
              </a:spcBef>
            </a:pPr>
            <a:endParaRPr lang="en-GB" sz="2400" dirty="0"/>
          </a:p>
          <a:p>
            <a:pPr algn="just">
              <a:lnSpc>
                <a:spcPct val="120000"/>
              </a:lnSpc>
              <a:spcBef>
                <a:spcPts val="0"/>
              </a:spcBef>
            </a:pPr>
            <a:r>
              <a:rPr lang="en-GB" sz="2400" dirty="0" smtClean="0"/>
              <a:t>Some difficulty to apply theoretical concepts to real world importance.</a:t>
            </a:r>
          </a:p>
          <a:p>
            <a:pPr algn="just">
              <a:lnSpc>
                <a:spcPct val="120000"/>
              </a:lnSpc>
              <a:spcBef>
                <a:spcPts val="0"/>
              </a:spcBef>
            </a:pPr>
            <a:endParaRPr lang="en-GB" sz="2400" dirty="0"/>
          </a:p>
          <a:p>
            <a:pPr algn="just">
              <a:lnSpc>
                <a:spcPct val="120000"/>
              </a:lnSpc>
              <a:spcBef>
                <a:spcPts val="0"/>
              </a:spcBef>
            </a:pPr>
            <a:r>
              <a:rPr lang="en-GB" sz="2400" dirty="0" smtClean="0"/>
              <a:t>Maximise engagement and performance in the subject matter.</a:t>
            </a:r>
          </a:p>
          <a:p>
            <a:pPr algn="just">
              <a:lnSpc>
                <a:spcPct val="120000"/>
              </a:lnSpc>
              <a:spcBef>
                <a:spcPts val="0"/>
              </a:spcBef>
            </a:pPr>
            <a:endParaRPr lang="en-GB" sz="2400" dirty="0"/>
          </a:p>
          <a:p>
            <a:pPr algn="just">
              <a:lnSpc>
                <a:spcPct val="120000"/>
              </a:lnSpc>
              <a:spcBef>
                <a:spcPts val="0"/>
              </a:spcBef>
            </a:pPr>
            <a:r>
              <a:rPr lang="en-GB" sz="2400" dirty="0" smtClean="0"/>
              <a:t>We were also being approached by local Health Care Professionals to help their assessment.</a:t>
            </a:r>
          </a:p>
          <a:p>
            <a:pPr algn="just">
              <a:lnSpc>
                <a:spcPct val="120000"/>
              </a:lnSpc>
              <a:spcBef>
                <a:spcPts val="0"/>
              </a:spcBef>
            </a:pPr>
            <a:endParaRPr lang="en-GB" sz="2200" dirty="0"/>
          </a:p>
        </p:txBody>
      </p:sp>
    </p:spTree>
    <p:extLst>
      <p:ext uri="{BB962C8B-B14F-4D97-AF65-F5344CB8AC3E}">
        <p14:creationId xmlns:p14="http://schemas.microsoft.com/office/powerpoint/2010/main" val="65752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this be achieved?</a:t>
            </a:r>
            <a:endParaRPr lang="en-GB" dirty="0"/>
          </a:p>
        </p:txBody>
      </p:sp>
      <p:sp>
        <p:nvSpPr>
          <p:cNvPr id="3" name="Content Placeholder 2"/>
          <p:cNvSpPr>
            <a:spLocks noGrp="1"/>
          </p:cNvSpPr>
          <p:nvPr>
            <p:ph idx="1"/>
          </p:nvPr>
        </p:nvSpPr>
        <p:spPr/>
        <p:txBody>
          <a:bodyPr/>
          <a:lstStyle/>
          <a:p>
            <a:endParaRPr lang="en-GB"/>
          </a:p>
        </p:txBody>
      </p:sp>
      <p:pic>
        <p:nvPicPr>
          <p:cNvPr id="1026" name="Picture 2" descr="http://images.clipartpanda.com/animated-question-mark-for-powerpoint-1256186461796715642question-mark-icon.svg.hi.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484784"/>
            <a:ext cx="2609850" cy="387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966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learning</a:t>
            </a:r>
            <a:endParaRPr lang="en-GB" dirty="0"/>
          </a:p>
        </p:txBody>
      </p:sp>
      <p:sp>
        <p:nvSpPr>
          <p:cNvPr id="3" name="Content Placeholder 2"/>
          <p:cNvSpPr>
            <a:spLocks noGrp="1"/>
          </p:cNvSpPr>
          <p:nvPr>
            <p:ph idx="1"/>
          </p:nvPr>
        </p:nvSpPr>
        <p:spPr/>
        <p:txBody>
          <a:bodyPr/>
          <a:lstStyle/>
          <a:p>
            <a:pPr algn="just">
              <a:spcBef>
                <a:spcPts val="0"/>
              </a:spcBef>
            </a:pPr>
            <a:r>
              <a:rPr lang="en-GB" dirty="0" smtClean="0"/>
              <a:t>Theorists such as Bandura have advocated social interaction as a key consideration required for learning to take place.</a:t>
            </a:r>
          </a:p>
          <a:p>
            <a:pPr algn="just">
              <a:spcBef>
                <a:spcPts val="0"/>
              </a:spcBef>
            </a:pPr>
            <a:endParaRPr lang="en-GB" dirty="0"/>
          </a:p>
          <a:p>
            <a:pPr algn="just">
              <a:spcBef>
                <a:spcPts val="0"/>
              </a:spcBef>
            </a:pPr>
            <a:r>
              <a:rPr lang="en-GB" dirty="0" smtClean="0"/>
              <a:t>Student as producer is </a:t>
            </a:r>
            <a:r>
              <a:rPr lang="en-GB" dirty="0"/>
              <a:t>model of learning where students create knowledge through social learning (</a:t>
            </a:r>
            <a:r>
              <a:rPr lang="en-GB" dirty="0" err="1"/>
              <a:t>Neary</a:t>
            </a:r>
            <a:r>
              <a:rPr lang="en-GB" dirty="0"/>
              <a:t>, 2010; </a:t>
            </a:r>
            <a:r>
              <a:rPr lang="en-GB" dirty="0" err="1"/>
              <a:t>Neary</a:t>
            </a:r>
            <a:r>
              <a:rPr lang="en-GB" dirty="0"/>
              <a:t> &amp; Winn, 2012</a:t>
            </a:r>
            <a:r>
              <a:rPr lang="en-GB" dirty="0" smtClean="0"/>
              <a:t>). </a:t>
            </a:r>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1238087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 as Producer</a:t>
            </a:r>
            <a:endParaRPr lang="en-GB" dirty="0"/>
          </a:p>
        </p:txBody>
      </p:sp>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47000" contrast="-48000"/>
                    </a14:imgEffect>
                  </a14:imgLayer>
                </a14:imgProps>
              </a:ext>
              <a:ext uri="{28A0092B-C50C-407E-A947-70E740481C1C}">
                <a14:useLocalDpi xmlns:a14="http://schemas.microsoft.com/office/drawing/2010/main" val="0"/>
              </a:ext>
            </a:extLst>
          </a:blip>
          <a:stretch>
            <a:fillRect/>
          </a:stretch>
        </p:blipFill>
        <p:spPr>
          <a:xfrm>
            <a:off x="6153472" y="1635656"/>
            <a:ext cx="3017520" cy="4526280"/>
          </a:xfrm>
          <a:prstGeom prst="rect">
            <a:avLst/>
          </a:prstGeom>
          <a:ln>
            <a:noFill/>
          </a:ln>
          <a:effectLst>
            <a:softEdge rad="112500"/>
          </a:effectLst>
        </p:spPr>
      </p:pic>
      <p:sp>
        <p:nvSpPr>
          <p:cNvPr id="5" name="TextBox 4"/>
          <p:cNvSpPr txBox="1"/>
          <p:nvPr/>
        </p:nvSpPr>
        <p:spPr>
          <a:xfrm>
            <a:off x="827584" y="1628800"/>
            <a:ext cx="5544616" cy="4678204"/>
          </a:xfrm>
          <a:prstGeom prst="rect">
            <a:avLst/>
          </a:prstGeom>
          <a:noFill/>
        </p:spPr>
        <p:txBody>
          <a:bodyPr wrap="square" rtlCol="0">
            <a:spAutoFit/>
          </a:bodyPr>
          <a:lstStyle/>
          <a:p>
            <a:pPr marL="285750" indent="-285750" algn="just">
              <a:buFont typeface="Arial" panose="020B0604020202020204" pitchFamily="34" charset="0"/>
              <a:buChar char="•"/>
            </a:pPr>
            <a:r>
              <a:rPr lang="en-GB" sz="2000" dirty="0" smtClean="0"/>
              <a:t>Fundamentally it relates </a:t>
            </a:r>
            <a:r>
              <a:rPr lang="en-GB" sz="2000" dirty="0"/>
              <a:t>to the core activity of university, research and teaching, and how these concepts interlink (</a:t>
            </a:r>
            <a:r>
              <a:rPr lang="en-GB" sz="2000" dirty="0" err="1"/>
              <a:t>Neary</a:t>
            </a:r>
            <a:r>
              <a:rPr lang="en-GB" sz="2000" dirty="0"/>
              <a:t> &amp; Winn, 2012</a:t>
            </a:r>
            <a:r>
              <a:rPr lang="en-GB" sz="2000" dirty="0" smtClean="0"/>
              <a:t>).</a:t>
            </a:r>
          </a:p>
          <a:p>
            <a:pPr algn="just"/>
            <a:endParaRPr lang="en-GB" sz="2000" dirty="0"/>
          </a:p>
          <a:p>
            <a:pPr marL="285750" indent="-285750" algn="just">
              <a:buFont typeface="Arial" panose="020B0604020202020204" pitchFamily="34" charset="0"/>
              <a:buChar char="•"/>
            </a:pPr>
            <a:r>
              <a:rPr lang="en-GB" sz="2000" dirty="0" smtClean="0"/>
              <a:t>Encourages </a:t>
            </a:r>
            <a:r>
              <a:rPr lang="en-GB" sz="2000" dirty="0"/>
              <a:t>the transformation of research-informed teaching into research-engaged teaching (Student as Producer, 2012</a:t>
            </a:r>
            <a:r>
              <a:rPr lang="en-GB" sz="2000" dirty="0" smtClean="0"/>
              <a:t>).</a:t>
            </a:r>
          </a:p>
          <a:p>
            <a:pPr algn="just"/>
            <a:endParaRPr lang="en-GB" sz="2000" dirty="0"/>
          </a:p>
          <a:p>
            <a:pPr marL="285750" indent="-285750" algn="just">
              <a:buFont typeface="Arial" panose="020B0604020202020204" pitchFamily="34" charset="0"/>
              <a:buChar char="•"/>
            </a:pPr>
            <a:r>
              <a:rPr lang="en-GB" sz="2000" dirty="0" smtClean="0"/>
              <a:t>It is </a:t>
            </a:r>
            <a:r>
              <a:rPr lang="en-GB" sz="2000" dirty="0"/>
              <a:t>more than the merely the individual learning in a social context, but is where the student works in partnership with the academic and also includes the way in which the social context of the university itself is transformed through progressive pedagogic practice (</a:t>
            </a:r>
            <a:r>
              <a:rPr lang="en-GB" sz="2000" dirty="0" err="1"/>
              <a:t>Neary</a:t>
            </a:r>
            <a:r>
              <a:rPr lang="en-GB" sz="2000" dirty="0"/>
              <a:t>, 2010</a:t>
            </a:r>
            <a:r>
              <a:rPr lang="en-GB" sz="2000" dirty="0" smtClean="0"/>
              <a:t>).</a:t>
            </a:r>
            <a:endParaRPr lang="en-GB" sz="2000" dirty="0"/>
          </a:p>
          <a:p>
            <a:endParaRPr lang="en-GB" dirty="0"/>
          </a:p>
        </p:txBody>
      </p:sp>
    </p:spTree>
    <p:extLst>
      <p:ext uri="{BB962C8B-B14F-4D97-AF65-F5344CB8AC3E}">
        <p14:creationId xmlns:p14="http://schemas.microsoft.com/office/powerpoint/2010/main" val="3026533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does it develop the student?</a:t>
            </a:r>
            <a:endParaRPr lang="en-GB" dirty="0"/>
          </a:p>
        </p:txBody>
      </p:sp>
      <p:sp>
        <p:nvSpPr>
          <p:cNvPr id="3" name="Content Placeholder 2"/>
          <p:cNvSpPr>
            <a:spLocks noGrp="1"/>
          </p:cNvSpPr>
          <p:nvPr>
            <p:ph idx="1"/>
          </p:nvPr>
        </p:nvSpPr>
        <p:spPr/>
        <p:txBody>
          <a:bodyPr>
            <a:normAutofit fontScale="92500" lnSpcReduction="10000"/>
          </a:bodyPr>
          <a:lstStyle/>
          <a:p>
            <a:pPr algn="just"/>
            <a:r>
              <a:rPr lang="en-GB" dirty="0" smtClean="0"/>
              <a:t>It appeared that the approach did develop:</a:t>
            </a:r>
          </a:p>
          <a:p>
            <a:pPr lvl="1" algn="just"/>
            <a:r>
              <a:rPr lang="en-GB" dirty="0" smtClean="0"/>
              <a:t>Discussion lead deep learning.</a:t>
            </a:r>
          </a:p>
          <a:p>
            <a:pPr algn="just"/>
            <a:endParaRPr lang="en-GB" dirty="0" smtClean="0"/>
          </a:p>
          <a:p>
            <a:pPr lvl="1" algn="just"/>
            <a:r>
              <a:rPr lang="en-GB" dirty="0" smtClean="0"/>
              <a:t>Ownership in the learning process.</a:t>
            </a:r>
          </a:p>
          <a:p>
            <a:pPr algn="just"/>
            <a:endParaRPr lang="en-GB" dirty="0" smtClean="0"/>
          </a:p>
          <a:p>
            <a:pPr lvl="1" algn="just"/>
            <a:r>
              <a:rPr lang="en-GB" dirty="0" smtClean="0"/>
              <a:t>Motivation and autonomy.</a:t>
            </a:r>
          </a:p>
          <a:p>
            <a:pPr algn="just"/>
            <a:endParaRPr lang="en-GB" dirty="0" smtClean="0"/>
          </a:p>
          <a:p>
            <a:pPr lvl="1" algn="just"/>
            <a:r>
              <a:rPr lang="en-GB" dirty="0" smtClean="0"/>
              <a:t>Reflective practice.</a:t>
            </a:r>
          </a:p>
          <a:p>
            <a:pPr algn="just"/>
            <a:endParaRPr lang="en-GB" dirty="0" smtClean="0"/>
          </a:p>
          <a:p>
            <a:pPr lvl="1" algn="just"/>
            <a:r>
              <a:rPr lang="en-GB" dirty="0" smtClean="0"/>
              <a:t>Critical thinking.</a:t>
            </a:r>
          </a:p>
          <a:p>
            <a:endParaRPr lang="en-GB" dirty="0"/>
          </a:p>
        </p:txBody>
      </p:sp>
    </p:spTree>
    <p:extLst>
      <p:ext uri="{BB962C8B-B14F-4D97-AF65-F5344CB8AC3E}">
        <p14:creationId xmlns:p14="http://schemas.microsoft.com/office/powerpoint/2010/main" val="171837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Partnership and the HEA</a:t>
            </a:r>
            <a:endParaRPr lang="en-GB" dirty="0"/>
          </a:p>
        </p:txBody>
      </p:sp>
      <p:sp>
        <p:nvSpPr>
          <p:cNvPr id="3" name="Content Placeholder 2"/>
          <p:cNvSpPr>
            <a:spLocks noGrp="1"/>
          </p:cNvSpPr>
          <p:nvPr>
            <p:ph idx="1"/>
          </p:nvPr>
        </p:nvSpPr>
        <p:spPr/>
        <p:txBody>
          <a:bodyPr>
            <a:normAutofit fontScale="77500" lnSpcReduction="20000"/>
          </a:bodyPr>
          <a:lstStyle/>
          <a:p>
            <a:pPr algn="just">
              <a:spcBef>
                <a:spcPts val="0"/>
              </a:spcBef>
            </a:pPr>
            <a:r>
              <a:rPr lang="en-GB" dirty="0" smtClean="0"/>
              <a:t>SAP is in line with the framework for partnership in learning and teaching put forward by the HEA (2014).</a:t>
            </a:r>
          </a:p>
          <a:p>
            <a:pPr algn="just">
              <a:spcBef>
                <a:spcPts val="0"/>
              </a:spcBef>
            </a:pPr>
            <a:endParaRPr lang="en-GB" dirty="0"/>
          </a:p>
          <a:p>
            <a:pPr algn="just">
              <a:spcBef>
                <a:spcPts val="0"/>
              </a:spcBef>
            </a:pPr>
            <a:r>
              <a:rPr lang="en-GB" dirty="0" smtClean="0"/>
              <a:t>Partnership is defined as </a:t>
            </a:r>
          </a:p>
          <a:p>
            <a:pPr lvl="1" algn="just">
              <a:spcBef>
                <a:spcPts val="0"/>
              </a:spcBef>
            </a:pPr>
            <a:r>
              <a:rPr lang="en-GB" i="1" dirty="0" smtClean="0"/>
              <a:t>‘</a:t>
            </a:r>
            <a:r>
              <a:rPr lang="en-GB" i="1" dirty="0"/>
              <a:t>relationship in which all involved are actively engaged </a:t>
            </a:r>
            <a:r>
              <a:rPr lang="en-GB" i="1" dirty="0" smtClean="0"/>
              <a:t>in and </a:t>
            </a:r>
            <a:r>
              <a:rPr lang="en-GB" i="1" dirty="0"/>
              <a:t>stand to gain from the process of learning and working together to foster engaged student learning </a:t>
            </a:r>
            <a:r>
              <a:rPr lang="en-GB" i="1" dirty="0" smtClean="0"/>
              <a:t>and engaging </a:t>
            </a:r>
            <a:r>
              <a:rPr lang="en-GB" i="1" dirty="0"/>
              <a:t>learning and teaching enhancement. Partnership is essentially a way of doing things, rather than </a:t>
            </a:r>
            <a:r>
              <a:rPr lang="en-GB" i="1" dirty="0" smtClean="0"/>
              <a:t>an outcome </a:t>
            </a:r>
            <a:r>
              <a:rPr lang="en-GB" i="1" dirty="0"/>
              <a:t>in itself</a:t>
            </a:r>
            <a:r>
              <a:rPr lang="en-GB" i="1" dirty="0" smtClean="0"/>
              <a:t>.’</a:t>
            </a:r>
          </a:p>
          <a:p>
            <a:pPr lvl="1" algn="just">
              <a:spcBef>
                <a:spcPts val="0"/>
              </a:spcBef>
            </a:pPr>
            <a:endParaRPr lang="en-GB" i="1" dirty="0"/>
          </a:p>
          <a:p>
            <a:pPr lvl="1" algn="just">
              <a:spcBef>
                <a:spcPts val="0"/>
              </a:spcBef>
            </a:pPr>
            <a:r>
              <a:rPr lang="en-GB" i="1" dirty="0" smtClean="0"/>
              <a:t>‘All </a:t>
            </a:r>
            <a:r>
              <a:rPr lang="en-GB" i="1" dirty="0"/>
              <a:t>partnership is student engagement, but not all student engagement is </a:t>
            </a:r>
            <a:r>
              <a:rPr lang="en-GB" i="1" dirty="0" smtClean="0"/>
              <a:t>partnership’</a:t>
            </a:r>
            <a:r>
              <a:rPr lang="en-GB" i="1" dirty="0"/>
              <a:t> (HEA, 2014 p. 2</a:t>
            </a:r>
            <a:r>
              <a:rPr lang="en-GB" i="1" dirty="0" smtClean="0"/>
              <a:t>).</a:t>
            </a:r>
          </a:p>
          <a:p>
            <a:pPr algn="just">
              <a:spcBef>
                <a:spcPts val="0"/>
              </a:spcBef>
            </a:pPr>
            <a:endParaRPr lang="en-GB" dirty="0" smtClean="0"/>
          </a:p>
          <a:p>
            <a:pPr algn="just">
              <a:spcBef>
                <a:spcPts val="0"/>
              </a:spcBef>
            </a:pPr>
            <a:r>
              <a:rPr lang="en-GB" dirty="0" smtClean="0"/>
              <a:t>Student </a:t>
            </a:r>
            <a:r>
              <a:rPr lang="en-GB" dirty="0"/>
              <a:t>engagement correlates with positive learning experiences and outcomes for students (Levy, 2014</a:t>
            </a:r>
            <a:r>
              <a:rPr lang="en-GB" dirty="0" smtClean="0"/>
              <a:t>).</a:t>
            </a:r>
            <a:endParaRPr lang="en-GB" dirty="0"/>
          </a:p>
        </p:txBody>
      </p:sp>
    </p:spTree>
    <p:extLst>
      <p:ext uri="{BB962C8B-B14F-4D97-AF65-F5344CB8AC3E}">
        <p14:creationId xmlns:p14="http://schemas.microsoft.com/office/powerpoint/2010/main" val="228016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98" t="22817" r="41547" b="9325"/>
          <a:stretch/>
        </p:blipFill>
        <p:spPr bwMode="auto">
          <a:xfrm>
            <a:off x="1073135" y="0"/>
            <a:ext cx="8036233" cy="6819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15816" y="3291514"/>
            <a:ext cx="3960440" cy="584775"/>
          </a:xfrm>
          <a:prstGeom prst="rect">
            <a:avLst/>
          </a:prstGeom>
          <a:solidFill>
            <a:schemeClr val="bg1"/>
          </a:solidFill>
          <a:ln>
            <a:solidFill>
              <a:schemeClr val="tx1"/>
            </a:solidFill>
          </a:ln>
        </p:spPr>
        <p:txBody>
          <a:bodyPr wrap="square" rtlCol="0">
            <a:spAutoFit/>
          </a:bodyPr>
          <a:lstStyle/>
          <a:p>
            <a:r>
              <a:rPr lang="en-GB" sz="3200" dirty="0" smtClean="0"/>
              <a:t>Student as Producer </a:t>
            </a:r>
            <a:endParaRPr lang="en-GB" sz="3200" dirty="0"/>
          </a:p>
        </p:txBody>
      </p:sp>
    </p:spTree>
    <p:extLst>
      <p:ext uri="{BB962C8B-B14F-4D97-AF65-F5344CB8AC3E}">
        <p14:creationId xmlns:p14="http://schemas.microsoft.com/office/powerpoint/2010/main" val="321306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2979A9607AEC45A3EB69AD70C05FE2" ma:contentTypeVersion="21" ma:contentTypeDescription="Create a new document." ma:contentTypeScope="" ma:versionID="e3c8c12cacb1542197ed0f965f3cb2d0">
  <xsd:schema xmlns:xsd="http://www.w3.org/2001/XMLSchema" xmlns:xs="http://www.w3.org/2001/XMLSchema" xmlns:p="http://schemas.microsoft.com/office/2006/metadata/properties" xmlns:ns2="3aa72657-aade-40dc-9fe9-efcfca6458f2" xmlns:ns3="47848b28-c835-4bfd-8f54-2996db37bbdb" targetNamespace="http://schemas.microsoft.com/office/2006/metadata/properties" ma:root="true" ma:fieldsID="21c439b009204a5b3c01058a95501536" ns2:_="" ns3:_="">
    <xsd:import namespace="3aa72657-aade-40dc-9fe9-efcfca6458f2"/>
    <xsd:import namespace="47848b28-c835-4bfd-8f54-2996db37bbdb"/>
    <xsd:element name="properties">
      <xsd:complexType>
        <xsd:sequence>
          <xsd:element name="documentManagement">
            <xsd:complexType>
              <xsd:all>
                <xsd:element ref="ns2:Relates_x0020_to" minOccurs="0"/>
                <xsd:element ref="ns2:Year"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a72657-aade-40dc-9fe9-efcfca6458f2" elementFormDefault="qualified">
    <xsd:import namespace="http://schemas.microsoft.com/office/2006/documentManagement/types"/>
    <xsd:import namespace="http://schemas.microsoft.com/office/infopath/2007/PartnerControls"/>
    <xsd:element name="Relates_x0020_to" ma:index="4" nillable="true" ma:displayName="Relates to" ma:internalName="Relates_x0020_to">
      <xsd:complexType>
        <xsd:complexContent>
          <xsd:extension base="dms:MultiChoice">
            <xsd:sequence>
              <xsd:element name="Value" maxOccurs="unbounded" minOccurs="0" nillable="true">
                <xsd:simpleType>
                  <xsd:restriction base="dms:Choice">
                    <xsd:enumeration value="Budget"/>
                    <xsd:enumeration value="Chairs"/>
                    <xsd:enumeration value="Follow Up"/>
                    <xsd:enumeration value="Hospitality"/>
                    <xsd:enumeration value="Organisational"/>
                    <xsd:enumeration value="Pack"/>
                    <xsd:enumeration value="Papers"/>
                    <xsd:enumeration value="Planning"/>
                    <xsd:enumeration value="Proposals"/>
                    <xsd:enumeration value="Publicity"/>
                    <xsd:enumeration value="Sessions"/>
                    <xsd:enumeration value="Workshops"/>
                    <xsd:enumeration value="Feedback"/>
                  </xsd:restriction>
                </xsd:simpleType>
              </xsd:element>
            </xsd:sequence>
          </xsd:extension>
        </xsd:complexContent>
      </xsd:complexType>
    </xsd:element>
    <xsd:element name="Year" ma:index="5" nillable="true" ma:displayName="Year" ma:description="Year of Conference" ma:internalName="Year">
      <xsd:complexType>
        <xsd:complexContent>
          <xsd:extension base="dms:MultiChoice">
            <xsd:sequence>
              <xsd:element name="Value" maxOccurs="unbounded" minOccurs="0" nillable="true">
                <xsd:simpleType>
                  <xsd:restriction base="dms:Choice">
                    <xsd:enumeration value="2013"/>
                    <xsd:enumeration value="2014"/>
                    <xsd:enumeration value="2015"/>
                    <xsd:enumeration value="2016"/>
                    <xsd:enumeration value="2017"/>
                    <xsd:enumeration value="2018"/>
                  </xsd:restriction>
                </xsd:simpleType>
              </xsd:element>
            </xsd:sequence>
          </xsd:extension>
        </xsd:complexContent>
      </xsd:complex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848b28-c835-4bfd-8f54-2996db37bbdb"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3aa72657-aade-40dc-9fe9-efcfca6458f2">
      <Value>2015</Value>
    </Year>
    <Relates_x0020_to xmlns="3aa72657-aade-40dc-9fe9-efcfca6458f2">
      <Value>Follow Up</Value>
      <Value>Sessions</Value>
    </Relates_x0020_to>
  </documentManagement>
</p:properties>
</file>

<file path=customXml/itemProps1.xml><?xml version="1.0" encoding="utf-8"?>
<ds:datastoreItem xmlns:ds="http://schemas.openxmlformats.org/officeDocument/2006/customXml" ds:itemID="{58187CE1-C8E0-434E-B5C8-0C5D1D0998DB}"/>
</file>

<file path=customXml/itemProps2.xml><?xml version="1.0" encoding="utf-8"?>
<ds:datastoreItem xmlns:ds="http://schemas.openxmlformats.org/officeDocument/2006/customXml" ds:itemID="{3FEF9258-9816-49C2-B574-06765378C15D}"/>
</file>

<file path=customXml/itemProps3.xml><?xml version="1.0" encoding="utf-8"?>
<ds:datastoreItem xmlns:ds="http://schemas.openxmlformats.org/officeDocument/2006/customXml" ds:itemID="{64AB4AC9-27D1-4743-91D7-3A749DABB5C0}"/>
</file>

<file path=docProps/app.xml><?xml version="1.0" encoding="utf-8"?>
<Properties xmlns="http://schemas.openxmlformats.org/officeDocument/2006/extended-properties" xmlns:vt="http://schemas.openxmlformats.org/officeDocument/2006/docPropsVTypes">
  <Template>Solstice</Template>
  <TotalTime>490</TotalTime>
  <Words>1628</Words>
  <Application>Microsoft Office PowerPoint</Application>
  <PresentationFormat>On-screen Show (4:3)</PresentationFormat>
  <Paragraphs>235</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Solstice</vt:lpstr>
      <vt:lpstr>Student as Producer: Using research engaged teaching to enhance the learning experience of biomechanics students</vt:lpstr>
      <vt:lpstr>Biomechanics</vt:lpstr>
      <vt:lpstr>Needs analysis </vt:lpstr>
      <vt:lpstr>How can this be achieved?</vt:lpstr>
      <vt:lpstr>Social learning</vt:lpstr>
      <vt:lpstr>Student as Producer</vt:lpstr>
      <vt:lpstr>How does it develop the student?</vt:lpstr>
      <vt:lpstr>Partnership and the HEA</vt:lpstr>
      <vt:lpstr>PowerPoint Presentation</vt:lpstr>
      <vt:lpstr>Employability</vt:lpstr>
      <vt:lpstr>Employability</vt:lpstr>
      <vt:lpstr>Therefore….</vt:lpstr>
      <vt:lpstr>Aims </vt:lpstr>
      <vt:lpstr>The students</vt:lpstr>
      <vt:lpstr>The work</vt:lpstr>
      <vt:lpstr>The work</vt:lpstr>
      <vt:lpstr>The results- Collaboration </vt:lpstr>
      <vt:lpstr>Results</vt:lpstr>
      <vt:lpstr>Results - employability</vt:lpstr>
      <vt:lpstr>Results - Knowledge and understanding</vt:lpstr>
      <vt:lpstr>Results – Information generated</vt:lpstr>
      <vt:lpstr>Incorporation with curriculum </vt:lpstr>
      <vt:lpstr>Results - Opportunities</vt:lpstr>
      <vt:lpstr>How does it develop the student?</vt:lpstr>
      <vt:lpstr>My reflections </vt:lpstr>
      <vt:lpstr>Future tasks</vt:lpstr>
      <vt:lpstr>Wider influence</vt:lpstr>
      <vt:lpstr>Aims </vt:lpstr>
      <vt:lpstr>Any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Low [dal38]</dc:creator>
  <cp:lastModifiedBy>Staff and Students at Aber Uni</cp:lastModifiedBy>
  <cp:revision>39</cp:revision>
  <dcterms:created xsi:type="dcterms:W3CDTF">2015-08-14T15:59:17Z</dcterms:created>
  <dcterms:modified xsi:type="dcterms:W3CDTF">2015-09-09T09:56:22Z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0x010100322979A9607AEC45A3EB69AD70C05FE2</vt:lpwstr>
  </property>
</Properties>
</file>