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ppt/tags/tag2.xml" ContentType="application/vnd.openxmlformats-officedocument.presentationml.tags+xml"/>
  <Override PartName="/ppt/tags/tag1.xml" ContentType="application/vnd.openxmlformats-officedocument.presentationml.tag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2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6528-13A6-4CBF-A5D6-57631C4B1F48}" type="datetimeFigureOut">
              <a:rPr lang="en-GB" smtClean="0"/>
              <a:t>07/07/2016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96DED-8FF6-4027-A1DB-A6EE3AF14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182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6528-13A6-4CBF-A5D6-57631C4B1F48}" type="datetimeFigureOut">
              <a:rPr lang="en-GB" smtClean="0"/>
              <a:t>07/07/2016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96DED-8FF6-4027-A1DB-A6EE3AF14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32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6528-13A6-4CBF-A5D6-57631C4B1F48}" type="datetimeFigureOut">
              <a:rPr lang="en-GB" smtClean="0"/>
              <a:t>07/07/2016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96DED-8FF6-4027-A1DB-A6EE3AF14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110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6528-13A6-4CBF-A5D6-57631C4B1F48}" type="datetimeFigureOut">
              <a:rPr lang="en-GB" smtClean="0"/>
              <a:t>07/07/2016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96DED-8FF6-4027-A1DB-A6EE3AF14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532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6528-13A6-4CBF-A5D6-57631C4B1F48}" type="datetimeFigureOut">
              <a:rPr lang="en-GB" smtClean="0"/>
              <a:t>07/07/2016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96DED-8FF6-4027-A1DB-A6EE3AF14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379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6528-13A6-4CBF-A5D6-57631C4B1F48}" type="datetimeFigureOut">
              <a:rPr lang="en-GB" smtClean="0"/>
              <a:t>07/07/2016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96DED-8FF6-4027-A1DB-A6EE3AF14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049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6528-13A6-4CBF-A5D6-57631C4B1F48}" type="datetimeFigureOut">
              <a:rPr lang="en-GB" smtClean="0"/>
              <a:t>07/07/2016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96DED-8FF6-4027-A1DB-A6EE3AF14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465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6528-13A6-4CBF-A5D6-57631C4B1F48}" type="datetimeFigureOut">
              <a:rPr lang="en-GB" smtClean="0"/>
              <a:t>07/07/2016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96DED-8FF6-4027-A1DB-A6EE3AF14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272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6528-13A6-4CBF-A5D6-57631C4B1F48}" type="datetimeFigureOut">
              <a:rPr lang="en-GB" smtClean="0"/>
              <a:t>07/07/2016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96DED-8FF6-4027-A1DB-A6EE3AF14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879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6528-13A6-4CBF-A5D6-57631C4B1F48}" type="datetimeFigureOut">
              <a:rPr lang="en-GB" smtClean="0"/>
              <a:t>07/07/2016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96DED-8FF6-4027-A1DB-A6EE3AF14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125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6528-13A6-4CBF-A5D6-57631C4B1F48}" type="datetimeFigureOut">
              <a:rPr lang="en-GB" smtClean="0"/>
              <a:t>07/07/2016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96DED-8FF6-4027-A1DB-A6EE3AF14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394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D6528-13A6-4CBF-A5D6-57631C4B1F48}" type="datetimeFigureOut">
              <a:rPr lang="en-GB" smtClean="0"/>
              <a:t>07/07/2016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96DED-8FF6-4027-A1DB-A6EE3AF14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61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ag9@aber.ac.uk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6905" y="339291"/>
            <a:ext cx="9638097" cy="2387600"/>
          </a:xfrm>
        </p:spPr>
        <p:txBody>
          <a:bodyPr/>
          <a:lstStyle/>
          <a:p>
            <a:r>
              <a:rPr lang="en-GB" b="1" dirty="0" smtClean="0"/>
              <a:t>On the advantages of mistakes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Gabor </a:t>
            </a:r>
            <a:r>
              <a:rPr lang="en-GB" sz="3200" dirty="0" err="1" smtClean="0"/>
              <a:t>Gelléri</a:t>
            </a:r>
            <a:r>
              <a:rPr lang="en-GB" sz="3200" dirty="0" smtClean="0"/>
              <a:t>, Department of Modern Languages</a:t>
            </a:r>
          </a:p>
          <a:p>
            <a:r>
              <a:rPr lang="en-GB" sz="2800" dirty="0" smtClean="0">
                <a:hlinkClick r:id="rId3"/>
              </a:rPr>
              <a:t>gag9@aber.ac.uk</a:t>
            </a:r>
            <a:r>
              <a:rPr lang="en-GB" sz="2800" dirty="0" smtClean="0"/>
              <a:t> </a:t>
            </a:r>
            <a:r>
              <a:rPr lang="en-GB" sz="2800" dirty="0" smtClean="0"/>
              <a:t>		@</a:t>
            </a:r>
            <a:r>
              <a:rPr lang="en-GB" sz="2800" dirty="0" err="1" smtClean="0"/>
              <a:t>gaborgelleri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2289" y="4119461"/>
            <a:ext cx="647700" cy="4286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132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973026" cy="1040163"/>
          </a:xfrm>
        </p:spPr>
        <p:txBody>
          <a:bodyPr/>
          <a:lstStyle/>
          <a:p>
            <a:pPr algn="ctr"/>
            <a:r>
              <a:rPr lang="en-GB" dirty="0" smtClean="0"/>
              <a:t>Context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429" y="952900"/>
            <a:ext cx="11973026" cy="5905099"/>
          </a:xfrm>
        </p:spPr>
        <p:txBody>
          <a:bodyPr>
            <a:normAutofit fontScale="92500"/>
          </a:bodyPr>
          <a:lstStyle/>
          <a:p>
            <a:r>
              <a:rPr lang="en-GB" sz="3600" dirty="0" smtClean="0"/>
              <a:t>Final-year language students</a:t>
            </a:r>
          </a:p>
          <a:p>
            <a:r>
              <a:rPr lang="en-GB" sz="3600" dirty="0" smtClean="0"/>
              <a:t>Many of them consider career in education</a:t>
            </a:r>
          </a:p>
          <a:p>
            <a:r>
              <a:rPr lang="en-GB" sz="3600" dirty="0" smtClean="0"/>
              <a:t>Spent year abroad, speaking usually way ahead of writing</a:t>
            </a:r>
          </a:p>
          <a:p>
            <a:r>
              <a:rPr lang="en-GB" sz="3600" dirty="0" smtClean="0"/>
              <a:t>Limited ‘grammatical awareness’ (partly heritage of pre-university studies)</a:t>
            </a:r>
          </a:p>
          <a:p>
            <a:r>
              <a:rPr lang="en-GB" sz="3600" dirty="0" smtClean="0"/>
              <a:t>Long written pieces at the final exam, content-grammar 50-50%</a:t>
            </a:r>
          </a:p>
          <a:p>
            <a:r>
              <a:rPr lang="en-GB" sz="3600" dirty="0" smtClean="0"/>
              <a:t>Regularly losing many percentages on grammatical precision</a:t>
            </a:r>
          </a:p>
          <a:p>
            <a:r>
              <a:rPr lang="en-GB" sz="3600" dirty="0" smtClean="0"/>
              <a:t>Serious time-management issues</a:t>
            </a:r>
          </a:p>
          <a:p>
            <a:r>
              <a:rPr lang="en-GB" sz="3600" dirty="0" smtClean="0"/>
              <a:t>Advice: reading one’s own text as ‘foreign text’</a:t>
            </a:r>
          </a:p>
          <a:p>
            <a:r>
              <a:rPr lang="en-GB" sz="3600" dirty="0" smtClean="0"/>
              <a:t>Need for targeted exercise</a:t>
            </a:r>
          </a:p>
        </p:txBody>
      </p:sp>
    </p:spTree>
    <p:extLst>
      <p:ext uri="{BB962C8B-B14F-4D97-AF65-F5344CB8AC3E}">
        <p14:creationId xmlns:p14="http://schemas.microsoft.com/office/powerpoint/2010/main" val="236104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29" y="37866"/>
            <a:ext cx="11973026" cy="1040163"/>
          </a:xfrm>
        </p:spPr>
        <p:txBody>
          <a:bodyPr/>
          <a:lstStyle/>
          <a:p>
            <a:pPr algn="ctr"/>
            <a:r>
              <a:rPr lang="en-GB" dirty="0" smtClean="0"/>
              <a:t>Learning through errors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429" y="950976"/>
            <a:ext cx="11973026" cy="5843016"/>
          </a:xfrm>
        </p:spPr>
        <p:txBody>
          <a:bodyPr>
            <a:normAutofit lnSpcReduction="10000"/>
          </a:bodyPr>
          <a:lstStyle/>
          <a:p>
            <a:r>
              <a:rPr lang="en-GB" sz="3600" dirty="0" smtClean="0"/>
              <a:t>Regular method: taking errors from answers to an exercise</a:t>
            </a:r>
          </a:p>
          <a:p>
            <a:r>
              <a:rPr lang="en-GB" sz="3600" u="sng" dirty="0" smtClean="0"/>
              <a:t>Problems</a:t>
            </a:r>
            <a:r>
              <a:rPr lang="en-GB" sz="3600" dirty="0" smtClean="0"/>
              <a:t>:</a:t>
            </a:r>
          </a:p>
          <a:p>
            <a:r>
              <a:rPr lang="en-GB" sz="3600" dirty="0" smtClean="0"/>
              <a:t>Students negatively affected when their errors are pinpointed</a:t>
            </a:r>
          </a:p>
          <a:p>
            <a:pPr lvl="1"/>
            <a:r>
              <a:rPr lang="en-GB" sz="3200" dirty="0" smtClean="0"/>
              <a:t>Attempt to address this: positive examples as well </a:t>
            </a:r>
          </a:p>
          <a:p>
            <a:r>
              <a:rPr lang="en-GB" sz="3600" dirty="0" smtClean="0"/>
              <a:t>Lesser engagement when it’s ‘somebody else’s error’</a:t>
            </a:r>
          </a:p>
          <a:p>
            <a:r>
              <a:rPr lang="en-GB" sz="3600" dirty="0" smtClean="0"/>
              <a:t>Errors occur randomly</a:t>
            </a:r>
          </a:p>
          <a:p>
            <a:r>
              <a:rPr lang="en-GB" sz="3600" dirty="0" smtClean="0"/>
              <a:t>Isolated errors: some grammar issues occur only in continuous text (</a:t>
            </a:r>
            <a:r>
              <a:rPr lang="en-GB" sz="3600" dirty="0" err="1" smtClean="0"/>
              <a:t>ie</a:t>
            </a:r>
            <a:r>
              <a:rPr lang="en-GB" sz="3600" dirty="0" smtClean="0"/>
              <a:t> past continuous vs perfect)</a:t>
            </a:r>
          </a:p>
          <a:p>
            <a:r>
              <a:rPr lang="en-GB" sz="3600" dirty="0" smtClean="0"/>
              <a:t>Regular method requires a text that pre-dates the day of exercise by over a week</a:t>
            </a:r>
          </a:p>
          <a:p>
            <a:r>
              <a:rPr lang="en-GB" sz="3600" dirty="0" smtClean="0"/>
              <a:t>Does not address time management issue</a:t>
            </a:r>
          </a:p>
        </p:txBody>
      </p:sp>
    </p:spTree>
    <p:extLst>
      <p:ext uri="{BB962C8B-B14F-4D97-AF65-F5344CB8AC3E}">
        <p14:creationId xmlns:p14="http://schemas.microsoft.com/office/powerpoint/2010/main" val="3755750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29" y="37866"/>
            <a:ext cx="11973026" cy="1040163"/>
          </a:xfrm>
        </p:spPr>
        <p:txBody>
          <a:bodyPr/>
          <a:lstStyle/>
          <a:p>
            <a:pPr algn="ctr"/>
            <a:r>
              <a:rPr lang="en-GB" dirty="0" smtClean="0"/>
              <a:t>Creating a targeted exercise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429" y="932688"/>
            <a:ext cx="11973026" cy="5824247"/>
          </a:xfrm>
        </p:spPr>
        <p:txBody>
          <a:bodyPr>
            <a:normAutofit lnSpcReduction="10000"/>
          </a:bodyPr>
          <a:lstStyle/>
          <a:p>
            <a:r>
              <a:rPr lang="en-GB" sz="3600" dirty="0" smtClean="0"/>
              <a:t>Repeated exercise at the beginning of class (at least bi-weekly)</a:t>
            </a:r>
          </a:p>
          <a:p>
            <a:r>
              <a:rPr lang="en-GB" sz="3600" dirty="0" smtClean="0"/>
              <a:t>A ‘foreign text’, created or fabricated by instructor</a:t>
            </a:r>
          </a:p>
          <a:p>
            <a:r>
              <a:rPr lang="en-GB" sz="3600" dirty="0" smtClean="0"/>
              <a:t>Short text (ca 300-400 words)</a:t>
            </a:r>
          </a:p>
          <a:p>
            <a:r>
              <a:rPr lang="en-GB" sz="3600" dirty="0" smtClean="0"/>
              <a:t>Time pressure: 5-7 minutes</a:t>
            </a:r>
          </a:p>
          <a:p>
            <a:r>
              <a:rPr lang="en-GB" sz="3600" dirty="0" smtClean="0"/>
              <a:t>Targeted errors: can cover recently discussed points of grammar, but </a:t>
            </a:r>
            <a:r>
              <a:rPr lang="en-GB" sz="3600" i="1" dirty="0" smtClean="0"/>
              <a:t>never exclusively</a:t>
            </a:r>
            <a:endParaRPr lang="en-GB" sz="3600" dirty="0" smtClean="0"/>
          </a:p>
          <a:p>
            <a:r>
              <a:rPr lang="en-GB" sz="3600" dirty="0" smtClean="0"/>
              <a:t>Can target regularly occurring types of error, such as ‘non-audible’ differences (é-</a:t>
            </a:r>
            <a:r>
              <a:rPr lang="en-GB" sz="3600" dirty="0" err="1" smtClean="0"/>
              <a:t>ée</a:t>
            </a:r>
            <a:r>
              <a:rPr lang="en-GB" sz="3600" dirty="0" smtClean="0"/>
              <a:t>-</a:t>
            </a:r>
            <a:r>
              <a:rPr lang="en-GB" sz="3600" dirty="0" err="1" smtClean="0"/>
              <a:t>és</a:t>
            </a:r>
            <a:r>
              <a:rPr lang="en-GB" sz="3600" dirty="0" smtClean="0"/>
              <a:t>-</a:t>
            </a:r>
            <a:r>
              <a:rPr lang="en-GB" sz="3600" dirty="0" err="1" smtClean="0"/>
              <a:t>ées</a:t>
            </a:r>
            <a:r>
              <a:rPr lang="en-GB" sz="3600" dirty="0" smtClean="0"/>
              <a:t>-</a:t>
            </a:r>
            <a:r>
              <a:rPr lang="en-GB" sz="3600" dirty="0" err="1" smtClean="0"/>
              <a:t>er</a:t>
            </a:r>
            <a:r>
              <a:rPr lang="en-GB" sz="3600" dirty="0" smtClean="0"/>
              <a:t>-et-</a:t>
            </a:r>
            <a:r>
              <a:rPr lang="en-GB" sz="3600" dirty="0" err="1" smtClean="0"/>
              <a:t>ez</a:t>
            </a:r>
            <a:r>
              <a:rPr lang="en-GB" sz="3600" dirty="0" smtClean="0"/>
              <a:t>)</a:t>
            </a:r>
          </a:p>
          <a:p>
            <a:r>
              <a:rPr lang="en-GB" sz="3600" dirty="0" smtClean="0"/>
              <a:t>Error analysis: possible in class (in depth or quick) or via </a:t>
            </a:r>
            <a:r>
              <a:rPr lang="en-GB" sz="3600" dirty="0" err="1" smtClean="0"/>
              <a:t>BlackBoard</a:t>
            </a:r>
            <a:endParaRPr lang="en-GB" sz="3600" dirty="0" smtClean="0"/>
          </a:p>
          <a:p>
            <a:r>
              <a:rPr lang="en-GB" sz="3600" dirty="0" smtClean="0"/>
              <a:t>Text can also have a content, other pedagogical goals</a:t>
            </a:r>
          </a:p>
          <a:p>
            <a:endParaRPr lang="en-GB" sz="3600" dirty="0" smtClean="0"/>
          </a:p>
          <a:p>
            <a:endParaRPr lang="en-GB" sz="3600" i="1" dirty="0" smtClean="0"/>
          </a:p>
          <a:p>
            <a:endParaRPr lang="en-GB" sz="3600" dirty="0" smtClean="0"/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703998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29" y="37866"/>
            <a:ext cx="11973026" cy="1040163"/>
          </a:xfrm>
        </p:spPr>
        <p:txBody>
          <a:bodyPr/>
          <a:lstStyle/>
          <a:p>
            <a:pPr algn="ctr"/>
            <a:r>
              <a:rPr lang="en-GB" dirty="0" smtClean="0"/>
              <a:t>Answers and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429" y="960120"/>
            <a:ext cx="11973026" cy="5796815"/>
          </a:xfrm>
        </p:spPr>
        <p:txBody>
          <a:bodyPr>
            <a:normAutofit/>
          </a:bodyPr>
          <a:lstStyle/>
          <a:p>
            <a:r>
              <a:rPr lang="en-GB" sz="3600" dirty="0" smtClean="0"/>
              <a:t>Popularity and usefulness confirmed by student reviews</a:t>
            </a:r>
          </a:p>
          <a:p>
            <a:r>
              <a:rPr lang="en-GB" sz="3600" dirty="0" smtClean="0"/>
              <a:t>Appreciated because prepares for</a:t>
            </a:r>
          </a:p>
          <a:p>
            <a:pPr lvl="1"/>
            <a:r>
              <a:rPr lang="en-GB" sz="3200" dirty="0" smtClean="0"/>
              <a:t>Exam situation</a:t>
            </a:r>
          </a:p>
          <a:p>
            <a:pPr lvl="1"/>
            <a:r>
              <a:rPr lang="en-GB" sz="3200" dirty="0" smtClean="0"/>
              <a:t>Teacher’s training and career</a:t>
            </a:r>
          </a:p>
          <a:p>
            <a:pPr lvl="1"/>
            <a:r>
              <a:rPr lang="en-GB" sz="3200" dirty="0" smtClean="0"/>
              <a:t>Other real-life uses</a:t>
            </a:r>
          </a:p>
          <a:p>
            <a:r>
              <a:rPr lang="en-GB" sz="3600" dirty="0" smtClean="0"/>
              <a:t>Method still evolving</a:t>
            </a:r>
          </a:p>
          <a:p>
            <a:r>
              <a:rPr lang="en-GB" sz="3600" dirty="0" smtClean="0"/>
              <a:t>Is it preferable to give total number of errors?</a:t>
            </a:r>
          </a:p>
          <a:p>
            <a:r>
              <a:rPr lang="en-GB" sz="3600" dirty="0" smtClean="0"/>
              <a:t>Where does it get ‘boring’?</a:t>
            </a:r>
          </a:p>
          <a:p>
            <a:r>
              <a:rPr lang="en-GB" sz="3600" dirty="0" smtClean="0"/>
              <a:t>Competitive aspect: positive?</a:t>
            </a:r>
          </a:p>
          <a:p>
            <a:endParaRPr lang="en-GB" sz="3600" dirty="0" smtClean="0"/>
          </a:p>
          <a:p>
            <a:endParaRPr lang="en-GB" sz="3600" dirty="0" smtClean="0"/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23502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29" y="37866"/>
            <a:ext cx="11973026" cy="1040163"/>
          </a:xfrm>
        </p:spPr>
        <p:txBody>
          <a:bodyPr/>
          <a:lstStyle/>
          <a:p>
            <a:pPr algn="ctr"/>
            <a:r>
              <a:rPr lang="en-GB" dirty="0" smtClean="0"/>
              <a:t>Technological enhancement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429" y="1183907"/>
            <a:ext cx="11973026" cy="5573028"/>
          </a:xfrm>
        </p:spPr>
        <p:txBody>
          <a:bodyPr/>
          <a:lstStyle/>
          <a:p>
            <a:r>
              <a:rPr lang="en-GB" dirty="0" smtClean="0"/>
              <a:t>Inspired by talks during AUTEL2016</a:t>
            </a:r>
          </a:p>
          <a:p>
            <a:r>
              <a:rPr lang="en-GB" dirty="0" smtClean="0"/>
              <a:t>Tablet-based (as demonstrated by Yuan) – allows to hand it over</a:t>
            </a:r>
          </a:p>
          <a:p>
            <a:pPr lvl="1"/>
            <a:r>
              <a:rPr lang="en-GB" dirty="0" smtClean="0"/>
              <a:t>Possible disadvantage: slows it down?</a:t>
            </a:r>
          </a:p>
          <a:p>
            <a:r>
              <a:rPr lang="en-GB" dirty="0" smtClean="0"/>
              <a:t>Video of correction practice? (as suggested by Hannah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Possibility of </a:t>
            </a:r>
            <a:r>
              <a:rPr lang="en-GB" smtClean="0"/>
              <a:t>seeing hand/pen </a:t>
            </a:r>
            <a:r>
              <a:rPr lang="en-GB" dirty="0" smtClean="0"/>
              <a:t>movement </a:t>
            </a:r>
            <a:r>
              <a:rPr lang="en-GB" smtClean="0"/>
              <a:t>(suggest </a:t>
            </a:r>
            <a:r>
              <a:rPr lang="en-GB" dirty="0" smtClean="0"/>
              <a:t>‘non-linear’ reading)</a:t>
            </a:r>
            <a:endParaRPr lang="en-GB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0121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2979A9607AEC45A3EB69AD70C05FE2" ma:contentTypeVersion="21" ma:contentTypeDescription="Create a new document." ma:contentTypeScope="" ma:versionID="e3c8c12cacb1542197ed0f965f3cb2d0">
  <xsd:schema xmlns:xsd="http://www.w3.org/2001/XMLSchema" xmlns:xs="http://www.w3.org/2001/XMLSchema" xmlns:p="http://schemas.microsoft.com/office/2006/metadata/properties" xmlns:ns2="3aa72657-aade-40dc-9fe9-efcfca6458f2" xmlns:ns3="47848b28-c835-4bfd-8f54-2996db37bbdb" targetNamespace="http://schemas.microsoft.com/office/2006/metadata/properties" ma:root="true" ma:fieldsID="21c439b009204a5b3c01058a95501536" ns2:_="" ns3:_="">
    <xsd:import namespace="3aa72657-aade-40dc-9fe9-efcfca6458f2"/>
    <xsd:import namespace="47848b28-c835-4bfd-8f54-2996db37bbdb"/>
    <xsd:element name="properties">
      <xsd:complexType>
        <xsd:sequence>
          <xsd:element name="documentManagement">
            <xsd:complexType>
              <xsd:all>
                <xsd:element ref="ns2:Relates_x0020_to" minOccurs="0"/>
                <xsd:element ref="ns2:Year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a72657-aade-40dc-9fe9-efcfca6458f2" elementFormDefault="qualified">
    <xsd:import namespace="http://schemas.microsoft.com/office/2006/documentManagement/types"/>
    <xsd:import namespace="http://schemas.microsoft.com/office/infopath/2007/PartnerControls"/>
    <xsd:element name="Relates_x0020_to" ma:index="4" nillable="true" ma:displayName="Relates to" ma:internalName="Relates_x0020_to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Budget"/>
                    <xsd:enumeration value="Chairs"/>
                    <xsd:enumeration value="Follow Up"/>
                    <xsd:enumeration value="Hospitality"/>
                    <xsd:enumeration value="Organisational"/>
                    <xsd:enumeration value="Pack"/>
                    <xsd:enumeration value="Papers"/>
                    <xsd:enumeration value="Planning"/>
                    <xsd:enumeration value="Proposals"/>
                    <xsd:enumeration value="Publicity"/>
                    <xsd:enumeration value="Sessions"/>
                    <xsd:enumeration value="Workshops"/>
                    <xsd:enumeration value="Feedback"/>
                  </xsd:restriction>
                </xsd:simpleType>
              </xsd:element>
            </xsd:sequence>
          </xsd:extension>
        </xsd:complexContent>
      </xsd:complexType>
    </xsd:element>
    <xsd:element name="Year" ma:index="5" nillable="true" ma:displayName="Year" ma:description="Year of Conference" ma:internalName="Year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2013"/>
                    <xsd:enumeration value="2014"/>
                    <xsd:enumeration value="2015"/>
                    <xsd:enumeration value="2016"/>
                    <xsd:enumeration value="2017"/>
                    <xsd:enumeration value="2018"/>
                  </xsd:restriction>
                </xsd:simpleType>
              </xsd:element>
            </xsd:sequence>
          </xsd:extension>
        </xsd:complexContent>
      </xsd:complexType>
    </xsd:element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848b28-c835-4bfd-8f54-2996db37bbd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3aa72657-aade-40dc-9fe9-efcfca6458f2">
      <Value>2016</Value>
    </Year>
    <Relates_x0020_to xmlns="3aa72657-aade-40dc-9fe9-efcfca6458f2"/>
  </documentManagement>
</p:properties>
</file>

<file path=customXml/itemProps1.xml><?xml version="1.0" encoding="utf-8"?>
<ds:datastoreItem xmlns:ds="http://schemas.openxmlformats.org/officeDocument/2006/customXml" ds:itemID="{637CCD72-5C8A-4E6C-A04C-9DADA6A571C7}"/>
</file>

<file path=customXml/itemProps2.xml><?xml version="1.0" encoding="utf-8"?>
<ds:datastoreItem xmlns:ds="http://schemas.openxmlformats.org/officeDocument/2006/customXml" ds:itemID="{7FBCFE1A-EED6-429C-BAF3-E6930DB7338E}"/>
</file>

<file path=customXml/itemProps3.xml><?xml version="1.0" encoding="utf-8"?>
<ds:datastoreItem xmlns:ds="http://schemas.openxmlformats.org/officeDocument/2006/customXml" ds:itemID="{EB3B4B58-0937-4F80-B623-659D546A7792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357</Words>
  <Application>Microsoft Office PowerPoint</Application>
  <PresentationFormat>Widescreen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On the advantages of mistakes</vt:lpstr>
      <vt:lpstr>Context</vt:lpstr>
      <vt:lpstr>Learning through errors</vt:lpstr>
      <vt:lpstr>Creating a targeted exercise</vt:lpstr>
      <vt:lpstr>Answers and questions</vt:lpstr>
      <vt:lpstr>Technological enhancement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the advantages of errors</dc:title>
  <dc:creator>Gabor Gelleri</dc:creator>
  <cp:lastModifiedBy>Blackboard and E-learning Support [bbbstaff]</cp:lastModifiedBy>
  <cp:revision>21</cp:revision>
  <dcterms:created xsi:type="dcterms:W3CDTF">2016-06-28T06:52:25Z</dcterms:created>
  <dcterms:modified xsi:type="dcterms:W3CDTF">2016-07-07T14:00:42Z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0x010100322979A9607AEC45A3EB69AD70C05FE2</vt:lpwstr>
  </property>
</Properties>
</file>