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73" r:id="rId12"/>
    <p:sldId id="266" r:id="rId13"/>
    <p:sldId id="267" r:id="rId14"/>
    <p:sldId id="268" r:id="rId15"/>
    <p:sldId id="274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0CD0B-A993-42D8-8117-8844D55AF85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9B7BF1-501B-4DBF-9FD0-6EA34C8E690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800" dirty="0" smtClean="0"/>
            <a:t>Student annotations</a:t>
          </a:r>
          <a:endParaRPr lang="en-US" sz="2800" dirty="0"/>
        </a:p>
      </dgm:t>
    </dgm:pt>
    <dgm:pt modelId="{48DBBE52-2BA4-42DA-81F7-2A5184E0EDB0}" type="parTrans" cxnId="{76504FB4-AF77-4C7A-9025-151805E38FB7}">
      <dgm:prSet/>
      <dgm:spPr/>
      <dgm:t>
        <a:bodyPr/>
        <a:lstStyle/>
        <a:p>
          <a:endParaRPr lang="en-US"/>
        </a:p>
      </dgm:t>
    </dgm:pt>
    <dgm:pt modelId="{705CD057-BB94-4961-A7DC-2DAAE7CBC3D9}" type="sibTrans" cxnId="{76504FB4-AF77-4C7A-9025-151805E38FB7}">
      <dgm:prSet custT="1"/>
      <dgm:spPr/>
      <dgm:t>
        <a:bodyPr/>
        <a:lstStyle/>
        <a:p>
          <a:r>
            <a:rPr lang="en-US" sz="2800" dirty="0" smtClean="0"/>
            <a:t>Library availability</a:t>
          </a:r>
          <a:endParaRPr lang="en-US" sz="2800" dirty="0"/>
        </a:p>
      </dgm:t>
    </dgm:pt>
    <dgm:pt modelId="{38E2A936-632B-4CE6-A7E6-571BFDA7C39B}">
      <dgm:prSet phldrT="[Text]" custT="1"/>
      <dgm:spPr/>
      <dgm:t>
        <a:bodyPr/>
        <a:lstStyle/>
        <a:p>
          <a:r>
            <a:rPr lang="en-GB" sz="2800" dirty="0" smtClean="0"/>
            <a:t>Item clicks</a:t>
          </a:r>
          <a:endParaRPr lang="en-US" sz="2800" dirty="0"/>
        </a:p>
      </dgm:t>
    </dgm:pt>
    <dgm:pt modelId="{58ECBC58-10E7-43EA-A043-6408EE16411D}" type="parTrans" cxnId="{00CB1491-CEF1-4DE7-BA33-CA4B8586EB64}">
      <dgm:prSet/>
      <dgm:spPr/>
      <dgm:t>
        <a:bodyPr/>
        <a:lstStyle/>
        <a:p>
          <a:endParaRPr lang="en-US"/>
        </a:p>
      </dgm:t>
    </dgm:pt>
    <dgm:pt modelId="{3C109C77-8941-43BE-8F86-E4EA0C71D833}" type="sibTrans" cxnId="{00CB1491-CEF1-4DE7-BA33-CA4B8586EB64}">
      <dgm:prSet custT="1"/>
      <dgm:spPr/>
      <dgm:t>
        <a:bodyPr/>
        <a:lstStyle/>
        <a:p>
          <a:r>
            <a:rPr lang="en-GB" sz="2800" dirty="0" smtClean="0"/>
            <a:t>Improving the item</a:t>
          </a:r>
          <a:endParaRPr lang="en-US" sz="2800" dirty="0"/>
        </a:p>
      </dgm:t>
    </dgm:pt>
    <dgm:pt modelId="{3DABECCC-ECF8-4694-8ADE-66B3841C5961}" type="pres">
      <dgm:prSet presAssocID="{4DE0CD0B-A993-42D8-8117-8844D55AF85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DA7F8B3-BA5E-4624-862B-969E5BE371F3}" type="pres">
      <dgm:prSet presAssocID="{509B7BF1-501B-4DBF-9FD0-6EA34C8E690E}" presName="composite" presStyleCnt="0"/>
      <dgm:spPr/>
    </dgm:pt>
    <dgm:pt modelId="{B7D0767F-7FC1-4675-B623-4581D9CFD2C6}" type="pres">
      <dgm:prSet presAssocID="{509B7BF1-501B-4DBF-9FD0-6EA34C8E690E}" presName="Parent1" presStyleLbl="node1" presStyleIdx="0" presStyleCnt="4" custScaleX="128347" custScaleY="43221" custLinFactNeighborX="-14065" custLinFactNeighborY="-181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143EA-6287-4B58-A66F-65B6751126CE}" type="pres">
      <dgm:prSet presAssocID="{509B7BF1-501B-4DBF-9FD0-6EA34C8E690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100F-A9C2-4C77-9CE2-D5ADA93EF798}" type="pres">
      <dgm:prSet presAssocID="{509B7BF1-501B-4DBF-9FD0-6EA34C8E690E}" presName="BalanceSpacing" presStyleCnt="0"/>
      <dgm:spPr/>
    </dgm:pt>
    <dgm:pt modelId="{44113B63-CDB5-4408-A39D-E3DA461CF63A}" type="pres">
      <dgm:prSet presAssocID="{509B7BF1-501B-4DBF-9FD0-6EA34C8E690E}" presName="BalanceSpacing1" presStyleCnt="0"/>
      <dgm:spPr/>
    </dgm:pt>
    <dgm:pt modelId="{B136DF16-6BA3-4E08-83BF-32D83E8C8C5F}" type="pres">
      <dgm:prSet presAssocID="{705CD057-BB94-4961-A7DC-2DAAE7CBC3D9}" presName="Accent1Text" presStyleLbl="node1" presStyleIdx="1" presStyleCnt="4" custScaleX="100170" custScaleY="45083" custLinFactNeighborX="-51915" custLinFactNeighborY="-31328"/>
      <dgm:spPr/>
      <dgm:t>
        <a:bodyPr/>
        <a:lstStyle/>
        <a:p>
          <a:endParaRPr lang="en-GB"/>
        </a:p>
      </dgm:t>
    </dgm:pt>
    <dgm:pt modelId="{CB0DE4AC-554F-4DF3-8CEF-EB243D82BFC1}" type="pres">
      <dgm:prSet presAssocID="{705CD057-BB94-4961-A7DC-2DAAE7CBC3D9}" presName="spaceBetweenRectangles" presStyleCnt="0"/>
      <dgm:spPr/>
    </dgm:pt>
    <dgm:pt modelId="{77036174-0F6A-4072-A750-6D06DCC7B0E6}" type="pres">
      <dgm:prSet presAssocID="{38E2A936-632B-4CE6-A7E6-571BFDA7C39B}" presName="composite" presStyleCnt="0"/>
      <dgm:spPr/>
    </dgm:pt>
    <dgm:pt modelId="{8C3A1916-DAE7-4140-A591-F99AB47CDCE6}" type="pres">
      <dgm:prSet presAssocID="{38E2A936-632B-4CE6-A7E6-571BFDA7C39B}" presName="Parent1" presStyleLbl="node1" presStyleIdx="2" presStyleCnt="4" custScaleX="78302" custScaleY="41650" custLinFactNeighborX="29160" custLinFactNeighborY="1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40CF76-086A-4DAC-BFA7-99C76FF662B7}" type="pres">
      <dgm:prSet presAssocID="{38E2A936-632B-4CE6-A7E6-571BFDA7C39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B2935-1EA5-4077-9418-A1DA285898FD}" type="pres">
      <dgm:prSet presAssocID="{38E2A936-632B-4CE6-A7E6-571BFDA7C39B}" presName="BalanceSpacing" presStyleCnt="0"/>
      <dgm:spPr/>
    </dgm:pt>
    <dgm:pt modelId="{AA1DFB6A-5F58-43DD-AE92-8DEB3205CA0D}" type="pres">
      <dgm:prSet presAssocID="{38E2A936-632B-4CE6-A7E6-571BFDA7C39B}" presName="BalanceSpacing1" presStyleCnt="0"/>
      <dgm:spPr/>
    </dgm:pt>
    <dgm:pt modelId="{0169EC06-74B4-49BF-9550-CA16CD450551}" type="pres">
      <dgm:prSet presAssocID="{3C109C77-8941-43BE-8F86-E4EA0C71D833}" presName="Accent1Text" presStyleLbl="node1" presStyleIdx="3" presStyleCnt="4" custScaleX="108013" custScaleY="37270" custLinFactNeighborX="48340" custLinFactNeighborY="-9224"/>
      <dgm:spPr/>
      <dgm:t>
        <a:bodyPr/>
        <a:lstStyle/>
        <a:p>
          <a:endParaRPr lang="en-GB"/>
        </a:p>
      </dgm:t>
    </dgm:pt>
  </dgm:ptLst>
  <dgm:cxnLst>
    <dgm:cxn modelId="{76504FB4-AF77-4C7A-9025-151805E38FB7}" srcId="{4DE0CD0B-A993-42D8-8117-8844D55AF85E}" destId="{509B7BF1-501B-4DBF-9FD0-6EA34C8E690E}" srcOrd="0" destOrd="0" parTransId="{48DBBE52-2BA4-42DA-81F7-2A5184E0EDB0}" sibTransId="{705CD057-BB94-4961-A7DC-2DAAE7CBC3D9}"/>
    <dgm:cxn modelId="{B77BD51C-D471-47D5-8DDF-5C3E7158F564}" type="presOf" srcId="{705CD057-BB94-4961-A7DC-2DAAE7CBC3D9}" destId="{B136DF16-6BA3-4E08-83BF-32D83E8C8C5F}" srcOrd="0" destOrd="0" presId="urn:microsoft.com/office/officeart/2008/layout/AlternatingHexagons"/>
    <dgm:cxn modelId="{A286B48D-6F3A-4FA8-8E7F-161A3E4AFAA9}" type="presOf" srcId="{4DE0CD0B-A993-42D8-8117-8844D55AF85E}" destId="{3DABECCC-ECF8-4694-8ADE-66B3841C5961}" srcOrd="0" destOrd="0" presId="urn:microsoft.com/office/officeart/2008/layout/AlternatingHexagons"/>
    <dgm:cxn modelId="{00CB1491-CEF1-4DE7-BA33-CA4B8586EB64}" srcId="{4DE0CD0B-A993-42D8-8117-8844D55AF85E}" destId="{38E2A936-632B-4CE6-A7E6-571BFDA7C39B}" srcOrd="1" destOrd="0" parTransId="{58ECBC58-10E7-43EA-A043-6408EE16411D}" sibTransId="{3C109C77-8941-43BE-8F86-E4EA0C71D833}"/>
    <dgm:cxn modelId="{941D7C83-8B65-4F06-B97E-4BDDD0C35FAD}" type="presOf" srcId="{509B7BF1-501B-4DBF-9FD0-6EA34C8E690E}" destId="{B7D0767F-7FC1-4675-B623-4581D9CFD2C6}" srcOrd="0" destOrd="0" presId="urn:microsoft.com/office/officeart/2008/layout/AlternatingHexagons"/>
    <dgm:cxn modelId="{D7381416-38B1-4559-B770-6CEE33CFB2FB}" type="presOf" srcId="{38E2A936-632B-4CE6-A7E6-571BFDA7C39B}" destId="{8C3A1916-DAE7-4140-A591-F99AB47CDCE6}" srcOrd="0" destOrd="0" presId="urn:microsoft.com/office/officeart/2008/layout/AlternatingHexagons"/>
    <dgm:cxn modelId="{30091A5F-60E0-4AF2-BA4A-059E45138160}" type="presOf" srcId="{3C109C77-8941-43BE-8F86-E4EA0C71D833}" destId="{0169EC06-74B4-49BF-9550-CA16CD450551}" srcOrd="0" destOrd="0" presId="urn:microsoft.com/office/officeart/2008/layout/AlternatingHexagons"/>
    <dgm:cxn modelId="{DBAA5F63-8E3E-4CCF-9DD3-57BC306A2628}" type="presParOf" srcId="{3DABECCC-ECF8-4694-8ADE-66B3841C5961}" destId="{9DA7F8B3-BA5E-4624-862B-969E5BE371F3}" srcOrd="0" destOrd="0" presId="urn:microsoft.com/office/officeart/2008/layout/AlternatingHexagons"/>
    <dgm:cxn modelId="{198E7CED-6486-4C4F-A536-1C846C688DFA}" type="presParOf" srcId="{9DA7F8B3-BA5E-4624-862B-969E5BE371F3}" destId="{B7D0767F-7FC1-4675-B623-4581D9CFD2C6}" srcOrd="0" destOrd="0" presId="urn:microsoft.com/office/officeart/2008/layout/AlternatingHexagons"/>
    <dgm:cxn modelId="{8E6273C3-BC2A-4246-A14B-DABD5D3BB03A}" type="presParOf" srcId="{9DA7F8B3-BA5E-4624-862B-969E5BE371F3}" destId="{E8E143EA-6287-4B58-A66F-65B6751126CE}" srcOrd="1" destOrd="0" presId="urn:microsoft.com/office/officeart/2008/layout/AlternatingHexagons"/>
    <dgm:cxn modelId="{913A54DA-B504-45FB-9DF1-7C3D1E1B5471}" type="presParOf" srcId="{9DA7F8B3-BA5E-4624-862B-969E5BE371F3}" destId="{AE26100F-A9C2-4C77-9CE2-D5ADA93EF798}" srcOrd="2" destOrd="0" presId="urn:microsoft.com/office/officeart/2008/layout/AlternatingHexagons"/>
    <dgm:cxn modelId="{74BB0FA8-843A-4249-AEE3-A81DBA523929}" type="presParOf" srcId="{9DA7F8B3-BA5E-4624-862B-969E5BE371F3}" destId="{44113B63-CDB5-4408-A39D-E3DA461CF63A}" srcOrd="3" destOrd="0" presId="urn:microsoft.com/office/officeart/2008/layout/AlternatingHexagons"/>
    <dgm:cxn modelId="{B196EAFA-A139-43FC-9076-42A367E07B8F}" type="presParOf" srcId="{9DA7F8B3-BA5E-4624-862B-969E5BE371F3}" destId="{B136DF16-6BA3-4E08-83BF-32D83E8C8C5F}" srcOrd="4" destOrd="0" presId="urn:microsoft.com/office/officeart/2008/layout/AlternatingHexagons"/>
    <dgm:cxn modelId="{552E58A7-6260-4921-A5F1-984E1CC452CA}" type="presParOf" srcId="{3DABECCC-ECF8-4694-8ADE-66B3841C5961}" destId="{CB0DE4AC-554F-4DF3-8CEF-EB243D82BFC1}" srcOrd="1" destOrd="0" presId="urn:microsoft.com/office/officeart/2008/layout/AlternatingHexagons"/>
    <dgm:cxn modelId="{FA64E00A-9396-42DD-9F46-4FC0B08DD23C}" type="presParOf" srcId="{3DABECCC-ECF8-4694-8ADE-66B3841C5961}" destId="{77036174-0F6A-4072-A750-6D06DCC7B0E6}" srcOrd="2" destOrd="0" presId="urn:microsoft.com/office/officeart/2008/layout/AlternatingHexagons"/>
    <dgm:cxn modelId="{5A45CEA2-7AA8-41D9-88AE-DFB3C695DF03}" type="presParOf" srcId="{77036174-0F6A-4072-A750-6D06DCC7B0E6}" destId="{8C3A1916-DAE7-4140-A591-F99AB47CDCE6}" srcOrd="0" destOrd="0" presId="urn:microsoft.com/office/officeart/2008/layout/AlternatingHexagons"/>
    <dgm:cxn modelId="{A1C4D562-2D14-461D-8672-6DD0EDD4826A}" type="presParOf" srcId="{77036174-0F6A-4072-A750-6D06DCC7B0E6}" destId="{1E40CF76-086A-4DAC-BFA7-99C76FF662B7}" srcOrd="1" destOrd="0" presId="urn:microsoft.com/office/officeart/2008/layout/AlternatingHexagons"/>
    <dgm:cxn modelId="{ED83A3C0-B9E0-48E2-9C64-01BF401B2553}" type="presParOf" srcId="{77036174-0F6A-4072-A750-6D06DCC7B0E6}" destId="{61FB2935-1EA5-4077-9418-A1DA285898FD}" srcOrd="2" destOrd="0" presId="urn:microsoft.com/office/officeart/2008/layout/AlternatingHexagons"/>
    <dgm:cxn modelId="{242DA973-8D32-4F83-BFD7-EB6E969FFB4A}" type="presParOf" srcId="{77036174-0F6A-4072-A750-6D06DCC7B0E6}" destId="{AA1DFB6A-5F58-43DD-AE92-8DEB3205CA0D}" srcOrd="3" destOrd="0" presId="urn:microsoft.com/office/officeart/2008/layout/AlternatingHexagons"/>
    <dgm:cxn modelId="{EF883954-835B-47C9-AEBB-C5E49F2089C1}" type="presParOf" srcId="{77036174-0F6A-4072-A750-6D06DCC7B0E6}" destId="{0169EC06-74B4-49BF-9550-CA16CD450551}" srcOrd="4" destOrd="0" presId="urn:microsoft.com/office/officeart/2008/layout/AlternatingHexagon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A9261-A524-4F07-ADA6-C936E3B27943}" type="doc">
      <dgm:prSet loTypeId="urn:microsoft.com/office/officeart/2005/8/layout/cycle7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D5E628DC-4D7F-4DB3-B30D-4A75AE4C9D5B}">
      <dgm:prSet phldrT="[Text]"/>
      <dgm:spPr/>
      <dgm:t>
        <a:bodyPr/>
        <a:lstStyle/>
        <a:p>
          <a:r>
            <a:rPr lang="en-GB" dirty="0" smtClean="0"/>
            <a:t>Aspire</a:t>
          </a:r>
          <a:endParaRPr lang="en-GB" dirty="0"/>
        </a:p>
      </dgm:t>
    </dgm:pt>
    <dgm:pt modelId="{9D8D9FCA-6726-4180-867F-20511544EA83}" type="parTrans" cxnId="{C12265A2-C5DF-4C5F-A566-6D5AB10177CC}">
      <dgm:prSet/>
      <dgm:spPr/>
      <dgm:t>
        <a:bodyPr/>
        <a:lstStyle/>
        <a:p>
          <a:endParaRPr lang="en-GB"/>
        </a:p>
      </dgm:t>
    </dgm:pt>
    <dgm:pt modelId="{5BC8334E-FA36-4E85-94B5-522C2E913B68}" type="sibTrans" cxnId="{C12265A2-C5DF-4C5F-A566-6D5AB10177CC}">
      <dgm:prSet/>
      <dgm:spPr/>
      <dgm:t>
        <a:bodyPr/>
        <a:lstStyle/>
        <a:p>
          <a:endParaRPr lang="en-GB"/>
        </a:p>
      </dgm:t>
    </dgm:pt>
    <dgm:pt modelId="{82DCC048-B61C-49E9-95BD-A1321A171112}">
      <dgm:prSet phldrT="[Text]"/>
      <dgm:spPr/>
      <dgm:t>
        <a:bodyPr/>
        <a:lstStyle/>
        <a:p>
          <a:r>
            <a:rPr lang="en-GB" dirty="0" smtClean="0"/>
            <a:t>Blackboard</a:t>
          </a:r>
          <a:endParaRPr lang="en-GB" dirty="0"/>
        </a:p>
      </dgm:t>
    </dgm:pt>
    <dgm:pt modelId="{11BABB21-FD1F-4DCA-A535-6859D391A8EF}" type="parTrans" cxnId="{FFA175D4-6EBB-4F78-B58B-8E393274B3E6}">
      <dgm:prSet/>
      <dgm:spPr/>
      <dgm:t>
        <a:bodyPr/>
        <a:lstStyle/>
        <a:p>
          <a:endParaRPr lang="en-GB"/>
        </a:p>
      </dgm:t>
    </dgm:pt>
    <dgm:pt modelId="{34FAC45D-90B5-4C33-9B90-1A146A211AD8}" type="sibTrans" cxnId="{FFA175D4-6EBB-4F78-B58B-8E393274B3E6}">
      <dgm:prSet/>
      <dgm:spPr/>
      <dgm:t>
        <a:bodyPr/>
        <a:lstStyle/>
        <a:p>
          <a:endParaRPr lang="en-GB"/>
        </a:p>
      </dgm:t>
    </dgm:pt>
    <dgm:pt modelId="{71384E8A-2742-4C25-B5EA-DDD0B818B1D7}">
      <dgm:prSet phldrT="[Text]"/>
      <dgm:spPr/>
      <dgm:t>
        <a:bodyPr/>
        <a:lstStyle/>
        <a:p>
          <a:r>
            <a:rPr lang="en-GB" dirty="0" smtClean="0"/>
            <a:t>Primo</a:t>
          </a:r>
          <a:endParaRPr lang="en-GB" dirty="0"/>
        </a:p>
      </dgm:t>
    </dgm:pt>
    <dgm:pt modelId="{F9C48757-E25B-4A69-AAB4-2541075EBC96}" type="parTrans" cxnId="{83B25783-EB87-4198-B4B5-61EFEBB19D4F}">
      <dgm:prSet/>
      <dgm:spPr/>
      <dgm:t>
        <a:bodyPr/>
        <a:lstStyle/>
        <a:p>
          <a:endParaRPr lang="en-GB"/>
        </a:p>
      </dgm:t>
    </dgm:pt>
    <dgm:pt modelId="{3351A9A1-DD56-4EBE-B296-9AE0BB57C767}" type="sibTrans" cxnId="{83B25783-EB87-4198-B4B5-61EFEBB19D4F}">
      <dgm:prSet/>
      <dgm:spPr/>
      <dgm:t>
        <a:bodyPr/>
        <a:lstStyle/>
        <a:p>
          <a:endParaRPr lang="en-GB"/>
        </a:p>
      </dgm:t>
    </dgm:pt>
    <dgm:pt modelId="{AFBC8964-5D37-4199-B220-5733520E2B79}" type="pres">
      <dgm:prSet presAssocID="{84AA9261-A524-4F07-ADA6-C936E3B279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DE0C4F-1BEB-442B-A1E2-48C8FFC29EAC}" type="pres">
      <dgm:prSet presAssocID="{D5E628DC-4D7F-4DB3-B30D-4A75AE4C9D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F2DC44-E2AB-43E2-901E-A019E5CB26AC}" type="pres">
      <dgm:prSet presAssocID="{5BC8334E-FA36-4E85-94B5-522C2E913B6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A3963FEF-2ED0-4FF9-859C-F7CAAA4B6D25}" type="pres">
      <dgm:prSet presAssocID="{5BC8334E-FA36-4E85-94B5-522C2E913B6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087659D-2DFA-4B95-92B6-EC357DD2B932}" type="pres">
      <dgm:prSet presAssocID="{82DCC048-B61C-49E9-95BD-A1321A1711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50851-0418-4947-B668-789021589591}" type="pres">
      <dgm:prSet presAssocID="{34FAC45D-90B5-4C33-9B90-1A146A211AD8}" presName="sibTrans" presStyleLbl="sibTrans2D1" presStyleIdx="1" presStyleCnt="3"/>
      <dgm:spPr/>
      <dgm:t>
        <a:bodyPr/>
        <a:lstStyle/>
        <a:p>
          <a:endParaRPr lang="en-GB"/>
        </a:p>
      </dgm:t>
    </dgm:pt>
    <dgm:pt modelId="{31CD8E8A-3922-4389-88D8-C9F7E6641231}" type="pres">
      <dgm:prSet presAssocID="{34FAC45D-90B5-4C33-9B90-1A146A211AD8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6AFD991D-F7CD-4BB2-8DD0-3137104D1030}" type="pres">
      <dgm:prSet presAssocID="{71384E8A-2742-4C25-B5EA-DDD0B818B1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E9251-D027-4B4E-8ABF-269B33B54E65}" type="pres">
      <dgm:prSet presAssocID="{3351A9A1-DD56-4EBE-B296-9AE0BB57C76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4D289873-76EF-49A4-90A4-3DA273229482}" type="pres">
      <dgm:prSet presAssocID="{3351A9A1-DD56-4EBE-B296-9AE0BB57C76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150E0DA-23B6-40F1-AF44-2DEAD16EB4DF}" type="presOf" srcId="{3351A9A1-DD56-4EBE-B296-9AE0BB57C767}" destId="{4D289873-76EF-49A4-90A4-3DA273229482}" srcOrd="1" destOrd="0" presId="urn:microsoft.com/office/officeart/2005/8/layout/cycle7"/>
    <dgm:cxn modelId="{86123F58-54B3-4C44-B556-6E6849C87967}" type="presOf" srcId="{34FAC45D-90B5-4C33-9B90-1A146A211AD8}" destId="{31CD8E8A-3922-4389-88D8-C9F7E6641231}" srcOrd="1" destOrd="0" presId="urn:microsoft.com/office/officeart/2005/8/layout/cycle7"/>
    <dgm:cxn modelId="{8D869578-E737-4944-BC02-DCB9DE159ECE}" type="presOf" srcId="{5BC8334E-FA36-4E85-94B5-522C2E913B68}" destId="{A3963FEF-2ED0-4FF9-859C-F7CAAA4B6D25}" srcOrd="1" destOrd="0" presId="urn:microsoft.com/office/officeart/2005/8/layout/cycle7"/>
    <dgm:cxn modelId="{83B25783-EB87-4198-B4B5-61EFEBB19D4F}" srcId="{84AA9261-A524-4F07-ADA6-C936E3B27943}" destId="{71384E8A-2742-4C25-B5EA-DDD0B818B1D7}" srcOrd="2" destOrd="0" parTransId="{F9C48757-E25B-4A69-AAB4-2541075EBC96}" sibTransId="{3351A9A1-DD56-4EBE-B296-9AE0BB57C767}"/>
    <dgm:cxn modelId="{F71206DC-AB87-4A47-BABF-EDBACE3E46AE}" type="presOf" srcId="{82DCC048-B61C-49E9-95BD-A1321A171112}" destId="{A087659D-2DFA-4B95-92B6-EC357DD2B932}" srcOrd="0" destOrd="0" presId="urn:microsoft.com/office/officeart/2005/8/layout/cycle7"/>
    <dgm:cxn modelId="{02A34D35-F209-44D2-B8FF-865B9A41EBB7}" type="presOf" srcId="{71384E8A-2742-4C25-B5EA-DDD0B818B1D7}" destId="{6AFD991D-F7CD-4BB2-8DD0-3137104D1030}" srcOrd="0" destOrd="0" presId="urn:microsoft.com/office/officeart/2005/8/layout/cycle7"/>
    <dgm:cxn modelId="{41B7E45D-362A-4BEB-9E49-3F92C470E85C}" type="presOf" srcId="{D5E628DC-4D7F-4DB3-B30D-4A75AE4C9D5B}" destId="{B3DE0C4F-1BEB-442B-A1E2-48C8FFC29EAC}" srcOrd="0" destOrd="0" presId="urn:microsoft.com/office/officeart/2005/8/layout/cycle7"/>
    <dgm:cxn modelId="{B7D0EBBE-14E4-4BF2-9C2F-C6A20933E6F0}" type="presOf" srcId="{34FAC45D-90B5-4C33-9B90-1A146A211AD8}" destId="{06550851-0418-4947-B668-789021589591}" srcOrd="0" destOrd="0" presId="urn:microsoft.com/office/officeart/2005/8/layout/cycle7"/>
    <dgm:cxn modelId="{C12265A2-C5DF-4C5F-A566-6D5AB10177CC}" srcId="{84AA9261-A524-4F07-ADA6-C936E3B27943}" destId="{D5E628DC-4D7F-4DB3-B30D-4A75AE4C9D5B}" srcOrd="0" destOrd="0" parTransId="{9D8D9FCA-6726-4180-867F-20511544EA83}" sibTransId="{5BC8334E-FA36-4E85-94B5-522C2E913B68}"/>
    <dgm:cxn modelId="{D89B772C-C684-4266-998A-4D0999ACCB2E}" type="presOf" srcId="{84AA9261-A524-4F07-ADA6-C936E3B27943}" destId="{AFBC8964-5D37-4199-B220-5733520E2B79}" srcOrd="0" destOrd="0" presId="urn:microsoft.com/office/officeart/2005/8/layout/cycle7"/>
    <dgm:cxn modelId="{DF76B12E-57A6-4F35-8EC0-5F29C604C260}" type="presOf" srcId="{5BC8334E-FA36-4E85-94B5-522C2E913B68}" destId="{B1F2DC44-E2AB-43E2-901E-A019E5CB26AC}" srcOrd="0" destOrd="0" presId="urn:microsoft.com/office/officeart/2005/8/layout/cycle7"/>
    <dgm:cxn modelId="{FFA175D4-6EBB-4F78-B58B-8E393274B3E6}" srcId="{84AA9261-A524-4F07-ADA6-C936E3B27943}" destId="{82DCC048-B61C-49E9-95BD-A1321A171112}" srcOrd="1" destOrd="0" parTransId="{11BABB21-FD1F-4DCA-A535-6859D391A8EF}" sibTransId="{34FAC45D-90B5-4C33-9B90-1A146A211AD8}"/>
    <dgm:cxn modelId="{2F863161-4A36-44DC-BE2A-2F419F990DE2}" type="presOf" srcId="{3351A9A1-DD56-4EBE-B296-9AE0BB57C767}" destId="{749E9251-D027-4B4E-8ABF-269B33B54E65}" srcOrd="0" destOrd="0" presId="urn:microsoft.com/office/officeart/2005/8/layout/cycle7"/>
    <dgm:cxn modelId="{659E84F4-4D87-466B-9F64-94F6BAAE20C0}" type="presParOf" srcId="{AFBC8964-5D37-4199-B220-5733520E2B79}" destId="{B3DE0C4F-1BEB-442B-A1E2-48C8FFC29EAC}" srcOrd="0" destOrd="0" presId="urn:microsoft.com/office/officeart/2005/8/layout/cycle7"/>
    <dgm:cxn modelId="{57180FB3-040E-4D3C-951A-1279B1FEFBD0}" type="presParOf" srcId="{AFBC8964-5D37-4199-B220-5733520E2B79}" destId="{B1F2DC44-E2AB-43E2-901E-A019E5CB26AC}" srcOrd="1" destOrd="0" presId="urn:microsoft.com/office/officeart/2005/8/layout/cycle7"/>
    <dgm:cxn modelId="{E3C09F9F-E4D8-494A-BB53-A46B318E215F}" type="presParOf" srcId="{B1F2DC44-E2AB-43E2-901E-A019E5CB26AC}" destId="{A3963FEF-2ED0-4FF9-859C-F7CAAA4B6D25}" srcOrd="0" destOrd="0" presId="urn:microsoft.com/office/officeart/2005/8/layout/cycle7"/>
    <dgm:cxn modelId="{1C739FD5-64FD-4FEE-8845-58D83E2F6039}" type="presParOf" srcId="{AFBC8964-5D37-4199-B220-5733520E2B79}" destId="{A087659D-2DFA-4B95-92B6-EC357DD2B932}" srcOrd="2" destOrd="0" presId="urn:microsoft.com/office/officeart/2005/8/layout/cycle7"/>
    <dgm:cxn modelId="{AE7E907B-6F65-49C6-8CDB-499A9B3411FE}" type="presParOf" srcId="{AFBC8964-5D37-4199-B220-5733520E2B79}" destId="{06550851-0418-4947-B668-789021589591}" srcOrd="3" destOrd="0" presId="urn:microsoft.com/office/officeart/2005/8/layout/cycle7"/>
    <dgm:cxn modelId="{63044F6E-CFB7-4813-921C-E3A81BB9DAA2}" type="presParOf" srcId="{06550851-0418-4947-B668-789021589591}" destId="{31CD8E8A-3922-4389-88D8-C9F7E6641231}" srcOrd="0" destOrd="0" presId="urn:microsoft.com/office/officeart/2005/8/layout/cycle7"/>
    <dgm:cxn modelId="{38C0848D-BA95-4B64-9727-51D8EC61B096}" type="presParOf" srcId="{AFBC8964-5D37-4199-B220-5733520E2B79}" destId="{6AFD991D-F7CD-4BB2-8DD0-3137104D1030}" srcOrd="4" destOrd="0" presId="urn:microsoft.com/office/officeart/2005/8/layout/cycle7"/>
    <dgm:cxn modelId="{C03D2F1A-4156-47DE-91E8-65DEEB543D10}" type="presParOf" srcId="{AFBC8964-5D37-4199-B220-5733520E2B79}" destId="{749E9251-D027-4B4E-8ABF-269B33B54E65}" srcOrd="5" destOrd="0" presId="urn:microsoft.com/office/officeart/2005/8/layout/cycle7"/>
    <dgm:cxn modelId="{68C79130-291E-4FA2-AFD6-AB67EB2845F0}" type="presParOf" srcId="{749E9251-D027-4B4E-8ABF-269B33B54E65}" destId="{4D289873-76EF-49A4-90A4-3DA27322948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0767F-7FC1-4675-B623-4581D9CFD2C6}">
      <dsp:nvSpPr>
        <dsp:cNvPr id="0" name=""/>
        <dsp:cNvSpPr/>
      </dsp:nvSpPr>
      <dsp:spPr>
        <a:xfrm rot="5400000">
          <a:off x="3975254" y="46169"/>
          <a:ext cx="1019132" cy="2632939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 annotations</a:t>
          </a:r>
          <a:endParaRPr lang="en-US" sz="2800" kern="1200" dirty="0"/>
        </a:p>
      </dsp:txBody>
      <dsp:txXfrm rot="-5400000">
        <a:off x="3607174" y="1022927"/>
        <a:ext cx="1755293" cy="679422"/>
      </dsp:txXfrm>
    </dsp:sp>
    <dsp:sp modelId="{E8E143EA-6287-4B58-A66F-65B6751126CE}">
      <dsp:nvSpPr>
        <dsp:cNvPr id="0" name=""/>
        <dsp:cNvSpPr/>
      </dsp:nvSpPr>
      <dsp:spPr>
        <a:xfrm>
          <a:off x="5861314" y="1083975"/>
          <a:ext cx="2631480" cy="14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6DF16-6BA3-4E08-83BF-32D83E8C8C5F}">
      <dsp:nvSpPr>
        <dsp:cNvPr id="0" name=""/>
        <dsp:cNvSpPr/>
      </dsp:nvSpPr>
      <dsp:spPr>
        <a:xfrm rot="5400000">
          <a:off x="961301" y="25206"/>
          <a:ext cx="1063037" cy="205491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Library availability</a:t>
          </a:r>
          <a:endParaRPr lang="en-US" sz="2800" kern="1200" dirty="0"/>
        </a:p>
      </dsp:txBody>
      <dsp:txXfrm rot="-5400000">
        <a:off x="807850" y="698315"/>
        <a:ext cx="1369940" cy="708691"/>
      </dsp:txXfrm>
    </dsp:sp>
    <dsp:sp modelId="{8C3A1916-DAE7-4140-A591-F99AB47CDCE6}">
      <dsp:nvSpPr>
        <dsp:cNvPr id="0" name=""/>
        <dsp:cNvSpPr/>
      </dsp:nvSpPr>
      <dsp:spPr>
        <a:xfrm rot="5400000">
          <a:off x="3768490" y="2522226"/>
          <a:ext cx="982089" cy="16063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Item clicks</a:t>
          </a:r>
          <a:endParaRPr lang="en-US" sz="2800" kern="1200" dirty="0"/>
        </a:p>
      </dsp:txBody>
      <dsp:txXfrm rot="-5400000">
        <a:off x="3724099" y="2998016"/>
        <a:ext cx="1070870" cy="654726"/>
      </dsp:txXfrm>
    </dsp:sp>
    <dsp:sp modelId="{1E40CF76-086A-4DAC-BFA7-99C76FF662B7}">
      <dsp:nvSpPr>
        <dsp:cNvPr id="0" name=""/>
        <dsp:cNvSpPr/>
      </dsp:nvSpPr>
      <dsp:spPr>
        <a:xfrm>
          <a:off x="4148" y="2613818"/>
          <a:ext cx="2546593" cy="14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9EC06-74B4-49BF-9550-CA16CD450551}">
      <dsp:nvSpPr>
        <dsp:cNvPr id="0" name=""/>
        <dsp:cNvSpPr/>
      </dsp:nvSpPr>
      <dsp:spPr>
        <a:xfrm rot="5400000">
          <a:off x="6429129" y="1995805"/>
          <a:ext cx="878810" cy="22158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Improving the item</a:t>
          </a:r>
          <a:endParaRPr lang="en-US" sz="2800" kern="1200" dirty="0"/>
        </a:p>
      </dsp:txBody>
      <dsp:txXfrm rot="-5400000">
        <a:off x="6129933" y="2810770"/>
        <a:ext cx="1477202" cy="585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E0C4F-1BEB-442B-A1E2-48C8FFC29EAC}">
      <dsp:nvSpPr>
        <dsp:cNvPr id="0" name=""/>
        <dsp:cNvSpPr/>
      </dsp:nvSpPr>
      <dsp:spPr>
        <a:xfrm>
          <a:off x="1121608" y="670472"/>
          <a:ext cx="1357182" cy="6785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Aspire</a:t>
          </a:r>
          <a:endParaRPr lang="en-GB" sz="2200" kern="1200" dirty="0"/>
        </a:p>
      </dsp:txBody>
      <dsp:txXfrm>
        <a:off x="1141483" y="690347"/>
        <a:ext cx="1317432" cy="638841"/>
      </dsp:txXfrm>
    </dsp:sp>
    <dsp:sp modelId="{B1F2DC44-E2AB-43E2-901E-A019E5CB26AC}">
      <dsp:nvSpPr>
        <dsp:cNvPr id="0" name=""/>
        <dsp:cNvSpPr/>
      </dsp:nvSpPr>
      <dsp:spPr>
        <a:xfrm rot="3600000">
          <a:off x="2006898" y="1861466"/>
          <a:ext cx="707184" cy="2375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2078150" y="1908967"/>
        <a:ext cx="564680" cy="142504"/>
      </dsp:txXfrm>
    </dsp:sp>
    <dsp:sp modelId="{A087659D-2DFA-4B95-92B6-EC357DD2B932}">
      <dsp:nvSpPr>
        <dsp:cNvPr id="0" name=""/>
        <dsp:cNvSpPr/>
      </dsp:nvSpPr>
      <dsp:spPr>
        <a:xfrm>
          <a:off x="2242190" y="2611376"/>
          <a:ext cx="1357182" cy="6785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265675"/>
            <a:satOff val="-12668"/>
            <a:lumOff val="161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Blackboard</a:t>
          </a:r>
          <a:endParaRPr lang="en-GB" sz="2200" kern="1200" dirty="0"/>
        </a:p>
      </dsp:txBody>
      <dsp:txXfrm>
        <a:off x="2262065" y="2631251"/>
        <a:ext cx="1317432" cy="638841"/>
      </dsp:txXfrm>
    </dsp:sp>
    <dsp:sp modelId="{06550851-0418-4947-B668-789021589591}">
      <dsp:nvSpPr>
        <dsp:cNvPr id="0" name=""/>
        <dsp:cNvSpPr/>
      </dsp:nvSpPr>
      <dsp:spPr>
        <a:xfrm rot="10800000">
          <a:off x="1446607" y="2831918"/>
          <a:ext cx="707184" cy="2375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65782"/>
            <a:satOff val="-12416"/>
            <a:lumOff val="149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1517859" y="2879419"/>
        <a:ext cx="564680" cy="142504"/>
      </dsp:txXfrm>
    </dsp:sp>
    <dsp:sp modelId="{6AFD991D-F7CD-4BB2-8DD0-3137104D1030}">
      <dsp:nvSpPr>
        <dsp:cNvPr id="0" name=""/>
        <dsp:cNvSpPr/>
      </dsp:nvSpPr>
      <dsp:spPr>
        <a:xfrm>
          <a:off x="1027" y="2611376"/>
          <a:ext cx="1357182" cy="6785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Primo</a:t>
          </a:r>
          <a:endParaRPr lang="en-GB" sz="2200" kern="1200" dirty="0"/>
        </a:p>
      </dsp:txBody>
      <dsp:txXfrm>
        <a:off x="20902" y="2631251"/>
        <a:ext cx="1317432" cy="638841"/>
      </dsp:txXfrm>
    </dsp:sp>
    <dsp:sp modelId="{749E9251-D027-4B4E-8ABF-269B33B54E65}">
      <dsp:nvSpPr>
        <dsp:cNvPr id="0" name=""/>
        <dsp:cNvSpPr/>
      </dsp:nvSpPr>
      <dsp:spPr>
        <a:xfrm rot="18000000">
          <a:off x="886317" y="1861466"/>
          <a:ext cx="707184" cy="2375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31563"/>
            <a:satOff val="-24832"/>
            <a:lumOff val="299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957569" y="1908967"/>
        <a:ext cx="564680" cy="142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F9B76-25DB-4808-9ABA-C1D87F5B6A28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44649-E491-4094-B897-96F6DC63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0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Learning analytics is about “Thinking with broken images versus thinking with clear images”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4649-E491-4094-B897-96F6DC630E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8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Generating</a:t>
            </a:r>
            <a:r>
              <a:rPr lang="en-GB" baseline="0" dirty="0" smtClean="0"/>
              <a:t> insight: 1. How and why did something happen? (explanation). 2. What is the next action (recommendations) 3. What is likely to happen (alternative and optimal course of action).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44649-E491-4094-B897-96F6DC630E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7E9878-7D51-4EEB-8646-5EAD545170E2}" type="datetimeFigureOut">
              <a:rPr lang="en-GB" smtClean="0"/>
              <a:t>09/09/2015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96679C-C987-41F1-A980-7658708273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ets.info/journals/15_3/4.pdf" TargetMode="External"/><Relationship Id="rId3" Type="http://schemas.openxmlformats.org/officeDocument/2006/relationships/hyperlink" Target="http://publications.cetis.ac.uk/wp-content/uploads/2012/12/Analytics-Brief-History-Vol-1-No9.pdf" TargetMode="External"/><Relationship Id="rId7" Type="http://schemas.openxmlformats.org/officeDocument/2006/relationships/hyperlink" Target="http://www.sfu.ca/~dgasevic/papers_shared/techtrends2015.pdf" TargetMode="External"/><Relationship Id="rId2" Type="http://schemas.openxmlformats.org/officeDocument/2006/relationships/hyperlink" Target="http://iite.unesco.org/pics/publications/en/files/32147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mi.open.ac.uk/publications/pdf/kmi-12-01.pdf" TargetMode="External"/><Relationship Id="rId11" Type="http://schemas.openxmlformats.org/officeDocument/2006/relationships/hyperlink" Target="https://www.ed.gov/edblogs/technology/files/2012/03/edm-la-brief.pdf" TargetMode="External"/><Relationship Id="rId5" Type="http://schemas.openxmlformats.org/officeDocument/2006/relationships/hyperlink" Target="http://www.educause.edu/library/resources/7-things-you-should-know-about-first-generation-learning-analytics" TargetMode="External"/><Relationship Id="rId10" Type="http://schemas.openxmlformats.org/officeDocument/2006/relationships/hyperlink" Target="http://publications.cetis.ac.uk/wp-content/uploads/2012/12/Institutional-Readiness-for-Analytics-Vol1-No8.pdf" TargetMode="External"/><Relationship Id="rId4" Type="http://schemas.openxmlformats.org/officeDocument/2006/relationships/hyperlink" Target="http://www.educationaldatamining.org/" TargetMode="External"/><Relationship Id="rId9" Type="http://schemas.openxmlformats.org/officeDocument/2006/relationships/hyperlink" Target="http://www.educause.edu/ero/article/penetrating-fog-analytics-learning-and-educ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duation-man-cap-gown-education-879941/" TargetMode="External"/><Relationship Id="rId2" Type="http://schemas.openxmlformats.org/officeDocument/2006/relationships/hyperlink" Target="https://pixabay.com/en/book-books-bookshelf-read-77483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uto-steering-wheel-interior-46611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olaresearch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spire.aber.ac.uk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pire.aber.ac.u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aspire.aber.ac.uk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875" y="5330254"/>
            <a:ext cx="8784976" cy="1535737"/>
          </a:xfrm>
        </p:spPr>
        <p:txBody>
          <a:bodyPr>
            <a:normAutofit/>
          </a:bodyPr>
          <a:lstStyle/>
          <a:p>
            <a:r>
              <a:rPr lang="en-GB" dirty="0" smtClean="0"/>
              <a:t>By </a:t>
            </a:r>
          </a:p>
          <a:p>
            <a:r>
              <a:rPr lang="en-GB" dirty="0" err="1" smtClean="0"/>
              <a:t>Sahm</a:t>
            </a:r>
            <a:r>
              <a:rPr lang="en-GB" dirty="0" smtClean="0"/>
              <a:t> </a:t>
            </a:r>
            <a:r>
              <a:rPr lang="en-GB" dirty="0" err="1" smtClean="0"/>
              <a:t>Nikoi</a:t>
            </a:r>
            <a:r>
              <a:rPr lang="en-GB" dirty="0" smtClean="0"/>
              <a:t> (skn@aber.ac.uk) </a:t>
            </a:r>
            <a:r>
              <a:rPr lang="en-GB" dirty="0"/>
              <a:t>&amp; Sarah </a:t>
            </a:r>
            <a:r>
              <a:rPr lang="en-GB" dirty="0" smtClean="0"/>
              <a:t>Gwenlan (ssg@aber.ac.uk)</a:t>
            </a:r>
          </a:p>
          <a:p>
            <a:r>
              <a:rPr lang="en-GB" sz="2000" dirty="0"/>
              <a:t>(Information </a:t>
            </a:r>
            <a:r>
              <a:rPr lang="en-GB" sz="2000" dirty="0" smtClean="0"/>
              <a:t>Services : Academic Engagement Group)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356" y="1052736"/>
            <a:ext cx="8712968" cy="2592288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Learning analytics:</a:t>
            </a:r>
            <a:br>
              <a:rPr lang="en-GB" sz="3600" dirty="0" smtClean="0"/>
            </a:br>
            <a:r>
              <a:rPr lang="en-GB" sz="2400" dirty="0" smtClean="0"/>
              <a:t>How </a:t>
            </a:r>
            <a:r>
              <a:rPr lang="en-GB" sz="2400" dirty="0"/>
              <a:t>can evidence from </a:t>
            </a:r>
            <a:r>
              <a:rPr lang="en-GB" sz="2400" dirty="0" smtClean="0"/>
              <a:t>Aspire </a:t>
            </a:r>
            <a:r>
              <a:rPr lang="en-GB" sz="2400" dirty="0"/>
              <a:t>reading list management system enhance the learner experience? 	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43" y="2996952"/>
            <a:ext cx="3408040" cy="23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 anchor="ctr"/>
          <a:lstStyle/>
          <a:p>
            <a:r>
              <a:rPr lang="en-GB" dirty="0" smtClean="0">
                <a:solidFill>
                  <a:schemeClr val="accent1"/>
                </a:solidFill>
              </a:rPr>
              <a:t>Where do we go from here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4016103"/>
              </p:ext>
            </p:extLst>
          </p:nvPr>
        </p:nvGraphicFramePr>
        <p:xfrm>
          <a:off x="724744" y="1469395"/>
          <a:ext cx="7546032" cy="457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344"/>
                <a:gridCol w="2515344"/>
                <a:gridCol w="2515344"/>
              </a:tblGrid>
              <a:tr h="1143372">
                <a:tc gridSpan="3"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POSITIONING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143372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IMPACT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MEASURES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Present</a:t>
                      </a:r>
                    </a:p>
                    <a:p>
                      <a:pPr algn="ctr"/>
                      <a:r>
                        <a:rPr lang="en-GB" b="1" dirty="0" smtClean="0"/>
                        <a:t>(What is happening)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Future</a:t>
                      </a:r>
                    </a:p>
                    <a:p>
                      <a:pPr algn="ctr"/>
                      <a:r>
                        <a:rPr lang="en-GB" b="1" dirty="0" smtClean="0"/>
                        <a:t>(Trends)</a:t>
                      </a:r>
                      <a:endParaRPr lang="en-GB" b="1" dirty="0"/>
                    </a:p>
                  </a:txBody>
                  <a:tcPr anchor="ctr"/>
                </a:tc>
              </a:tr>
              <a:tr h="114337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Information</a:t>
                      </a:r>
                    </a:p>
                    <a:p>
                      <a:pPr algn="ctr"/>
                      <a:r>
                        <a:rPr lang="en-GB" b="1" dirty="0" smtClean="0"/>
                        <a:t>(fact based)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Reports/Descriptions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Extrapolation</a:t>
                      </a:r>
                      <a:endParaRPr lang="en-GB" dirty="0"/>
                    </a:p>
                  </a:txBody>
                  <a:tcPr anchor="ctr"/>
                </a:tc>
              </a:tr>
              <a:tr h="114337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Insight</a:t>
                      </a:r>
                    </a:p>
                    <a:p>
                      <a:pPr algn="ctr"/>
                      <a:r>
                        <a:rPr lang="en-GB" b="1" dirty="0" smtClean="0"/>
                        <a:t>(understanding)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Recommendations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Predictions </a:t>
                      </a:r>
                    </a:p>
                    <a:p>
                      <a:pPr algn="ctr"/>
                      <a:r>
                        <a:rPr lang="en-GB" dirty="0" smtClean="0"/>
                        <a:t>(dispositional, activity &amp; performance)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6165304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Adapted from: Davenport, T. H., Harris, J. G., &amp; Morison, R. Analytics at work : Smarter decisions, better results. Harvard Business Press, 2010.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09862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1036"/>
            <a:ext cx="8712968" cy="1143000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M</a:t>
            </a:r>
            <a:r>
              <a:rPr lang="en-GB" dirty="0" smtClean="0">
                <a:solidFill>
                  <a:schemeClr val="accent1"/>
                </a:solidFill>
              </a:rPr>
              <a:t>aximising </a:t>
            </a:r>
            <a:r>
              <a:rPr lang="en-GB" dirty="0">
                <a:solidFill>
                  <a:schemeClr val="accent1"/>
                </a:solidFill>
              </a:rPr>
              <a:t>benefits </a:t>
            </a:r>
            <a:r>
              <a:rPr lang="en-GB" dirty="0" smtClean="0">
                <a:solidFill>
                  <a:schemeClr val="accent1"/>
                </a:solidFill>
              </a:rPr>
              <a:t>of learning analytics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19643"/>
              </p:ext>
            </p:extLst>
          </p:nvPr>
        </p:nvGraphicFramePr>
        <p:xfrm>
          <a:off x="467544" y="1813466"/>
          <a:ext cx="36004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Student learning success</a:t>
            </a:r>
            <a:endParaRPr lang="en-GB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8252" y="2348880"/>
            <a:ext cx="1446076" cy="2892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162909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Integrated learning analytics</a:t>
            </a:r>
            <a:endParaRPr lang="en-GB" u="sng" dirty="0"/>
          </a:p>
        </p:txBody>
      </p:sp>
      <p:sp>
        <p:nvSpPr>
          <p:cNvPr id="10" name="Right Arrow 9"/>
          <p:cNvSpPr/>
          <p:nvPr/>
        </p:nvSpPr>
        <p:spPr>
          <a:xfrm>
            <a:off x="4294188" y="3034442"/>
            <a:ext cx="1146212" cy="3600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flipH="1">
            <a:off x="4670979" y="3637418"/>
            <a:ext cx="1146212" cy="3600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11560" y="5616243"/>
            <a:ext cx="8352928" cy="50151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Resources	</a:t>
            </a:r>
            <a:r>
              <a:rPr lang="en-GB" dirty="0" smtClean="0">
                <a:solidFill>
                  <a:schemeClr val="tx1"/>
                </a:solidFill>
              </a:rPr>
              <a:t>	          </a:t>
            </a:r>
            <a:r>
              <a:rPr lang="en-GB" dirty="0" smtClean="0">
                <a:solidFill>
                  <a:schemeClr val="bg1"/>
                </a:solidFill>
              </a:rPr>
              <a:t>learning                                Student performance              </a:t>
            </a:r>
            <a:r>
              <a:rPr lang="en-GB" dirty="0" smtClean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472" y="6073431"/>
            <a:ext cx="19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PREDICTION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1859" y="237334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High risk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35822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Moderate risk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452320" y="45379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Low 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22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 anchor="ctr"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Key issues &amp; challenges: IS perspective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dirty="0" smtClean="0"/>
              <a:t>The danger of </a:t>
            </a:r>
            <a:r>
              <a:rPr lang="en-GB" b="1" dirty="0" smtClean="0"/>
              <a:t>data driven </a:t>
            </a:r>
            <a:r>
              <a:rPr lang="en-GB" dirty="0" smtClean="0"/>
              <a:t>acquisition i.e. of buying only what has been used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Reading list </a:t>
            </a:r>
            <a:r>
              <a:rPr lang="en-GB" b="1" dirty="0" smtClean="0"/>
              <a:t>policy</a:t>
            </a:r>
            <a:r>
              <a:rPr lang="en-GB" dirty="0" smtClean="0"/>
              <a:t> and collection development</a:t>
            </a:r>
          </a:p>
          <a:p>
            <a:pPr>
              <a:lnSpc>
                <a:spcPct val="160000"/>
              </a:lnSpc>
            </a:pPr>
            <a:r>
              <a:rPr lang="en-GB" dirty="0" smtClean="0"/>
              <a:t>Information </a:t>
            </a:r>
            <a:r>
              <a:rPr lang="en-GB" b="1" dirty="0" smtClean="0"/>
              <a:t>glut</a:t>
            </a:r>
            <a:r>
              <a:rPr lang="en-GB" dirty="0" smtClean="0"/>
              <a:t> and obesity</a:t>
            </a:r>
          </a:p>
        </p:txBody>
      </p:sp>
    </p:spTree>
    <p:extLst>
      <p:ext uri="{BB962C8B-B14F-4D97-AF65-F5344CB8AC3E}">
        <p14:creationId xmlns:p14="http://schemas.microsoft.com/office/powerpoint/2010/main" val="27454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Key issues &amp; challenges : Academic  perspective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772400" cy="45720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danger</a:t>
            </a:r>
            <a:r>
              <a:rPr lang="en-GB" dirty="0" smtClean="0"/>
              <a:t> of false positives / negatives</a:t>
            </a:r>
          </a:p>
          <a:p>
            <a:r>
              <a:rPr lang="en-GB" dirty="0" smtClean="0"/>
              <a:t>Danger of being </a:t>
            </a:r>
            <a:r>
              <a:rPr lang="en-GB" b="1" dirty="0" smtClean="0"/>
              <a:t>data driven </a:t>
            </a:r>
            <a:r>
              <a:rPr lang="en-GB" dirty="0" smtClean="0"/>
              <a:t>(Non quantitative aspects of the learner experience ignored and not measured)</a:t>
            </a:r>
          </a:p>
          <a:p>
            <a:r>
              <a:rPr lang="en-GB" dirty="0" smtClean="0"/>
              <a:t>Is </a:t>
            </a:r>
            <a:r>
              <a:rPr lang="en-GB" dirty="0"/>
              <a:t>this a good measure of </a:t>
            </a:r>
            <a:r>
              <a:rPr lang="en-GB" b="1" dirty="0"/>
              <a:t>learner </a:t>
            </a:r>
            <a:r>
              <a:rPr lang="en-GB" b="1" dirty="0" smtClean="0"/>
              <a:t>behaviour</a:t>
            </a:r>
            <a:r>
              <a:rPr lang="en-GB" dirty="0" smtClean="0"/>
              <a:t>?</a:t>
            </a:r>
          </a:p>
          <a:p>
            <a:r>
              <a:rPr lang="en-GB" dirty="0" smtClean="0"/>
              <a:t>Interpretation </a:t>
            </a:r>
            <a:r>
              <a:rPr lang="en-GB" b="1" dirty="0" smtClean="0"/>
              <a:t>accuracy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 smtClean="0"/>
              <a:t>validity </a:t>
            </a:r>
            <a:r>
              <a:rPr lang="en-GB" dirty="0" smtClean="0"/>
              <a:t>of the data</a:t>
            </a:r>
          </a:p>
          <a:p>
            <a:r>
              <a:rPr lang="en-GB" dirty="0"/>
              <a:t>Implications for </a:t>
            </a:r>
            <a:r>
              <a:rPr lang="en-GB" b="1" dirty="0"/>
              <a:t>adaptive teaching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7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Key issues &amp; challenges – learner  perspective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What implications for information </a:t>
            </a:r>
            <a:r>
              <a:rPr lang="en-GB" b="1" dirty="0" smtClean="0"/>
              <a:t>skills</a:t>
            </a:r>
            <a:r>
              <a:rPr lang="en-GB" dirty="0" smtClean="0"/>
              <a:t> training</a:t>
            </a:r>
          </a:p>
          <a:p>
            <a:r>
              <a:rPr lang="en-GB" b="1" dirty="0"/>
              <a:t>Big brother </a:t>
            </a:r>
            <a:r>
              <a:rPr lang="en-GB" dirty="0"/>
              <a:t>is watching syndrome (Ethics &amp; privacy)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95536" y="332656"/>
            <a:ext cx="8388424" cy="597666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/>
              <a:t>THANK </a:t>
            </a:r>
          </a:p>
          <a:p>
            <a:pPr algn="ctr"/>
            <a:r>
              <a:rPr lang="en-GB" sz="9600" b="1" dirty="0" smtClean="0"/>
              <a:t>YOU</a:t>
            </a:r>
            <a:endParaRPr lang="en-GB" sz="9600" b="1" dirty="0"/>
          </a:p>
        </p:txBody>
      </p:sp>
      <p:sp>
        <p:nvSpPr>
          <p:cNvPr id="5" name="Smiley Face 4"/>
          <p:cNvSpPr/>
          <p:nvPr/>
        </p:nvSpPr>
        <p:spPr>
          <a:xfrm>
            <a:off x="1691680" y="4365104"/>
            <a:ext cx="1440160" cy="136815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miley Face 5"/>
          <p:cNvSpPr/>
          <p:nvPr/>
        </p:nvSpPr>
        <p:spPr>
          <a:xfrm>
            <a:off x="6084168" y="4437112"/>
            <a:ext cx="1440160" cy="136815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/>
          <p:cNvSpPr/>
          <p:nvPr/>
        </p:nvSpPr>
        <p:spPr>
          <a:xfrm>
            <a:off x="2079022" y="4725043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/>
          <p:cNvSpPr/>
          <p:nvPr/>
        </p:nvSpPr>
        <p:spPr>
          <a:xfrm>
            <a:off x="2547074" y="4725043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/>
          <p:cNvSpPr/>
          <p:nvPr/>
        </p:nvSpPr>
        <p:spPr>
          <a:xfrm>
            <a:off x="6444208" y="4810438"/>
            <a:ext cx="216024" cy="21602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/>
          <p:cNvSpPr/>
          <p:nvPr/>
        </p:nvSpPr>
        <p:spPr>
          <a:xfrm>
            <a:off x="6912260" y="4810438"/>
            <a:ext cx="216024" cy="21602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7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 anchor="ctr"/>
          <a:lstStyle/>
          <a:p>
            <a:r>
              <a:rPr lang="en-GB" dirty="0" smtClean="0">
                <a:solidFill>
                  <a:schemeClr val="accent1"/>
                </a:solidFill>
              </a:rPr>
              <a:t>Further information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5077544"/>
          </a:xfrm>
        </p:spPr>
        <p:txBody>
          <a:bodyPr>
            <a:noAutofit/>
          </a:bodyPr>
          <a:lstStyle/>
          <a:p>
            <a:r>
              <a:rPr lang="en-GB" sz="1400" dirty="0" smtClean="0"/>
              <a:t>Buckingham </a:t>
            </a:r>
            <a:r>
              <a:rPr lang="en-GB" sz="1400" dirty="0"/>
              <a:t>Shum, Simon (2012). </a:t>
            </a:r>
            <a:r>
              <a:rPr lang="en-GB" sz="1400" i="1" dirty="0">
                <a:hlinkClick r:id="rId2"/>
              </a:rPr>
              <a:t>Learning Analytics Policy Brief</a:t>
            </a:r>
            <a:r>
              <a:rPr lang="en-GB" sz="1400" dirty="0"/>
              <a:t> </a:t>
            </a:r>
            <a:r>
              <a:rPr lang="en-GB" sz="1400" dirty="0" smtClean="0"/>
              <a:t> </a:t>
            </a:r>
            <a:r>
              <a:rPr lang="en-GB" sz="1400" dirty="0"/>
              <a:t>UNESCO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Cooper, Adam. A Brief History of Analytics A Briefing Paper. CETIS Analytics Series. JISC CETIS, November 2012. </a:t>
            </a:r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publications.cetis.ac.uk/wp-content/uploads/2012/12/Analytics-Brief-History-Vol-1-No9.pdf</a:t>
            </a:r>
            <a:endParaRPr lang="en-GB" sz="1400" dirty="0" smtClean="0"/>
          </a:p>
          <a:p>
            <a:r>
              <a:rPr lang="en-GB" sz="1400" dirty="0">
                <a:hlinkClick r:id="rId4"/>
              </a:rPr>
              <a:t>EducationalDataMining.org"</a:t>
            </a:r>
            <a:r>
              <a:rPr lang="en-GB" sz="1400" dirty="0"/>
              <a:t>. </a:t>
            </a:r>
            <a:endParaRPr lang="en-GB" sz="1400" dirty="0" smtClean="0"/>
          </a:p>
          <a:p>
            <a:r>
              <a:rPr lang="en-GB" sz="1400" dirty="0" smtClean="0"/>
              <a:t>Eli </a:t>
            </a:r>
            <a:r>
              <a:rPr lang="en-GB" sz="1400" dirty="0"/>
              <a:t>(2011). </a:t>
            </a:r>
            <a:r>
              <a:rPr lang="en-GB" sz="1400" dirty="0">
                <a:hlinkClick r:id="rId5"/>
              </a:rPr>
              <a:t>"Seven Things You Should Know About First Generation Learning Analytics."</a:t>
            </a:r>
            <a:r>
              <a:rPr lang="en-GB" sz="1400" dirty="0"/>
              <a:t>. </a:t>
            </a:r>
            <a:r>
              <a:rPr lang="en-GB" sz="1400" i="1" dirty="0"/>
              <a:t>EDUCAUSE Learning Initiative Briefing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Ferguson, Rebecca. </a:t>
            </a:r>
            <a:r>
              <a:rPr lang="en-GB" sz="1400" i="1" dirty="0"/>
              <a:t>The State of Learning Analytics in 2012: A Review and Future Challenges</a:t>
            </a:r>
            <a:r>
              <a:rPr lang="en-GB" sz="1400" dirty="0"/>
              <a:t>. Technical Report. Knowledge Media Institute: The Open University, UK, 2012. </a:t>
            </a:r>
            <a:r>
              <a:rPr lang="en-GB" sz="1400" dirty="0">
                <a:hlinkClick r:id="rId6"/>
              </a:rPr>
              <a:t>http://kmi.open.ac.uk/publications/pdf/kmi-12-01.pdf</a:t>
            </a:r>
            <a:endParaRPr lang="en-GB" sz="1400" dirty="0"/>
          </a:p>
          <a:p>
            <a:r>
              <a:rPr lang="en-GB" sz="1400" dirty="0" err="1"/>
              <a:t>Gašević</a:t>
            </a:r>
            <a:r>
              <a:rPr lang="en-GB" sz="1400" dirty="0"/>
              <a:t>, D.; Dawson, S.; Siemens, G. (2015). </a:t>
            </a:r>
            <a:r>
              <a:rPr lang="en-GB" sz="1400" dirty="0">
                <a:hlinkClick r:id="rId7"/>
              </a:rPr>
              <a:t>"Let's not forget: Learning analytics are about learning"</a:t>
            </a:r>
            <a:r>
              <a:rPr lang="en-GB" sz="1400" dirty="0"/>
              <a:t> (PDF). </a:t>
            </a:r>
            <a:r>
              <a:rPr lang="en-GB" sz="1400" i="1" dirty="0" err="1"/>
              <a:t>TechTrends</a:t>
            </a:r>
            <a:r>
              <a:rPr lang="en-GB" sz="1400" dirty="0"/>
              <a:t> </a:t>
            </a:r>
            <a:r>
              <a:rPr lang="en-GB" sz="1400" b="1" dirty="0"/>
              <a:t>59</a:t>
            </a:r>
            <a:r>
              <a:rPr lang="en-GB" sz="1400" dirty="0"/>
              <a:t> (1): </a:t>
            </a:r>
            <a:r>
              <a:rPr lang="en-GB" sz="1400" dirty="0" smtClean="0"/>
              <a:t>64–71</a:t>
            </a:r>
          </a:p>
          <a:p>
            <a:r>
              <a:rPr lang="en-GB" sz="1400" dirty="0" err="1" smtClean="0"/>
              <a:t>Greller</a:t>
            </a:r>
            <a:r>
              <a:rPr lang="en-GB" sz="1400" dirty="0"/>
              <a:t>, Wolfgang; </a:t>
            </a:r>
            <a:r>
              <a:rPr lang="en-GB" sz="1400" dirty="0" err="1"/>
              <a:t>Drachsler</a:t>
            </a:r>
            <a:r>
              <a:rPr lang="en-GB" sz="1400" dirty="0"/>
              <a:t>, Hendrik (2012). </a:t>
            </a:r>
            <a:r>
              <a:rPr lang="en-GB" sz="1400" dirty="0">
                <a:hlinkClick r:id="rId8"/>
              </a:rPr>
              <a:t>"Translating Learning into Numbers: Toward a Generic Framework for Learning Analytics."</a:t>
            </a:r>
            <a:r>
              <a:rPr lang="en-GB" sz="1400" dirty="0"/>
              <a:t> </a:t>
            </a:r>
            <a:r>
              <a:rPr lang="en-GB" sz="1400" dirty="0" smtClean="0"/>
              <a:t>. </a:t>
            </a:r>
            <a:r>
              <a:rPr lang="en-GB" sz="1400" i="1" dirty="0"/>
              <a:t>Educational Technology and Society</a:t>
            </a:r>
            <a:r>
              <a:rPr lang="en-GB" sz="1400" dirty="0"/>
              <a:t> </a:t>
            </a:r>
            <a:r>
              <a:rPr lang="en-GB" sz="1400" b="1" dirty="0"/>
              <a:t>15</a:t>
            </a:r>
            <a:r>
              <a:rPr lang="en-GB" sz="1400" dirty="0"/>
              <a:t> (3): 42–57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Kay, David, Naomi </a:t>
            </a:r>
            <a:r>
              <a:rPr lang="en-GB" sz="1400" dirty="0" err="1"/>
              <a:t>Kom</a:t>
            </a:r>
            <a:r>
              <a:rPr lang="en-GB" sz="1400" dirty="0"/>
              <a:t>, and Charles Oppenheim. Legal, Risk and Ethical Aspects of Analytics in Higher </a:t>
            </a:r>
            <a:r>
              <a:rPr lang="en-GB" sz="1400" dirty="0" smtClean="0"/>
              <a:t>Education. </a:t>
            </a:r>
            <a:r>
              <a:rPr lang="en-GB" sz="1400" dirty="0"/>
              <a:t>CETIS Analytics Series. Vol.1 No.6</a:t>
            </a:r>
            <a:r>
              <a:rPr lang="en-GB" sz="1400" dirty="0" smtClean="0"/>
              <a:t>. November 2012.</a:t>
            </a:r>
          </a:p>
          <a:p>
            <a:r>
              <a:rPr lang="en-GB" sz="1400" dirty="0" smtClean="0"/>
              <a:t>Long</a:t>
            </a:r>
            <a:r>
              <a:rPr lang="en-GB" sz="1400" dirty="0"/>
              <a:t>, P. and Siemens, G., (2011). </a:t>
            </a:r>
            <a:r>
              <a:rPr lang="en-GB" sz="1400" dirty="0">
                <a:hlinkClick r:id="rId9"/>
              </a:rPr>
              <a:t>"Penetrating the fog: analytics in learning and education."</a:t>
            </a:r>
            <a:r>
              <a:rPr lang="en-GB" sz="1400" dirty="0"/>
              <a:t>. </a:t>
            </a:r>
            <a:r>
              <a:rPr lang="en-GB" sz="1400" i="1" dirty="0" err="1"/>
              <a:t>Educause</a:t>
            </a:r>
            <a:r>
              <a:rPr lang="en-GB" sz="1400" i="1" dirty="0"/>
              <a:t> Review Online</a:t>
            </a:r>
            <a:r>
              <a:rPr lang="en-GB" sz="1400" dirty="0"/>
              <a:t> </a:t>
            </a:r>
            <a:r>
              <a:rPr lang="en-GB" sz="1400" b="1" dirty="0"/>
              <a:t>46</a:t>
            </a:r>
            <a:r>
              <a:rPr lang="en-GB" sz="1400" dirty="0"/>
              <a:t> (5): 31–40. </a:t>
            </a:r>
            <a:endParaRPr lang="en-GB" sz="1400" dirty="0" smtClean="0"/>
          </a:p>
          <a:p>
            <a:r>
              <a:rPr lang="en-GB" sz="1400" dirty="0" smtClean="0"/>
              <a:t>Powell</a:t>
            </a:r>
            <a:r>
              <a:rPr lang="en-GB" sz="1400" dirty="0"/>
              <a:t>, Stephen, and Sheila </a:t>
            </a:r>
            <a:r>
              <a:rPr lang="en-GB" sz="1400" dirty="0" err="1"/>
              <a:t>MacNeil</a:t>
            </a:r>
            <a:r>
              <a:rPr lang="en-GB" sz="1400" dirty="0"/>
              <a:t>. Institutional Readiness for Analytics A Briefing Paper. CETIS Analytics Series. JISC CETIS, December 2012. </a:t>
            </a:r>
            <a:r>
              <a:rPr lang="en-GB" sz="1400" dirty="0">
                <a:hlinkClick r:id="rId10"/>
              </a:rPr>
              <a:t>http://</a:t>
            </a:r>
            <a:r>
              <a:rPr lang="en-GB" sz="1400" dirty="0" smtClean="0">
                <a:hlinkClick r:id="rId10"/>
              </a:rPr>
              <a:t>publications.cetis.ac.uk/wp-content/uploads/2012/12/Institutional-Readiness-for-Analytics-Vol1-No8.pdf</a:t>
            </a:r>
            <a:endParaRPr lang="en-GB" sz="1400" dirty="0" smtClean="0"/>
          </a:p>
          <a:p>
            <a:r>
              <a:rPr lang="en-GB" sz="1400" dirty="0" smtClean="0"/>
              <a:t>U.S</a:t>
            </a:r>
            <a:r>
              <a:rPr lang="en-GB" sz="1400" dirty="0"/>
              <a:t>. Department of Education, Office of Educational Technology. </a:t>
            </a:r>
            <a:r>
              <a:rPr lang="en-GB" sz="1400" dirty="0">
                <a:hlinkClick r:id="rId11"/>
              </a:rPr>
              <a:t>"Enhancing Teaching and Learning Through Educational Data Mining and Learning Analytics: An Issue </a:t>
            </a:r>
            <a:r>
              <a:rPr lang="en-GB" sz="1400" dirty="0" smtClean="0">
                <a:hlinkClick r:id="rId11"/>
              </a:rPr>
              <a:t>Brief“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01853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Photo credits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1200" dirty="0" smtClean="0"/>
              <a:t>Data: https</a:t>
            </a:r>
            <a:r>
              <a:rPr lang="en-GB" sz="1200" dirty="0"/>
              <a:t>://</a:t>
            </a:r>
            <a:r>
              <a:rPr lang="en-GB" sz="1200" dirty="0" smtClean="0"/>
              <a:t>www.flickr.com/photos/jannekestaaks/14391223825/in/photolist-nVGMsH-pqEnLW-8HWjHJ-9HnLop-iimFDf-6V2MkR-qntpoT-faq2B4-dHo3mh-ap9rFX-kwvSLc-f1L5Rk-avnpd5-a9GV9e-imfDLH-q8ZhdE-q8Zh6A-q8ZgEq-q8ZgpL-qb6knr-fh7UPq-e1pJM8-6UZFV4-b66o1x-eWMecV-7cDQve-6UKMs7-aZCin8-aYNPqD-8yyKdK-aZhu44-pTGtd5-82ogTi-kwxwoA-qbdmhQ-pevGq2-qbdkWE-qbdkDL-pTQfMt-qbgxqP-9jNjtj-9w3DwZ-bUY1mb-rRVNZj-o95xT7-nv3C61-enHZuK-ddn7sf-7n3F19-ci6cjo/</a:t>
            </a:r>
          </a:p>
          <a:p>
            <a:r>
              <a:rPr lang="en-GB" sz="1400" dirty="0" smtClean="0"/>
              <a:t>Book spiral: </a:t>
            </a: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://pixabay.com/en/book-books-bookshelf-read-774837</a:t>
            </a:r>
            <a:r>
              <a:rPr lang="en-GB" sz="1400" dirty="0" smtClean="0">
                <a:hlinkClick r:id="rId2"/>
              </a:rPr>
              <a:t>/</a:t>
            </a:r>
            <a:endParaRPr lang="en-GB" sz="1400" dirty="0" smtClean="0"/>
          </a:p>
          <a:p>
            <a:r>
              <a:rPr lang="en-GB" sz="1400" dirty="0" smtClean="0"/>
              <a:t>Cap &amp; gown: </a:t>
            </a: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://pixabay.com/en/graduation-man-cap-gown-education-879941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r>
              <a:rPr lang="en-GB" sz="1400" dirty="0"/>
              <a:t> Dashboard: </a:t>
            </a:r>
            <a:r>
              <a:rPr lang="en-GB" sz="1400" dirty="0">
                <a:hlinkClick r:id="rId4"/>
              </a:rPr>
              <a:t>https://pixabay.com/en/auto-steering-wheel-interior-466111</a:t>
            </a:r>
            <a:r>
              <a:rPr lang="en-GB" sz="1400" dirty="0" smtClean="0">
                <a:hlinkClick r:id="rId4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535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>
                <a:solidFill>
                  <a:schemeClr val="accent1"/>
                </a:solidFill>
              </a:rPr>
              <a:t>What is learning analytics?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“Learning </a:t>
            </a:r>
            <a:r>
              <a:rPr lang="en-GB" dirty="0"/>
              <a:t>analytics uses </a:t>
            </a:r>
            <a:r>
              <a:rPr lang="en-GB" b="1" dirty="0"/>
              <a:t>data about students </a:t>
            </a:r>
            <a:r>
              <a:rPr lang="en-GB" dirty="0"/>
              <a:t>and their activities to help institutions </a:t>
            </a:r>
            <a:r>
              <a:rPr lang="en-GB" b="1" dirty="0"/>
              <a:t>understand</a:t>
            </a:r>
            <a:r>
              <a:rPr lang="en-GB" dirty="0"/>
              <a:t> and </a:t>
            </a:r>
            <a:r>
              <a:rPr lang="en-GB" b="1" dirty="0"/>
              <a:t>improve</a:t>
            </a:r>
            <a:r>
              <a:rPr lang="en-GB" dirty="0"/>
              <a:t> educational processes, and provide </a:t>
            </a:r>
            <a:r>
              <a:rPr lang="en-GB" b="1" dirty="0"/>
              <a:t>better support</a:t>
            </a:r>
            <a:r>
              <a:rPr lang="en-GB" dirty="0"/>
              <a:t> to </a:t>
            </a:r>
            <a:r>
              <a:rPr lang="en-GB" dirty="0" smtClean="0"/>
              <a:t>learners”. (</a:t>
            </a:r>
            <a:r>
              <a:rPr lang="en-GB" i="1" dirty="0" smtClean="0"/>
              <a:t>JISC</a:t>
            </a:r>
            <a:r>
              <a:rPr lang="en-GB" dirty="0" smtClean="0"/>
              <a:t>)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Learning analytics is the measurement, collection, analysis and reporting of </a:t>
            </a:r>
            <a:r>
              <a:rPr lang="en-GB" b="1" dirty="0" smtClean="0"/>
              <a:t>data about learners </a:t>
            </a:r>
            <a:r>
              <a:rPr lang="en-GB" dirty="0" smtClean="0"/>
              <a:t>and their context for purposes of </a:t>
            </a:r>
            <a:r>
              <a:rPr lang="en-GB" b="1" dirty="0" smtClean="0"/>
              <a:t>understanding and optimising learning </a:t>
            </a:r>
            <a:r>
              <a:rPr lang="en-GB" dirty="0" smtClean="0"/>
              <a:t>and the environments in which it occurs (</a:t>
            </a:r>
            <a:r>
              <a:rPr lang="en-GB" i="1" dirty="0" smtClean="0">
                <a:hlinkClick r:id="rId2"/>
              </a:rPr>
              <a:t>Society for Learning Analytics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1143000"/>
          </a:xfrm>
        </p:spPr>
        <p:txBody>
          <a:bodyPr anchor="ctr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L</a:t>
            </a:r>
            <a:r>
              <a:rPr lang="en-GB" dirty="0" smtClean="0">
                <a:solidFill>
                  <a:schemeClr val="accent1"/>
                </a:solidFill>
              </a:rPr>
              <a:t>earning analytics and the HE context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Virtual learning environments (e.g. Blackboard) allow managers, teachers and researchers to easily gather an immense quantity of data regarding students’ </a:t>
            </a:r>
            <a:r>
              <a:rPr lang="en-GB" b="1" dirty="0" smtClean="0"/>
              <a:t>behaviour</a:t>
            </a:r>
            <a:r>
              <a:rPr lang="en-GB" dirty="0" smtClean="0"/>
              <a:t>, </a:t>
            </a:r>
            <a:r>
              <a:rPr lang="en-GB" b="1" dirty="0" smtClean="0"/>
              <a:t>interactions</a:t>
            </a:r>
            <a:r>
              <a:rPr lang="en-GB" dirty="0" smtClean="0"/>
              <a:t>, </a:t>
            </a:r>
            <a:r>
              <a:rPr lang="en-GB" b="1" dirty="0" smtClean="0"/>
              <a:t>preferences</a:t>
            </a:r>
            <a:r>
              <a:rPr lang="en-GB" dirty="0" smtClean="0"/>
              <a:t> and </a:t>
            </a:r>
            <a:r>
              <a:rPr lang="en-GB" b="1" dirty="0" smtClean="0"/>
              <a:t>opinions</a:t>
            </a:r>
            <a:r>
              <a:rPr lang="en-GB" dirty="0" smtClean="0"/>
              <a:t>. When properly analysed, all these data might provide useful insight on how to make </a:t>
            </a:r>
            <a:r>
              <a:rPr lang="en-GB" b="1" dirty="0" smtClean="0"/>
              <a:t>learning processes </a:t>
            </a:r>
            <a:r>
              <a:rPr lang="en-GB" dirty="0" smtClean="0"/>
              <a:t>more adaptive, attractive and efficient.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700" i="1" dirty="0" smtClean="0"/>
              <a:t>(Source: http://openthoughts-analytics.blogs.uoc.edu/about-the-question/)</a:t>
            </a:r>
            <a:endParaRPr lang="en-GB" sz="1700" i="1" dirty="0"/>
          </a:p>
        </p:txBody>
      </p:sp>
    </p:spTree>
    <p:extLst>
      <p:ext uri="{BB962C8B-B14F-4D97-AF65-F5344CB8AC3E}">
        <p14:creationId xmlns:p14="http://schemas.microsoft.com/office/powerpoint/2010/main" val="744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 anchor="ctr"/>
          <a:lstStyle/>
          <a:p>
            <a:r>
              <a:rPr lang="en-GB" dirty="0" smtClean="0">
                <a:solidFill>
                  <a:schemeClr val="accent1"/>
                </a:solidFill>
              </a:rPr>
              <a:t>Big data bring big questions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14955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can we use learning analytics techniques to provide better </a:t>
            </a:r>
            <a:r>
              <a:rPr lang="en-GB" b="1" dirty="0" smtClean="0"/>
              <a:t>support</a:t>
            </a:r>
            <a:r>
              <a:rPr lang="en-GB" dirty="0" smtClean="0"/>
              <a:t> to our students?</a:t>
            </a:r>
          </a:p>
          <a:p>
            <a:endParaRPr lang="en-GB" dirty="0" smtClean="0"/>
          </a:p>
          <a:p>
            <a:r>
              <a:rPr lang="en-GB" dirty="0" smtClean="0"/>
              <a:t>How can we take advantage of big data and analytics to help shape the </a:t>
            </a:r>
            <a:r>
              <a:rPr lang="en-GB" b="1" dirty="0" smtClean="0"/>
              <a:t>learner experience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How can we integrate data mining into </a:t>
            </a:r>
            <a:r>
              <a:rPr lang="en-GB" b="1" dirty="0" smtClean="0"/>
              <a:t>pedagogical theory</a:t>
            </a:r>
            <a:r>
              <a:rPr lang="en-GB" dirty="0" smtClean="0"/>
              <a:t>? Example use data about students to provide better feedback.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775"/>
          <a:stretch/>
        </p:blipFill>
        <p:spPr>
          <a:xfrm>
            <a:off x="2915816" y="1143000"/>
            <a:ext cx="2952328" cy="17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22" y="260648"/>
            <a:ext cx="8304907" cy="1143000"/>
          </a:xfrm>
        </p:spPr>
        <p:txBody>
          <a:bodyPr anchor="ctr">
            <a:normAutofit/>
          </a:bodyPr>
          <a:lstStyle/>
          <a:p>
            <a:r>
              <a:rPr lang="en-GB" dirty="0" err="1" smtClean="0">
                <a:solidFill>
                  <a:schemeClr val="accent1"/>
                </a:solidFill>
              </a:rPr>
              <a:t>Talis</a:t>
            </a:r>
            <a:r>
              <a:rPr lang="en-GB" dirty="0" smtClean="0">
                <a:solidFill>
                  <a:schemeClr val="accent1"/>
                </a:solidFill>
              </a:rPr>
              <a:t> Aspire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98" r="864" b="16213"/>
          <a:stretch/>
        </p:blipFill>
        <p:spPr bwMode="auto">
          <a:xfrm>
            <a:off x="323528" y="1484784"/>
            <a:ext cx="8523163" cy="35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019393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hlinkClick r:id="rId4"/>
              </a:rPr>
              <a:t>http://</a:t>
            </a:r>
            <a:r>
              <a:rPr lang="en-GB" i="1" dirty="0" smtClean="0">
                <a:hlinkClick r:id="rId4"/>
              </a:rPr>
              <a:t>aspire.aber.ac.uk/</a:t>
            </a:r>
            <a:r>
              <a:rPr lang="en-GB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7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35280" cy="1143000"/>
          </a:xfrm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The Information Services context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772400" cy="4572000"/>
          </a:xfrm>
        </p:spPr>
        <p:txBody>
          <a:bodyPr/>
          <a:lstStyle/>
          <a:p>
            <a:r>
              <a:rPr lang="en-GB" dirty="0" smtClean="0"/>
              <a:t>Assess </a:t>
            </a:r>
            <a:r>
              <a:rPr lang="en-GB" b="1" dirty="0" smtClean="0"/>
              <a:t>resource health </a:t>
            </a:r>
            <a:r>
              <a:rPr lang="en-GB" dirty="0" smtClean="0"/>
              <a:t>and create </a:t>
            </a:r>
            <a:r>
              <a:rPr lang="en-GB" dirty="0"/>
              <a:t>the right </a:t>
            </a:r>
            <a:r>
              <a:rPr lang="en-GB" dirty="0" smtClean="0"/>
              <a:t>level of stock</a:t>
            </a:r>
          </a:p>
          <a:p>
            <a:r>
              <a:rPr lang="en-GB" dirty="0" smtClean="0"/>
              <a:t>Improve </a:t>
            </a:r>
            <a:r>
              <a:rPr lang="en-GB" b="1" dirty="0"/>
              <a:t>allocation</a:t>
            </a:r>
            <a:r>
              <a:rPr lang="en-GB" dirty="0"/>
              <a:t> and utilisation of </a:t>
            </a:r>
            <a:r>
              <a:rPr lang="en-GB" dirty="0" smtClean="0"/>
              <a:t>resources</a:t>
            </a:r>
          </a:p>
          <a:p>
            <a:pPr lvl="0"/>
            <a:r>
              <a:rPr lang="en-GB" dirty="0" smtClean="0"/>
              <a:t>Improve </a:t>
            </a:r>
            <a:r>
              <a:rPr lang="en-GB" b="1" dirty="0" smtClean="0"/>
              <a:t>purchasing</a:t>
            </a:r>
            <a:r>
              <a:rPr lang="en-GB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b="1" dirty="0" smtClean="0"/>
              <a:t>decisions </a:t>
            </a:r>
            <a:r>
              <a:rPr lang="en-GB" dirty="0" smtClean="0"/>
              <a:t>based on data availability</a:t>
            </a:r>
          </a:p>
          <a:p>
            <a:pPr lvl="0"/>
            <a:r>
              <a:rPr lang="en-GB" dirty="0" smtClean="0"/>
              <a:t>Improve </a:t>
            </a:r>
            <a:r>
              <a:rPr lang="en-GB" b="1" dirty="0" smtClean="0"/>
              <a:t>workflow efficiencies</a:t>
            </a:r>
          </a:p>
          <a:p>
            <a:pPr lvl="0"/>
            <a:r>
              <a:rPr lang="en-GB" dirty="0" smtClean="0">
                <a:ln w="0"/>
              </a:rPr>
              <a:t>Improve information </a:t>
            </a:r>
            <a:r>
              <a:rPr lang="en-GB" b="1" dirty="0" smtClean="0">
                <a:ln w="0"/>
              </a:rPr>
              <a:t>skills training</a:t>
            </a:r>
            <a:endParaRPr lang="en-GB" b="1" dirty="0">
              <a:ln w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933056"/>
            <a:ext cx="3407701" cy="25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The Academic </a:t>
            </a:r>
            <a:r>
              <a:rPr lang="en-GB" dirty="0">
                <a:solidFill>
                  <a:schemeClr val="accent1"/>
                </a:solidFill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72400" cy="4572000"/>
          </a:xfrm>
        </p:spPr>
        <p:txBody>
          <a:bodyPr/>
          <a:lstStyle/>
          <a:p>
            <a:r>
              <a:rPr lang="en-GB" dirty="0" smtClean="0"/>
              <a:t>Useful for </a:t>
            </a:r>
            <a:r>
              <a:rPr lang="en-GB" b="1" dirty="0" smtClean="0"/>
              <a:t>updating</a:t>
            </a:r>
            <a:r>
              <a:rPr lang="en-GB" dirty="0" smtClean="0"/>
              <a:t> module reading list</a:t>
            </a:r>
          </a:p>
          <a:p>
            <a:pPr lvl="0"/>
            <a:r>
              <a:rPr lang="en-GB" dirty="0"/>
              <a:t>Increased student </a:t>
            </a:r>
            <a:r>
              <a:rPr lang="en-GB" b="1" dirty="0"/>
              <a:t>engagement</a:t>
            </a:r>
            <a:r>
              <a:rPr lang="en-GB" dirty="0"/>
              <a:t> </a:t>
            </a:r>
            <a:r>
              <a:rPr lang="en-GB" dirty="0" smtClean="0"/>
              <a:t>and feedback </a:t>
            </a:r>
          </a:p>
          <a:p>
            <a:pPr lvl="0"/>
            <a:r>
              <a:rPr lang="en-GB" dirty="0" smtClean="0"/>
              <a:t>Support at risk and </a:t>
            </a:r>
            <a:r>
              <a:rPr lang="en-GB" b="1" dirty="0" smtClean="0"/>
              <a:t>underperforming</a:t>
            </a:r>
            <a:r>
              <a:rPr lang="en-GB" dirty="0" smtClean="0"/>
              <a:t> students</a:t>
            </a:r>
          </a:p>
          <a:p>
            <a:pPr lvl="0"/>
            <a:r>
              <a:rPr lang="en-GB" dirty="0"/>
              <a:t>R</a:t>
            </a:r>
            <a:r>
              <a:rPr lang="en-GB" dirty="0" smtClean="0"/>
              <a:t>esource </a:t>
            </a:r>
            <a:r>
              <a:rPr lang="en-GB" b="1" dirty="0" smtClean="0"/>
              <a:t>recommender</a:t>
            </a:r>
            <a:r>
              <a:rPr lang="en-GB" dirty="0" smtClean="0"/>
              <a:t> (different editions)</a:t>
            </a:r>
          </a:p>
          <a:p>
            <a:pPr lvl="0"/>
            <a:r>
              <a:rPr lang="en-GB" dirty="0" smtClean="0"/>
              <a:t>Learn about study </a:t>
            </a:r>
            <a:r>
              <a:rPr lang="en-GB" b="1" dirty="0" smtClean="0"/>
              <a:t>reading</a:t>
            </a:r>
            <a:r>
              <a:rPr lang="en-GB" dirty="0" smtClean="0"/>
              <a:t> </a:t>
            </a:r>
            <a:r>
              <a:rPr lang="en-GB" b="1" dirty="0" smtClean="0"/>
              <a:t>habits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18605"/>
          <a:stretch/>
        </p:blipFill>
        <p:spPr>
          <a:xfrm>
            <a:off x="2590185" y="4077072"/>
            <a:ext cx="381514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The learner context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72400" cy="4572000"/>
          </a:xfrm>
        </p:spPr>
        <p:txBody>
          <a:bodyPr/>
          <a:lstStyle/>
          <a:p>
            <a:r>
              <a:rPr lang="en-GB" dirty="0" smtClean="0"/>
              <a:t>Evidence of personal </a:t>
            </a:r>
            <a:r>
              <a:rPr lang="en-GB" b="1" dirty="0" smtClean="0"/>
              <a:t>reading intentions </a:t>
            </a:r>
            <a:r>
              <a:rPr lang="en-GB" dirty="0" smtClean="0"/>
              <a:t>/ records</a:t>
            </a:r>
          </a:p>
          <a:p>
            <a:r>
              <a:rPr lang="en-GB" b="1" dirty="0" smtClean="0"/>
              <a:t>Popular</a:t>
            </a:r>
            <a:r>
              <a:rPr lang="en-GB" dirty="0" smtClean="0"/>
              <a:t> resources</a:t>
            </a:r>
          </a:p>
          <a:p>
            <a:r>
              <a:rPr lang="en-GB" b="1" dirty="0" smtClean="0"/>
              <a:t>Engagement</a:t>
            </a:r>
            <a:r>
              <a:rPr lang="en-GB" dirty="0" smtClean="0"/>
              <a:t> with content based on study notes</a:t>
            </a:r>
          </a:p>
          <a:p>
            <a:r>
              <a:rPr lang="en-GB" dirty="0" smtClean="0"/>
              <a:t>Customise citation styles, hence improved </a:t>
            </a:r>
            <a:r>
              <a:rPr lang="en-GB" b="1" dirty="0" smtClean="0"/>
              <a:t>referencing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5901" r="34900" b="-5901"/>
          <a:stretch/>
        </p:blipFill>
        <p:spPr>
          <a:xfrm rot="5400000">
            <a:off x="2774028" y="3210748"/>
            <a:ext cx="2932212" cy="35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 anchor="ctr"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Examples from Aspire dashboard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>
            <a:hlinkClick r:id="rId2"/>
          </p:cNvPr>
          <p:cNvGraphicFramePr/>
          <p:nvPr>
            <p:extLst>
              <p:ext uri="{D42A27DB-BD31-4B8C-83A1-F6EECF244321}">
                <p14:modId xmlns:p14="http://schemas.microsoft.com/office/powerpoint/2010/main" val="2322420463"/>
              </p:ext>
            </p:extLst>
          </p:nvPr>
        </p:nvGraphicFramePr>
        <p:xfrm>
          <a:off x="395536" y="1340768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exagon 6"/>
          <p:cNvSpPr/>
          <p:nvPr/>
        </p:nvSpPr>
        <p:spPr>
          <a:xfrm rot="5400000">
            <a:off x="1799692" y="3681028"/>
            <a:ext cx="1080120" cy="18722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800" dirty="0" smtClean="0"/>
              <a:t>Citations</a:t>
            </a:r>
            <a:endParaRPr lang="en-US" sz="2800" dirty="0"/>
          </a:p>
        </p:txBody>
      </p:sp>
      <p:sp>
        <p:nvSpPr>
          <p:cNvPr id="8" name="Hexagon 7"/>
          <p:cNvSpPr/>
          <p:nvPr/>
        </p:nvSpPr>
        <p:spPr>
          <a:xfrm rot="5400000">
            <a:off x="7200292" y="1376772"/>
            <a:ext cx="1152128" cy="1944216"/>
          </a:xfrm>
          <a:prstGeom prst="hexagon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800" dirty="0" smtClean="0"/>
              <a:t>Metadata quality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01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2015</Value>
    </Year>
    <Relates_x0020_to xmlns="3aa72657-aade-40dc-9fe9-efcfca6458f2">
      <Value>Papers</Value>
    </Relates_x0020_to>
  </documentManagement>
</p:properties>
</file>

<file path=customXml/itemProps1.xml><?xml version="1.0" encoding="utf-8"?>
<ds:datastoreItem xmlns:ds="http://schemas.openxmlformats.org/officeDocument/2006/customXml" ds:itemID="{1BFF03C0-0541-44F6-BB3D-8447F7F43C9B}"/>
</file>

<file path=customXml/itemProps2.xml><?xml version="1.0" encoding="utf-8"?>
<ds:datastoreItem xmlns:ds="http://schemas.openxmlformats.org/officeDocument/2006/customXml" ds:itemID="{E17A77C5-F45E-4A46-B1E2-277312FAAA28}"/>
</file>

<file path=customXml/itemProps3.xml><?xml version="1.0" encoding="utf-8"?>
<ds:datastoreItem xmlns:ds="http://schemas.openxmlformats.org/officeDocument/2006/customXml" ds:itemID="{B2B84F05-FF22-4BB7-8E1E-58F6B224088A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2839</TotalTime>
  <Words>865</Words>
  <Application>Microsoft Office PowerPoint</Application>
  <PresentationFormat>On-screen Show (4:3)</PresentationFormat>
  <Paragraphs>113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Perpetua</vt:lpstr>
      <vt:lpstr>Wingdings 2</vt:lpstr>
      <vt:lpstr>Equity</vt:lpstr>
      <vt:lpstr>Learning analytics: How can evidence from Aspire reading list management system enhance the learner experience?   </vt:lpstr>
      <vt:lpstr>What is learning analytics?</vt:lpstr>
      <vt:lpstr>Learning analytics and the HE context</vt:lpstr>
      <vt:lpstr>Big data bring big questions </vt:lpstr>
      <vt:lpstr>Talis Aspire</vt:lpstr>
      <vt:lpstr>The Information Services context</vt:lpstr>
      <vt:lpstr>The Academic context</vt:lpstr>
      <vt:lpstr>The learner context</vt:lpstr>
      <vt:lpstr>Examples from Aspire dashboard</vt:lpstr>
      <vt:lpstr>Where do we go from here</vt:lpstr>
      <vt:lpstr>Maximising benefits of learning analytics</vt:lpstr>
      <vt:lpstr>Key issues &amp; challenges: IS perspective</vt:lpstr>
      <vt:lpstr>Key issues &amp; challenges : Academic  perspective</vt:lpstr>
      <vt:lpstr>Key issues &amp; challenges – learner  perspective</vt:lpstr>
      <vt:lpstr>PowerPoint Presentation</vt:lpstr>
      <vt:lpstr>Further information</vt:lpstr>
      <vt:lpstr>Photo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analytics</dc:title>
  <dc:creator>Sahm Nikoi</dc:creator>
  <cp:lastModifiedBy>Sahm Nikoi [skn]</cp:lastModifiedBy>
  <cp:revision>87</cp:revision>
  <dcterms:created xsi:type="dcterms:W3CDTF">2015-07-23T11:29:12Z</dcterms:created>
  <dcterms:modified xsi:type="dcterms:W3CDTF">2015-09-09T12:30:22Z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