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sldIdLst>
    <p:sldId id="256" r:id="rId2"/>
    <p:sldId id="263" r:id="rId3"/>
    <p:sldId id="264" r:id="rId4"/>
    <p:sldId id="266" r:id="rId5"/>
    <p:sldId id="261" r:id="rId6"/>
    <p:sldId id="257" r:id="rId7"/>
    <p:sldId id="260" r:id="rId8"/>
    <p:sldId id="258" r:id="rId9"/>
    <p:sldId id="269" r:id="rId10"/>
    <p:sldId id="267" r:id="rId11"/>
    <p:sldId id="270" r:id="rId12"/>
    <p:sldId id="262" r:id="rId13"/>
    <p:sldId id="271" r:id="rId14"/>
    <p:sldId id="268" r:id="rId15"/>
    <p:sldId id="272" r:id="rId16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21E4729-EDDF-4795-BF40-92DEA77A3C40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9ADE097-2CDD-489C-8BEF-890F02C9A36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jh@aber.ac.uk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jh@aber.ac.uk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ormtrooper-egg-lego-storm-1351022/" TargetMode="External"/><Relationship Id="rId7" Type="http://schemas.openxmlformats.org/officeDocument/2006/relationships/hyperlink" Target="https://www.flickr.com/photos/levork/399025336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lassroom-aid.com/2014/03/10/good-practice-guide-and-use-case-studies-of-mobile-learning-mlearning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Le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curtismchale/163064365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cation.leg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kokeshi/2347905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kyline_new_york_lego_architecture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Learning with Lego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Sarah Higgins – Information Studies</a:t>
            </a:r>
          </a:p>
          <a:p>
            <a:r>
              <a:rPr lang="en-GB" dirty="0" smtClean="0">
                <a:hlinkClick r:id="rId3"/>
              </a:rPr>
              <a:t>sjh@aber.ac.uk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557189" cy="242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5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Lego architecture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33438"/>
            <a:ext cx="8867775" cy="53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Image result for archive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6" descr="Image result for archive serv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5576" y="3068960"/>
            <a:ext cx="1368152" cy="972108"/>
            <a:chOff x="755576" y="3068960"/>
            <a:chExt cx="1368152" cy="972108"/>
          </a:xfrm>
        </p:grpSpPr>
        <p:sp>
          <p:nvSpPr>
            <p:cNvPr id="8" name="Rectangular Callout 7"/>
            <p:cNvSpPr/>
            <p:nvPr/>
          </p:nvSpPr>
          <p:spPr>
            <a:xfrm rot="5400000">
              <a:off x="953598" y="2870938"/>
              <a:ext cx="972108" cy="1368152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82" y="3193953"/>
              <a:ext cx="998539" cy="72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83968" y="620688"/>
            <a:ext cx="1152128" cy="1080120"/>
            <a:chOff x="4283968" y="620688"/>
            <a:chExt cx="1152128" cy="1080120"/>
          </a:xfrm>
        </p:grpSpPr>
        <p:sp>
          <p:nvSpPr>
            <p:cNvPr id="5" name="Rectangular Callout 4"/>
            <p:cNvSpPr/>
            <p:nvPr/>
          </p:nvSpPr>
          <p:spPr>
            <a:xfrm>
              <a:off x="4283968" y="620688"/>
              <a:ext cx="1152128" cy="1080120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812" y="701096"/>
              <a:ext cx="1076305" cy="8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732240" y="404664"/>
            <a:ext cx="2016224" cy="1224136"/>
            <a:chOff x="6732240" y="404664"/>
            <a:chExt cx="2016224" cy="1224136"/>
          </a:xfrm>
        </p:grpSpPr>
        <p:sp>
          <p:nvSpPr>
            <p:cNvPr id="7" name="Cloud Callout 6"/>
            <p:cNvSpPr/>
            <p:nvPr/>
          </p:nvSpPr>
          <p:spPr>
            <a:xfrm>
              <a:off x="6732240" y="404664"/>
              <a:ext cx="2016224" cy="1224136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376" y="616428"/>
              <a:ext cx="1091952" cy="74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889213" y="1898627"/>
            <a:ext cx="1445161" cy="1656184"/>
            <a:chOff x="3138146" y="1790829"/>
            <a:chExt cx="1445161" cy="1656184"/>
          </a:xfrm>
        </p:grpSpPr>
        <p:sp>
          <p:nvSpPr>
            <p:cNvPr id="9" name="Rounded Rectangular Callout 8"/>
            <p:cNvSpPr/>
            <p:nvPr/>
          </p:nvSpPr>
          <p:spPr>
            <a:xfrm rot="7137982">
              <a:off x="3032635" y="1896340"/>
              <a:ext cx="1656184" cy="1445161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4792">
              <a:off x="3225007" y="1974778"/>
              <a:ext cx="1130280" cy="133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47664" y="548680"/>
            <a:ext cx="936104" cy="1152128"/>
            <a:chOff x="1547664" y="548680"/>
            <a:chExt cx="936104" cy="1152128"/>
          </a:xfrm>
        </p:grpSpPr>
        <p:sp>
          <p:nvSpPr>
            <p:cNvPr id="6" name="Oval Callout 5"/>
            <p:cNvSpPr/>
            <p:nvPr/>
          </p:nvSpPr>
          <p:spPr>
            <a:xfrm>
              <a:off x="1547664" y="548680"/>
              <a:ext cx="936104" cy="1152128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785" y="849846"/>
              <a:ext cx="673862" cy="62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loud Callout 11"/>
          <p:cNvSpPr/>
          <p:nvPr/>
        </p:nvSpPr>
        <p:spPr>
          <a:xfrm rot="16889578" flipH="1">
            <a:off x="6876256" y="2518014"/>
            <a:ext cx="1410072" cy="16167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657">
            <a:off x="7138092" y="2850751"/>
            <a:ext cx="788576" cy="9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79979" cy="3284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84984"/>
            <a:ext cx="4379979" cy="328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64021" cy="357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5"/>
            <a:ext cx="4764021" cy="357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5" y="436182"/>
            <a:ext cx="9036313" cy="50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716016" cy="3537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89019"/>
            <a:ext cx="5220072" cy="3915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429000"/>
            <a:ext cx="5328592" cy="341632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Remember list of considerations for archives building design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Understand why the criteria are important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Apply spatial analysis to their design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Analyse requirements as they design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Evaluate the design as it progresses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Create their own vision.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en-GB" sz="2400" dirty="0" smtClean="0"/>
              <a:t>Had fun!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02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747713"/>
            <a:ext cx="7727577" cy="550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26" y="4005064"/>
            <a:ext cx="69309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69309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93" y="2783835"/>
            <a:ext cx="69309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86" y="2132856"/>
            <a:ext cx="69309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92" y="1484784"/>
            <a:ext cx="69309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69309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40002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980728"/>
            <a:ext cx="30963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Sarah Higgins</a:t>
            </a:r>
          </a:p>
          <a:p>
            <a:r>
              <a:rPr lang="en-GB" sz="2800" dirty="0" smtClean="0"/>
              <a:t>Information Studies</a:t>
            </a:r>
          </a:p>
          <a:p>
            <a:endParaRPr lang="en-GB" sz="2800" dirty="0" smtClean="0"/>
          </a:p>
          <a:p>
            <a:r>
              <a:rPr lang="en-GB" sz="2800" dirty="0" smtClean="0">
                <a:hlinkClick r:id="rId3"/>
              </a:rPr>
              <a:t>sjh@aber.ac.uk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9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ILM1620: Management of Archive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 credit core module for MA Archive Administration</a:t>
            </a:r>
          </a:p>
          <a:p>
            <a:r>
              <a:rPr lang="en-GB" dirty="0"/>
              <a:t>Archive buildings have very specific design criteria to ensure:</a:t>
            </a:r>
          </a:p>
          <a:p>
            <a:pPr lvl="1"/>
            <a:r>
              <a:rPr lang="en-GB" dirty="0"/>
              <a:t>Long-term preservation of materials</a:t>
            </a:r>
          </a:p>
          <a:p>
            <a:pPr lvl="1"/>
            <a:r>
              <a:rPr lang="en-GB" dirty="0"/>
              <a:t>Efficient customer services</a:t>
            </a:r>
          </a:p>
          <a:p>
            <a:r>
              <a:rPr lang="en-GB" dirty="0" smtClean="0"/>
              <a:t>One learning outcome is: </a:t>
            </a:r>
          </a:p>
          <a:p>
            <a:pPr lvl="1"/>
            <a:r>
              <a:rPr lang="en-GB" dirty="0" smtClean="0"/>
              <a:t>‘List </a:t>
            </a:r>
            <a:r>
              <a:rPr lang="en-GB" dirty="0"/>
              <a:t>the major considerations to be taken into account in planning, designing and managing an archive </a:t>
            </a:r>
            <a:r>
              <a:rPr lang="en-GB" dirty="0" smtClean="0"/>
              <a:t>building’</a:t>
            </a:r>
          </a:p>
          <a:p>
            <a:r>
              <a:rPr lang="en-GB" dirty="0" smtClean="0"/>
              <a:t>Originally covered in a </a:t>
            </a:r>
            <a:r>
              <a:rPr lang="en-GB" b="1" dirty="0" smtClean="0"/>
              <a:t>2 hour lecture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ILM1620: Management of Archive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Core text is: </a:t>
            </a:r>
          </a:p>
          <a:p>
            <a:pPr marL="625475" lvl="2" indent="-355600"/>
            <a:r>
              <a:rPr lang="en-GB" sz="2200" dirty="0" smtClean="0"/>
              <a:t>PD 5454:2012: Guide </a:t>
            </a:r>
            <a:r>
              <a:rPr lang="en-GB" sz="2200" dirty="0"/>
              <a:t>for the storage and exhibition of archival materials </a:t>
            </a:r>
            <a:endParaRPr lang="en-GB" sz="2200" dirty="0" smtClean="0"/>
          </a:p>
          <a:p>
            <a:pPr marL="625475" lvl="2" indent="-355600"/>
            <a:r>
              <a:rPr lang="en-GB" sz="2200" dirty="0" smtClean="0"/>
              <a:t>Contents: </a:t>
            </a:r>
          </a:p>
          <a:p>
            <a:pPr marL="899795" lvl="3" indent="-355600"/>
            <a:r>
              <a:rPr lang="en-GB" dirty="0" smtClean="0"/>
              <a:t>The </a:t>
            </a:r>
            <a:r>
              <a:rPr lang="en-GB" dirty="0"/>
              <a:t>storage environment for archival materials </a:t>
            </a:r>
            <a:endParaRPr lang="en-GB" dirty="0" smtClean="0"/>
          </a:p>
          <a:p>
            <a:pPr marL="899795" lvl="3" indent="-355600"/>
            <a:r>
              <a:rPr lang="en-GB" dirty="0" smtClean="0"/>
              <a:t>Storage </a:t>
            </a:r>
            <a:r>
              <a:rPr lang="en-GB" dirty="0"/>
              <a:t>repository site </a:t>
            </a:r>
            <a:endParaRPr lang="en-GB" dirty="0" smtClean="0"/>
          </a:p>
          <a:p>
            <a:pPr marL="899795" lvl="3" indent="-355600"/>
            <a:r>
              <a:rPr lang="en-GB" dirty="0" smtClean="0"/>
              <a:t>Repository </a:t>
            </a:r>
            <a:r>
              <a:rPr lang="en-GB" dirty="0"/>
              <a:t>construction </a:t>
            </a:r>
            <a:endParaRPr lang="en-GB" dirty="0" smtClean="0"/>
          </a:p>
          <a:p>
            <a:pPr marL="899795" lvl="3" indent="-355600"/>
            <a:r>
              <a:rPr lang="en-GB" dirty="0" smtClean="0"/>
              <a:t>Fire </a:t>
            </a:r>
            <a:r>
              <a:rPr lang="en-GB" dirty="0"/>
              <a:t>protection and prevention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5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78637" y="620688"/>
            <a:ext cx="4292618" cy="2592288"/>
            <a:chOff x="711430" y="692696"/>
            <a:chExt cx="4292618" cy="2592288"/>
          </a:xfrm>
        </p:grpSpPr>
        <p:sp>
          <p:nvSpPr>
            <p:cNvPr id="3" name="Rectangular Callout 2"/>
            <p:cNvSpPr/>
            <p:nvPr/>
          </p:nvSpPr>
          <p:spPr>
            <a:xfrm>
              <a:off x="711430" y="692696"/>
              <a:ext cx="4292618" cy="2592288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08720"/>
              <a:ext cx="3600400" cy="11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Callout 3"/>
          <p:cNvSpPr/>
          <p:nvPr/>
        </p:nvSpPr>
        <p:spPr>
          <a:xfrm>
            <a:off x="4860032" y="939754"/>
            <a:ext cx="3888432" cy="248485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42" y="1475776"/>
            <a:ext cx="3153811" cy="14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0" y="3982752"/>
            <a:ext cx="3844574" cy="25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9593" y="2616225"/>
            <a:ext cx="3748948" cy="1610686"/>
            <a:chOff x="107504" y="2092462"/>
            <a:chExt cx="3748948" cy="1610686"/>
          </a:xfrm>
        </p:grpSpPr>
        <p:sp>
          <p:nvSpPr>
            <p:cNvPr id="6" name="Rectangular Callout 5"/>
            <p:cNvSpPr/>
            <p:nvPr/>
          </p:nvSpPr>
          <p:spPr>
            <a:xfrm>
              <a:off x="107504" y="2092462"/>
              <a:ext cx="3748948" cy="1610686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12" y="2402265"/>
              <a:ext cx="3487440" cy="120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352396" y="3421568"/>
            <a:ext cx="3816424" cy="2848882"/>
            <a:chOff x="431540" y="2348880"/>
            <a:chExt cx="3816424" cy="2848882"/>
          </a:xfrm>
        </p:grpSpPr>
        <p:sp>
          <p:nvSpPr>
            <p:cNvPr id="12" name="Oval Callout 11"/>
            <p:cNvSpPr/>
            <p:nvPr/>
          </p:nvSpPr>
          <p:spPr>
            <a:xfrm>
              <a:off x="431540" y="2348880"/>
              <a:ext cx="3816424" cy="2848882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96" y="2910065"/>
              <a:ext cx="2808312" cy="172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573620" y="3565464"/>
            <a:ext cx="2570380" cy="1971992"/>
            <a:chOff x="6573620" y="3565464"/>
            <a:chExt cx="2570380" cy="1971992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573620" y="3565464"/>
              <a:ext cx="2570380" cy="1971992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637" y="3703148"/>
              <a:ext cx="2054828" cy="180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0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883"/>
            <a:ext cx="1974974" cy="1645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Participatory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130480" cy="3886200"/>
          </a:xfrm>
        </p:spPr>
        <p:txBody>
          <a:bodyPr anchor="t"/>
          <a:lstStyle/>
          <a:p>
            <a:pPr marL="0" indent="0">
              <a:buNone/>
            </a:pPr>
            <a:r>
              <a:rPr lang="en-GB" sz="1800" dirty="0" smtClean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7800669" y="969638"/>
            <a:ext cx="164535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smtClean="0"/>
              <a:t>Aitoff: </a:t>
            </a:r>
            <a:r>
              <a:rPr lang="en-GB" sz="1100" dirty="0" smtClean="0">
                <a:hlinkClick r:id="rId3"/>
              </a:rPr>
              <a:t>https://pixabay.com/en/stormtrooper-egg-lego-storm-1351022</a:t>
            </a:r>
            <a:r>
              <a:rPr lang="en-GB" sz="1400" dirty="0" smtClean="0">
                <a:hlinkClick r:id="rId3"/>
              </a:rPr>
              <a:t>/</a:t>
            </a:r>
            <a:endParaRPr lang="en-GB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5256584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4100443"/>
            <a:ext cx="4427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5"/>
              </a:rPr>
              <a:t>http://classroom-aid.com/2014/03/10/good-practice-guide-and-use-case-studies-of-mobile-learning-mlearning</a:t>
            </a:r>
            <a:endParaRPr lang="en-GB" sz="11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20944"/>
            <a:ext cx="1966683" cy="164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680135" y="2847394"/>
            <a:ext cx="1646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Julian Fong: </a:t>
            </a:r>
          </a:p>
          <a:p>
            <a:r>
              <a:rPr lang="en-GB" sz="1100" dirty="0" smtClean="0">
                <a:hlinkClick r:id="rId7"/>
              </a:rPr>
              <a:t>https://www.flickr.com/photos/levork/3990253363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915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Manufactured since 1949</a:t>
            </a:r>
          </a:p>
          <a:p>
            <a:r>
              <a:rPr lang="en-GB" dirty="0" smtClean="0"/>
              <a:t>600 billion </a:t>
            </a:r>
            <a:r>
              <a:rPr lang="en-GB" dirty="0"/>
              <a:t>L</a:t>
            </a:r>
            <a:r>
              <a:rPr lang="en-GB" dirty="0" smtClean="0"/>
              <a:t>ego parts manufactured to </a:t>
            </a:r>
            <a:r>
              <a:rPr lang="en-GB" dirty="0"/>
              <a:t>J</a:t>
            </a:r>
            <a:r>
              <a:rPr lang="en-GB" dirty="0" smtClean="0"/>
              <a:t>uly 2015</a:t>
            </a:r>
          </a:p>
          <a:p>
            <a:r>
              <a:rPr lang="en-GB" dirty="0" smtClean="0"/>
              <a:t>Described as ‘the world’s most powerful brand’</a:t>
            </a:r>
          </a:p>
          <a:p>
            <a:r>
              <a:rPr lang="en-GB" dirty="0" smtClean="0"/>
              <a:t>All pieces compatible and will interlock with other pieces</a:t>
            </a:r>
          </a:p>
          <a:p>
            <a:r>
              <a:rPr lang="en-GB" sz="1600" dirty="0">
                <a:hlinkClick r:id="rId2"/>
              </a:rPr>
              <a:t>https://en.wikipedia.org/wiki/Lego</a:t>
            </a:r>
            <a:endParaRPr lang="en-GB" sz="1600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sz="1600" dirty="0" smtClean="0">
              <a:hlinkClick r:id="rId2"/>
            </a:endParaRPr>
          </a:p>
          <a:p>
            <a:pPr marL="0" indent="0">
              <a:buNone/>
            </a:pPr>
            <a:endParaRPr lang="en-GB" sz="1600" dirty="0">
              <a:hlinkClick r:id="rId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3928" y="3284984"/>
            <a:ext cx="5054993" cy="3240360"/>
            <a:chOff x="3923928" y="3037932"/>
            <a:chExt cx="5054993" cy="32403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037932"/>
              <a:ext cx="5054993" cy="2932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23928" y="6016682"/>
              <a:ext cx="4572000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r>
                <a:rPr lang="en-GB" sz="1100" dirty="0" smtClean="0"/>
                <a:t>Curtis McHale: </a:t>
              </a:r>
              <a:r>
                <a:rPr lang="en-GB" sz="1100" dirty="0" smtClean="0">
                  <a:hlinkClick r:id="rId4"/>
                </a:rPr>
                <a:t>https://www.flickr.com/photos/curtismchale/16306436574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0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Lego </a:t>
            </a:r>
            <a:br>
              <a:rPr lang="en-GB" dirty="0" smtClean="0"/>
            </a:br>
            <a:r>
              <a:rPr lang="en-GB" dirty="0" smtClean="0"/>
              <a:t>and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‘getting </a:t>
            </a:r>
            <a:r>
              <a:rPr lang="en-GB" dirty="0" smtClean="0"/>
              <a:t>hands-on inspires pupils to actively enquire and explore a particular topic, allowing them to understand the real-world application of the theories being taught’ </a:t>
            </a:r>
            <a:endParaRPr lang="en-GB" dirty="0"/>
          </a:p>
          <a:p>
            <a:r>
              <a:rPr lang="en-GB" dirty="0"/>
              <a:t>‘builds up teamwork, communication abilities and strong collaboration’</a:t>
            </a:r>
          </a:p>
          <a:p>
            <a:r>
              <a:rPr lang="en-GB" dirty="0" smtClean="0"/>
              <a:t>‘pupils are enthusiastic and eager to learn’</a:t>
            </a:r>
          </a:p>
          <a:p>
            <a:r>
              <a:rPr lang="en-GB" dirty="0" smtClean="0"/>
              <a:t>‘builds critical thinking and creativity’</a:t>
            </a:r>
          </a:p>
          <a:p>
            <a:r>
              <a:rPr lang="en-GB" sz="1800" dirty="0">
                <a:hlinkClick r:id="rId2"/>
              </a:rPr>
              <a:t>https://education.lego.com/</a:t>
            </a:r>
            <a:endParaRPr lang="en-GB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59" y="3645024"/>
            <a:ext cx="3437713" cy="2584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4859" y="6268670"/>
            <a:ext cx="3058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Kokeshi: </a:t>
            </a:r>
          </a:p>
          <a:p>
            <a:r>
              <a:rPr lang="en-GB" sz="1100" dirty="0" smtClean="0">
                <a:hlinkClick r:id="rId4"/>
              </a:rPr>
              <a:t>https://www.flickr.com/photos/kokeshi/234790558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55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Lego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produced in around the 1970s for the professional architecture market</a:t>
            </a:r>
          </a:p>
          <a:p>
            <a:r>
              <a:rPr lang="en-GB" dirty="0" smtClean="0"/>
              <a:t>Micro-bricks</a:t>
            </a:r>
            <a:endParaRPr lang="en-GB" dirty="0"/>
          </a:p>
          <a:p>
            <a:r>
              <a:rPr lang="en-GB" dirty="0" smtClean="0"/>
              <a:t>Reintroduced in 2008</a:t>
            </a:r>
          </a:p>
          <a:p>
            <a:r>
              <a:rPr lang="en-GB" dirty="0" smtClean="0"/>
              <a:t>Models of famous landmarks</a:t>
            </a:r>
          </a:p>
          <a:p>
            <a:r>
              <a:rPr lang="en-GB" dirty="0" smtClean="0"/>
              <a:t>Information </a:t>
            </a:r>
            <a:r>
              <a:rPr lang="en-GB" dirty="0"/>
              <a:t>Studies owns large sets </a:t>
            </a:r>
            <a:r>
              <a:rPr lang="en-GB" dirty="0" smtClean="0"/>
              <a:t>used </a:t>
            </a:r>
            <a:r>
              <a:rPr lang="en-GB" dirty="0"/>
              <a:t>by a library design researcher in the past </a:t>
            </a:r>
            <a:endParaRPr lang="en-GB" dirty="0" smtClean="0"/>
          </a:p>
          <a:p>
            <a:r>
              <a:rPr lang="en-GB" dirty="0" smtClean="0"/>
              <a:t>Lying unused in Thomas Parry Library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806"/>
            <a:ext cx="2448272" cy="2910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6257836"/>
            <a:ext cx="228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</a:pPr>
            <a:r>
              <a:rPr lang="en-GB" sz="1100" dirty="0">
                <a:solidFill>
                  <a:srgbClr val="3E3D2D"/>
                </a:solidFill>
                <a:hlinkClick r:id="rId3"/>
              </a:rPr>
              <a:t>https://commons.wikimedia.org/wiki/File:Skyline_new_york_lego_architecture.JPG</a:t>
            </a:r>
            <a:endParaRPr lang="en-GB" sz="1100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Redesigning </a:t>
            </a:r>
            <a:br>
              <a:rPr lang="en-GB" dirty="0" smtClean="0"/>
            </a:br>
            <a:r>
              <a:rPr lang="en-GB" dirty="0" smtClean="0"/>
              <a:t>the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Booked room with group work tables</a:t>
            </a:r>
          </a:p>
          <a:p>
            <a:r>
              <a:rPr lang="en-GB" dirty="0" smtClean="0"/>
              <a:t>Moved class to last one before Christmas</a:t>
            </a:r>
          </a:p>
          <a:p>
            <a:r>
              <a:rPr lang="en-GB" dirty="0" smtClean="0"/>
              <a:t>Assigned reading a week in advance</a:t>
            </a:r>
          </a:p>
          <a:p>
            <a:r>
              <a:rPr lang="en-GB" dirty="0"/>
              <a:t>Reduced ‘lecture’ </a:t>
            </a:r>
            <a:r>
              <a:rPr lang="en-GB" dirty="0" smtClean="0"/>
              <a:t>to an introductory 10 minutes</a:t>
            </a:r>
            <a:endParaRPr lang="en-GB" dirty="0"/>
          </a:p>
          <a:p>
            <a:r>
              <a:rPr lang="en-GB" dirty="0" smtClean="0"/>
              <a:t>Divided class into groups of 3-5 (depending on class size)</a:t>
            </a:r>
          </a:p>
          <a:p>
            <a:r>
              <a:rPr lang="en-GB" dirty="0" smtClean="0"/>
              <a:t>Kept the Lego hidden until given out</a:t>
            </a:r>
          </a:p>
          <a:p>
            <a:r>
              <a:rPr lang="en-GB" dirty="0" smtClean="0"/>
              <a:t>Provided pens, paper</a:t>
            </a:r>
          </a:p>
          <a:p>
            <a:r>
              <a:rPr lang="en-GB" dirty="0" smtClean="0"/>
              <a:t>Asked each group to explain their design to the others</a:t>
            </a:r>
          </a:p>
          <a:p>
            <a:r>
              <a:rPr lang="en-GB" dirty="0"/>
              <a:t>Offered prizes for the best design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55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F2F2F2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2017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B8D33600-7585-4DEE-9556-A98B018B3585}"/>
</file>

<file path=customXml/itemProps2.xml><?xml version="1.0" encoding="utf-8"?>
<ds:datastoreItem xmlns:ds="http://schemas.openxmlformats.org/officeDocument/2006/customXml" ds:itemID="{8982A2FE-76C8-437B-AA2F-ED1DF876E55E}"/>
</file>

<file path=customXml/itemProps3.xml><?xml version="1.0" encoding="utf-8"?>
<ds:datastoreItem xmlns:ds="http://schemas.openxmlformats.org/officeDocument/2006/customXml" ds:itemID="{E04EF878-0A90-4655-8EDF-931A6394EBA2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390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Impact</vt:lpstr>
      <vt:lpstr>Wingdings</vt:lpstr>
      <vt:lpstr>Times New Roman</vt:lpstr>
      <vt:lpstr>NewsPrint</vt:lpstr>
      <vt:lpstr>Learning with Lego</vt:lpstr>
      <vt:lpstr>ILM1620: Management of Archive Services</vt:lpstr>
      <vt:lpstr>ILM1620: Management of Archive Services</vt:lpstr>
      <vt:lpstr>PowerPoint Presentation</vt:lpstr>
      <vt:lpstr>Participatory learning</vt:lpstr>
      <vt:lpstr>Lego</vt:lpstr>
      <vt:lpstr>Lego  and education</vt:lpstr>
      <vt:lpstr>Lego architecture</vt:lpstr>
      <vt:lpstr>Redesigning  the lesson</vt:lpstr>
      <vt:lpstr>Lego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with Lego</dc:title>
  <dc:creator>sjh</dc:creator>
  <cp:lastModifiedBy>Blackboard and E-learning Support [bbbstaff]</cp:lastModifiedBy>
  <cp:revision>32</cp:revision>
  <dcterms:created xsi:type="dcterms:W3CDTF">2017-07-09T13:41:32Z</dcterms:created>
  <dcterms:modified xsi:type="dcterms:W3CDTF">2017-07-10T11:21:35Z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