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93" r:id="rId2"/>
    <p:sldId id="319" r:id="rId3"/>
    <p:sldId id="279" r:id="rId4"/>
    <p:sldId id="260" r:id="rId5"/>
    <p:sldId id="295" r:id="rId6"/>
    <p:sldId id="299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9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l\AppData\Local\Microsoft\Windows\Temporary%20Internet%20Files\Content.Outlook\0JKXFFU9\Avoiding%20Plagiarism%20Evaluation%20Colla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What was</a:t>
            </a:r>
            <a:r>
              <a:rPr lang="en-GB" baseline="0"/>
              <a:t> useful for students</a:t>
            </a:r>
            <a:r>
              <a:rPr lang="en-GB"/>
              <a:t>?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Sheet1!$A$65:$A$76</c:f>
              <c:strCache>
                <c:ptCount val="12"/>
                <c:pt idx="0">
                  <c:v>Reference Skills</c:v>
                </c:pt>
                <c:pt idx="1">
                  <c:v>Understanding Reference Systems</c:v>
                </c:pt>
                <c:pt idx="2">
                  <c:v>Understanding the need for References</c:v>
                </c:pt>
                <c:pt idx="3">
                  <c:v>Identifying plagiarism &amp; Non-plagiarism</c:v>
                </c:pt>
                <c:pt idx="4">
                  <c:v>How to Avoid Plagiarism</c:v>
                </c:pt>
                <c:pt idx="5">
                  <c:v>Practical Elements</c:v>
                </c:pt>
                <c:pt idx="6">
                  <c:v>Secondary Referencing</c:v>
                </c:pt>
                <c:pt idx="7">
                  <c:v>Good Refreshment</c:v>
                </c:pt>
                <c:pt idx="8">
                  <c:v>Learnt about good and bad feedback</c:v>
                </c:pt>
                <c:pt idx="9">
                  <c:v>Accidental Plagiarism Awareness</c:v>
                </c:pt>
                <c:pt idx="10">
                  <c:v>Group work and Self Plagiarism info</c:v>
                </c:pt>
                <c:pt idx="11">
                  <c:v>Plagiarism Consequences</c:v>
                </c:pt>
              </c:strCache>
            </c:strRef>
          </c:cat>
          <c:val>
            <c:numRef>
              <c:f>Sheet1!$B$65:$B$76</c:f>
              <c:numCache>
                <c:formatCode>General</c:formatCode>
                <c:ptCount val="12"/>
                <c:pt idx="0">
                  <c:v>24</c:v>
                </c:pt>
                <c:pt idx="1">
                  <c:v>5</c:v>
                </c:pt>
                <c:pt idx="2">
                  <c:v>3</c:v>
                </c:pt>
                <c:pt idx="3">
                  <c:v>8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  <c:pt idx="7">
                  <c:v>9</c:v>
                </c:pt>
                <c:pt idx="8">
                  <c:v>1</c:v>
                </c:pt>
                <c:pt idx="9">
                  <c:v>9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06-4F0D-92A0-F2D7249247C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FFA49-5A03-46DB-AAA5-91F19561EA9C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9852A-B98A-4A13-A38F-F9C1A3DED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57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8135"/>
          </a:xfrm>
          <a:prstGeom prst="rect">
            <a:avLst/>
          </a:prstGeom>
        </p:spPr>
        <p:txBody>
          <a:bodyPr vert="horz" lIns="90617" tIns="45309" rIns="90617" bIns="4530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135"/>
          </a:xfrm>
          <a:prstGeom prst="rect">
            <a:avLst/>
          </a:prstGeom>
        </p:spPr>
        <p:txBody>
          <a:bodyPr vert="horz" lIns="90617" tIns="45309" rIns="90617" bIns="45309" rtlCol="0"/>
          <a:lstStyle>
            <a:lvl1pPr algn="r">
              <a:defRPr sz="1200"/>
            </a:lvl1pPr>
          </a:lstStyle>
          <a:p>
            <a:fld id="{124653F8-D003-4888-9447-6D36465BBB64}" type="datetimeFigureOut">
              <a:rPr lang="en-GB" smtClean="0"/>
              <a:pPr/>
              <a:t>08/07/2016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17" tIns="45309" rIns="90617" bIns="4530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959"/>
            <a:ext cx="5335270" cy="3909238"/>
          </a:xfrm>
          <a:prstGeom prst="rect">
            <a:avLst/>
          </a:prstGeom>
        </p:spPr>
        <p:txBody>
          <a:bodyPr vert="horz" lIns="90617" tIns="45309" rIns="90617" bIns="4530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889938" cy="498134"/>
          </a:xfrm>
          <a:prstGeom prst="rect">
            <a:avLst/>
          </a:prstGeom>
        </p:spPr>
        <p:txBody>
          <a:bodyPr vert="horz" lIns="90617" tIns="45309" rIns="90617" bIns="4530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2"/>
            <a:ext cx="2889938" cy="498134"/>
          </a:xfrm>
          <a:prstGeom prst="rect">
            <a:avLst/>
          </a:prstGeom>
        </p:spPr>
        <p:txBody>
          <a:bodyPr vert="horz" lIns="90617" tIns="45309" rIns="90617" bIns="45309" rtlCol="0" anchor="b"/>
          <a:lstStyle>
            <a:lvl1pPr algn="r">
              <a:defRPr sz="1200"/>
            </a:lvl1pPr>
          </a:lstStyle>
          <a:p>
            <a:fld id="{16912AB1-2399-4984-AA1C-080E66C5B8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61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68ABC-896B-4B7F-9D6C-7624DB1B2F93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39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/>
            </a:lvl1pPr>
          </a:lstStyle>
          <a:p>
            <a:r>
              <a:rPr lang="en-GB" dirty="0" smtClean="0"/>
              <a:t>Click to edit Master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97318"/>
            <a:ext cx="8042276" cy="747214"/>
          </a:xfrm>
        </p:spPr>
        <p:txBody>
          <a:bodyPr/>
          <a:lstStyle/>
          <a:p>
            <a:r>
              <a:rPr lang="en-GB" dirty="0" smtClean="0"/>
              <a:t>Click to edit Master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672414"/>
            <a:ext cx="8042276" cy="77211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_plagiarism_course.gif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0"/>
            <a:ext cx="9144000" cy="6231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580752"/>
            <a:ext cx="8042276" cy="87614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dirty="0" smtClean="0"/>
              <a:t>Click to edit Master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Lindop%20Avoiding%20Plagiarism%20presentation-%20L&amp;T%20conference.ppt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0286" y="1277655"/>
            <a:ext cx="6211441" cy="4985359"/>
          </a:xfrm>
        </p:spPr>
        <p:txBody>
          <a:bodyPr/>
          <a:lstStyle/>
          <a:p>
            <a:pPr algn="l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AU Learning and Teaching Conference:</a:t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>AVOIDING PLAGIARISM- Case Study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Friday 8</a:t>
            </a:r>
            <a:r>
              <a:rPr lang="en-US" baseline="30000" dirty="0" smtClean="0"/>
              <a:t>th</a:t>
            </a:r>
            <a:r>
              <a:rPr lang="en-US" dirty="0" smtClean="0"/>
              <a:t> July</a:t>
            </a:r>
            <a:endParaRPr lang="en-US" sz="3600" dirty="0">
              <a:solidFill>
                <a:schemeClr val="accent3"/>
              </a:solidFill>
            </a:endParaRPr>
          </a:p>
        </p:txBody>
      </p:sp>
      <p:pic>
        <p:nvPicPr>
          <p:cNvPr id="1026" name="Picture 2" descr="C:\Users\sol\AppData\Local\Microsoft\Windows\Temporary Internet Files\Content.Outlook\0JKXFFU9\plagiarism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587" y="161779"/>
            <a:ext cx="2901841" cy="26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84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42966"/>
            <a:ext cx="8042276" cy="876145"/>
          </a:xfrm>
        </p:spPr>
        <p:txBody>
          <a:bodyPr/>
          <a:lstStyle/>
          <a:p>
            <a:pPr algn="ctr"/>
            <a:r>
              <a:rPr lang="en-GB" dirty="0" smtClean="0"/>
              <a:t>What does the course offer?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15442"/>
            <a:ext cx="8042276" cy="49728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When completing the training students: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 are introduced to different types of plagiarism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</a:t>
            </a:r>
            <a:r>
              <a:rPr lang="en-GB" dirty="0" smtClean="0"/>
              <a:t>earn how to avoid plagiarism and correctly use citations, paraphrasing and references</a:t>
            </a:r>
          </a:p>
          <a:p>
            <a:pPr marL="0" indent="0">
              <a:buNone/>
            </a:pPr>
            <a:r>
              <a:rPr lang="en-GB" dirty="0" smtClean="0"/>
              <a:t>The course includes: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</a:t>
            </a:r>
            <a:r>
              <a:rPr lang="en-GB" dirty="0" smtClean="0"/>
              <a:t>cenarios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</a:t>
            </a:r>
            <a:r>
              <a:rPr lang="en-GB" dirty="0" smtClean="0"/>
              <a:t>tudents views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</a:t>
            </a:r>
            <a:r>
              <a:rPr lang="en-GB" dirty="0" smtClean="0"/>
              <a:t>ow plagiarism has hit the news headlines- contextualise the content through links to recent articles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</a:t>
            </a:r>
            <a:r>
              <a:rPr lang="en-GB" dirty="0" smtClean="0"/>
              <a:t>eview quizzes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</a:t>
            </a:r>
            <a:r>
              <a:rPr lang="en-GB" dirty="0" smtClean="0"/>
              <a:t>ractice exercises.</a:t>
            </a:r>
          </a:p>
        </p:txBody>
      </p:sp>
      <p:pic>
        <p:nvPicPr>
          <p:cNvPr id="3075" name="Picture 3" descr="C:\Users\sol\AppData\Local\Microsoft\Windows\Temporary Internet Files\Content.Outlook\0JKXFFU9\plagiarism(3) (2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482" y="4956750"/>
            <a:ext cx="2365640" cy="17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2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42966"/>
            <a:ext cx="8042276" cy="876145"/>
          </a:xfrm>
        </p:spPr>
        <p:txBody>
          <a:bodyPr/>
          <a:lstStyle/>
          <a:p>
            <a:pPr algn="ctr"/>
            <a:r>
              <a:rPr lang="en-GB" dirty="0" smtClean="0"/>
              <a:t>How it Works?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15442"/>
            <a:ext cx="8042276" cy="4972832"/>
          </a:xfrm>
        </p:spPr>
        <p:txBody>
          <a:bodyPr>
            <a:normAutofit/>
          </a:bodyPr>
          <a:lstStyle/>
          <a:p>
            <a:r>
              <a:rPr lang="en-GB" dirty="0" smtClean="0"/>
              <a:t>Students log onto the website with their </a:t>
            </a:r>
            <a:r>
              <a:rPr lang="en-GB" dirty="0" err="1" smtClean="0"/>
              <a:t>aber</a:t>
            </a:r>
            <a:r>
              <a:rPr lang="en-GB" dirty="0" smtClean="0"/>
              <a:t> id: </a:t>
            </a:r>
            <a:r>
              <a:rPr lang="en-GB" dirty="0" smtClean="0">
                <a:hlinkClick r:id="rId2" action="ppaction://hlinkpres?slideindex=1&amp;slidetitle="/>
              </a:rPr>
              <a:t>https</a:t>
            </a:r>
            <a:r>
              <a:rPr lang="en-GB" dirty="0">
                <a:hlinkClick r:id="rId2" action="ppaction://hlinkpres?slideindex=1&amp;slidetitle="/>
              </a:rPr>
              <a:t>://plagiarism.epigeum.com/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60 minute course</a:t>
            </a:r>
          </a:p>
          <a:p>
            <a:r>
              <a:rPr lang="en-GB" dirty="0" smtClean="0"/>
              <a:t>Once completed the various elements and tests/quizzes receive a certificate as proof of completion- (multiple attempts allowed at passing the final test, pass mark 75%)</a:t>
            </a:r>
          </a:p>
          <a:p>
            <a:r>
              <a:rPr lang="en-GB" dirty="0" smtClean="0"/>
              <a:t>Staff have admin rights so can check which students have engaged and whether they have successfully completed the training- ESSENTIAL THAT WE CAN DO THIS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916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42966"/>
            <a:ext cx="8042276" cy="876145"/>
          </a:xfrm>
        </p:spPr>
        <p:txBody>
          <a:bodyPr/>
          <a:lstStyle/>
          <a:p>
            <a:pPr algn="ctr"/>
            <a:r>
              <a:rPr lang="en-GB" dirty="0" smtClean="0"/>
              <a:t>Student Feedback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49275" y="1416050"/>
          <a:ext cx="8042275" cy="497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07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In the main student feedback highlighted the usefulness of the training</a:t>
            </a:r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and 3</a:t>
            </a:r>
            <a:r>
              <a:rPr lang="en-GB" baseline="30000" dirty="0" smtClean="0"/>
              <a:t>rd</a:t>
            </a:r>
            <a:r>
              <a:rPr lang="en-GB" dirty="0" smtClean="0"/>
              <a:t> years did comment that they should have had the training in their first year- next academic session- roll it out to 1</a:t>
            </a:r>
            <a:r>
              <a:rPr lang="en-GB" baseline="30000" dirty="0" smtClean="0"/>
              <a:t>st</a:t>
            </a:r>
            <a:r>
              <a:rPr lang="en-GB" dirty="0" smtClean="0"/>
              <a:t> years and Masters students during the first few weeks of term</a:t>
            </a:r>
          </a:p>
          <a:p>
            <a:r>
              <a:rPr lang="en-GB" dirty="0" smtClean="0"/>
              <a:t>SUCCESS STORY FOR SMB- </a:t>
            </a:r>
            <a:r>
              <a:rPr lang="en-GB" dirty="0" smtClean="0">
                <a:solidFill>
                  <a:srgbClr val="FF0000"/>
                </a:solidFill>
              </a:rPr>
              <a:t>Only 3 reports of plagiarism for SMB in 2015/2016 academic session-compared to 70+ in 2014/2015.</a:t>
            </a:r>
          </a:p>
          <a:p>
            <a:r>
              <a:rPr lang="en-GB" dirty="0" smtClean="0"/>
              <a:t>The </a:t>
            </a:r>
            <a:r>
              <a:rPr lang="en-GB" dirty="0" err="1" smtClean="0"/>
              <a:t>Epigeum</a:t>
            </a:r>
            <a:r>
              <a:rPr lang="en-GB" dirty="0" smtClean="0"/>
              <a:t> licence was acquired for 1 year only as a pilot/ proof of concept (expires 25</a:t>
            </a:r>
            <a:r>
              <a:rPr lang="en-GB" baseline="30000" dirty="0" smtClean="0"/>
              <a:t>th</a:t>
            </a:r>
            <a:r>
              <a:rPr lang="en-GB" dirty="0" smtClean="0"/>
              <a:t> Oct 2016). Whether using this product or one similar- WE NEED RESOURCES TO TRAIN STUDENTS IN GOOD ACADEMIC PRACTICE.</a:t>
            </a:r>
          </a:p>
        </p:txBody>
      </p:sp>
    </p:spTree>
    <p:extLst>
      <p:ext uri="{BB962C8B-B14F-4D97-AF65-F5344CB8AC3E}">
        <p14:creationId xmlns:p14="http://schemas.microsoft.com/office/powerpoint/2010/main" val="11159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7"/>
            <a:ext cx="9144000" cy="1280159"/>
          </a:xfrm>
          <a:solidFill>
            <a:srgbClr val="005983"/>
          </a:solidFill>
        </p:spPr>
        <p:txBody>
          <a:bodyPr anchor="ctr" anchorCtr="0">
            <a:normAutofit fontScale="90000"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        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       </a:t>
            </a:r>
            <a:r>
              <a:rPr lang="en-GB" b="1" i="1" dirty="0" smtClean="0">
                <a:solidFill>
                  <a:schemeClr val="bg1"/>
                </a:solidFill>
              </a:rPr>
              <a:t>Avoiding Plagiarism </a:t>
            </a:r>
            <a:r>
              <a:rPr lang="en-GB" b="1" dirty="0" smtClean="0">
                <a:solidFill>
                  <a:schemeClr val="bg1"/>
                </a:solidFill>
              </a:rPr>
              <a:t>– Key features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831706" cy="12520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06540" y="2514600"/>
            <a:ext cx="582930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500" dirty="0" smtClean="0">
                <a:solidFill>
                  <a:schemeClr val="bg1"/>
                </a:solidFill>
              </a:rPr>
              <a:t/>
            </a:r>
            <a:br>
              <a:rPr lang="en-US" altLang="ja-JP" sz="3500" dirty="0" smtClean="0">
                <a:solidFill>
                  <a:schemeClr val="bg1"/>
                </a:solidFill>
              </a:rPr>
            </a:br>
            <a:r>
              <a:rPr lang="en-US" altLang="ja-JP" sz="3500" dirty="0" smtClean="0">
                <a:solidFill>
                  <a:schemeClr val="bg1"/>
                </a:solidFill>
              </a:rPr>
              <a:t/>
            </a:r>
            <a:br>
              <a:rPr lang="en-US" altLang="ja-JP" sz="3500" dirty="0" smtClean="0">
                <a:solidFill>
                  <a:schemeClr val="bg1"/>
                </a:solidFill>
              </a:rPr>
            </a:br>
            <a:endParaRPr lang="en-US" altLang="ja-JP" sz="3500" dirty="0">
              <a:solidFill>
                <a:schemeClr val="bg1"/>
              </a:solidFill>
            </a:endParaRPr>
          </a:p>
        </p:txBody>
      </p:sp>
      <p:sp>
        <p:nvSpPr>
          <p:cNvPr id="16" name="Subtitle 3"/>
          <p:cNvSpPr>
            <a:spLocks noGrp="1"/>
          </p:cNvSpPr>
          <p:nvPr>
            <p:ph idx="1"/>
          </p:nvPr>
        </p:nvSpPr>
        <p:spPr>
          <a:xfrm>
            <a:off x="0" y="1345236"/>
            <a:ext cx="9144000" cy="551276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GB" dirty="0">
                <a:solidFill>
                  <a:schemeClr val="accent5">
                    <a:lumMod val="75000"/>
                  </a:schemeClr>
                </a:solidFill>
              </a:rPr>
            </a:br>
            <a:endParaRPr lang="en-GB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229" y="1345236"/>
            <a:ext cx="3100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Diagnostic and 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ssessment Tests </a:t>
            </a:r>
            <a:endParaRPr lang="en-US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11" y="1776122"/>
            <a:ext cx="2770094" cy="23513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9276" y="4152216"/>
            <a:ext cx="2639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Comic Strips</a:t>
            </a:r>
            <a:endParaRPr lang="en-US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14" t="3437" r="917" b="1018"/>
          <a:stretch/>
        </p:blipFill>
        <p:spPr>
          <a:xfrm>
            <a:off x="209276" y="4522867"/>
            <a:ext cx="2761928" cy="22310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87752" y="1384185"/>
            <a:ext cx="2387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Student voices</a:t>
            </a:r>
            <a:endParaRPr lang="en-US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4294" y="1882642"/>
            <a:ext cx="2499947" cy="17640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880" t="1608" r="950" b="1375"/>
          <a:stretch/>
        </p:blipFill>
        <p:spPr>
          <a:xfrm>
            <a:off x="3234294" y="3744687"/>
            <a:ext cx="2740508" cy="30113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l="1430" t="1394" r="1711" b="1394"/>
          <a:stretch/>
        </p:blipFill>
        <p:spPr>
          <a:xfrm>
            <a:off x="6327322" y="1882643"/>
            <a:ext cx="2530928" cy="223024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38842" y="1390476"/>
            <a:ext cx="1525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Examples</a:t>
            </a:r>
            <a:endParaRPr lang="en-US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/>
          <a:srcRect l="1571" t="1824" r="2304" b="2252"/>
          <a:stretch/>
        </p:blipFill>
        <p:spPr>
          <a:xfrm>
            <a:off x="6170979" y="4267201"/>
            <a:ext cx="2827270" cy="24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sol\AppData\Local\Microsoft\Windows\Temporary Internet Files\Content.Outlook\0JKXFFU9\plagiarism(2) (2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697318"/>
            <a:ext cx="7853818" cy="604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9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sol\AppData\Local\Microsoft\Windows\Temporary Internet Files\Content.Outlook\0JKXFFU9\plagiarism(6)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13890"/>
            <a:ext cx="8042275" cy="623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1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sol\AppData\Local\Microsoft\Windows\Temporary Internet Files\Content.Outlook\0JKXFFU9\plagiarism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59" y="385337"/>
            <a:ext cx="8279704" cy="60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211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sol\AppData\Local\Microsoft\Windows\Temporary Internet Files\Content.Outlook\0JKXFFU9\plagiarism(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1" y="456785"/>
            <a:ext cx="8517698" cy="594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93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C:\Users\sol\AppData\Local\Microsoft\Windows\Temporary Internet Files\Content.Outlook\0JKXFFU9\plagiarism(7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42" y="0"/>
            <a:ext cx="6939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2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Content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Why provide training?- benefits for students, staff and the university</a:t>
            </a:r>
          </a:p>
          <a:p>
            <a:r>
              <a:rPr lang="en-GB" dirty="0" smtClean="0"/>
              <a:t>Why training needed in SMB? What SMB needed? What SMB did?</a:t>
            </a:r>
          </a:p>
          <a:p>
            <a:r>
              <a:rPr lang="en-GB" dirty="0" err="1" smtClean="0"/>
              <a:t>Epigeum</a:t>
            </a:r>
            <a:r>
              <a:rPr lang="en-GB" dirty="0" smtClean="0"/>
              <a:t>- what if offers?</a:t>
            </a:r>
          </a:p>
          <a:p>
            <a:r>
              <a:rPr lang="en-GB" dirty="0" err="1" smtClean="0"/>
              <a:t>Epigeum</a:t>
            </a:r>
            <a:r>
              <a:rPr lang="en-GB" dirty="0" smtClean="0"/>
              <a:t>- how it works?</a:t>
            </a:r>
          </a:p>
          <a:p>
            <a:r>
              <a:rPr lang="en-GB" dirty="0" smtClean="0"/>
              <a:t>Student Feedback</a:t>
            </a:r>
          </a:p>
          <a:p>
            <a:r>
              <a:rPr lang="en-GB" dirty="0" smtClean="0"/>
              <a:t>Conclusion</a:t>
            </a:r>
          </a:p>
          <a:p>
            <a:r>
              <a:rPr lang="en-GB" dirty="0" smtClean="0"/>
              <a:t>Screen shots of </a:t>
            </a:r>
            <a:r>
              <a:rPr lang="en-GB" dirty="0" err="1" smtClean="0"/>
              <a:t>Epigeum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6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41" y="2783764"/>
            <a:ext cx="8042276" cy="2213025"/>
          </a:xfrm>
        </p:spPr>
        <p:txBody>
          <a:bodyPr/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Why provide training on</a:t>
            </a:r>
            <a:r>
              <a:rPr lang="en-US" dirty="0" smtClean="0"/>
              <a:t> academic integrity and avoiding plagiarism?</a:t>
            </a:r>
            <a:br>
              <a:rPr lang="en-US" dirty="0" smtClean="0"/>
            </a:br>
            <a:endParaRPr lang="en-US" sz="4000" dirty="0"/>
          </a:p>
        </p:txBody>
      </p:sp>
      <p:pic>
        <p:nvPicPr>
          <p:cNvPr id="2050" name="Picture 2" descr="C:\Users\sol\AppData\Local\Microsoft\Windows\Temporary Internet Files\Content.Outlook\0JKXFFU9\plagiarism(1b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654" y="59499"/>
            <a:ext cx="2948945" cy="273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79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39244"/>
            <a:ext cx="8042276" cy="546134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Plagiarism remains a common problem in universities 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Creating positive messages about the importance of academic integrity is far more successful than simply punishing students 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Students need to be reminded of our regulations on unfair practice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Students can undertake their studies and complete their assessments without having to worry that they might be breaking the rules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Students will learn how to correctly use citations and references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4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39244"/>
            <a:ext cx="8042276" cy="49624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Students will feel adequately prepared for their assignments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results of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student plagiarism cause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anguish for the student and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University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alike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There are strict rules and harsh penalties, some students last year did not graduate, or had their degree classification reduced, because they violated the rules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Accidental plagiarism is still plagiarism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Ignorance of the rules is not a defense if found in violation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9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Are you confident?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Do you understand what plagiarism is and why avoiding it is so important?</a:t>
            </a:r>
          </a:p>
          <a:p>
            <a:r>
              <a:rPr lang="en-GB" dirty="0" smtClean="0"/>
              <a:t>Are you familiar with the key terms associated with plagiarism and academic integrity?</a:t>
            </a:r>
          </a:p>
          <a:p>
            <a:r>
              <a:rPr lang="en-GB" dirty="0" smtClean="0"/>
              <a:t>Can you identify the different types of plagiarism?</a:t>
            </a:r>
          </a:p>
          <a:p>
            <a:r>
              <a:rPr lang="en-GB" dirty="0" smtClean="0"/>
              <a:t>Do you appreciate the importance of referencing and accurate citation?</a:t>
            </a:r>
          </a:p>
          <a:p>
            <a:r>
              <a:rPr lang="en-GB" dirty="0" smtClean="0"/>
              <a:t>Are you able to identify strategies for avoiding both intentional and inadvertent plagiarism?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0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80752"/>
            <a:ext cx="8042276" cy="1122788"/>
          </a:xfrm>
        </p:spPr>
        <p:txBody>
          <a:bodyPr/>
          <a:lstStyle/>
          <a:p>
            <a:pPr algn="ctr"/>
            <a:r>
              <a:rPr lang="en-GB" dirty="0" smtClean="0"/>
              <a:t>Training is needed and Valuable- SMB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In the last academic session (2014/2015) in SMB we had over 70 cases of unacceptable practice/plagiarism</a:t>
            </a:r>
          </a:p>
          <a:p>
            <a:r>
              <a:rPr lang="en-GB" dirty="0" smtClean="0"/>
              <a:t>Staff hours involved phenomenal- module co-ordinators identifying and investigating, Senior Tutor- further investigating and contacting each individual student, staff sitting in unacceptable practice panels with the students</a:t>
            </a:r>
            <a:endParaRPr lang="en-GB" dirty="0"/>
          </a:p>
          <a:p>
            <a:r>
              <a:rPr lang="en-GB" dirty="0" smtClean="0"/>
              <a:t>Students were constantly telling us in the unacceptable practice meetings that ‘they were not aware their actions constituted ‘plagiarism’</a:t>
            </a:r>
          </a:p>
          <a:p>
            <a:r>
              <a:rPr lang="en-GB" dirty="0" smtClean="0"/>
              <a:t>There was a strong feeling within the SMB that this issue needed to be addressed.</a:t>
            </a:r>
          </a:p>
          <a:p>
            <a:r>
              <a:rPr lang="en-GB" dirty="0" smtClean="0"/>
              <a:t>Providing this training helps us comply with the QAA guidelines on plagiarism training.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6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191" y="580752"/>
            <a:ext cx="7777359" cy="822163"/>
          </a:xfrm>
        </p:spPr>
        <p:txBody>
          <a:bodyPr/>
          <a:lstStyle/>
          <a:p>
            <a:pPr algn="ctr"/>
            <a:r>
              <a:rPr lang="en-GB" dirty="0" smtClean="0"/>
              <a:t>What We Needed- SMB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scrutinised the existing learning resources on offer -useful and informative, contain the AU regulations, lists of advice and resources/ interactive exercises and internet detective</a:t>
            </a:r>
          </a:p>
          <a:p>
            <a:r>
              <a:rPr lang="en-GB" dirty="0" smtClean="0"/>
              <a:t>With 70+ students in the 2014/2015 session sitting before unacceptable academic panels- we needed more- we needed the assurance that students have been adequately prepared for their assignments and we needed evidence that students have received and engaged with this training on avoiding plagiarism.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76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We Did- SMB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We presented to all students during the first few weeks of Semester 1- why we provide training? correct citation and referencing, </a:t>
            </a:r>
            <a:r>
              <a:rPr lang="en-GB" dirty="0"/>
              <a:t>AU </a:t>
            </a:r>
            <a:r>
              <a:rPr lang="en-GB" dirty="0" smtClean="0"/>
              <a:t>resources-(Regulations, Penalties, Avoiding plagiarism, Internet Detective, The </a:t>
            </a:r>
            <a:r>
              <a:rPr lang="en-GB" dirty="0"/>
              <a:t>Effective Study </a:t>
            </a:r>
            <a:r>
              <a:rPr lang="en-GB" dirty="0" smtClean="0"/>
              <a:t>Collection), </a:t>
            </a:r>
            <a:r>
              <a:rPr lang="en-GB" dirty="0" err="1" smtClean="0"/>
              <a:t>Turnitin</a:t>
            </a:r>
            <a:endParaRPr lang="en-GB" dirty="0"/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At the end of the presentation we introduced the Avoiding Plagiarism Course by ‘</a:t>
            </a:r>
            <a:r>
              <a:rPr lang="en-GB" dirty="0" err="1" smtClean="0"/>
              <a:t>Epigeum</a:t>
            </a:r>
            <a:r>
              <a:rPr lang="en-GB" dirty="0" smtClean="0"/>
              <a:t>’.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 smtClean="0"/>
              <a:t>We made it compulsory for all students to complete the course (UG’s and PG’s), set them a deadline and monitored the engagement- over 600 students successfully completed.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0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979A9607AEC45A3EB69AD70C05FE2" ma:contentTypeVersion="21" ma:contentTypeDescription="Create a new document." ma:contentTypeScope="" ma:versionID="e3c8c12cacb1542197ed0f965f3cb2d0">
  <xsd:schema xmlns:xsd="http://www.w3.org/2001/XMLSchema" xmlns:xs="http://www.w3.org/2001/XMLSchema" xmlns:p="http://schemas.microsoft.com/office/2006/metadata/properties" xmlns:ns2="3aa72657-aade-40dc-9fe9-efcfca6458f2" xmlns:ns3="47848b28-c835-4bfd-8f54-2996db37bbdb" targetNamespace="http://schemas.microsoft.com/office/2006/metadata/properties" ma:root="true" ma:fieldsID="21c439b009204a5b3c01058a95501536" ns2:_="" ns3:_="">
    <xsd:import namespace="3aa72657-aade-40dc-9fe9-efcfca6458f2"/>
    <xsd:import namespace="47848b28-c835-4bfd-8f54-2996db37bbdb"/>
    <xsd:element name="properties">
      <xsd:complexType>
        <xsd:sequence>
          <xsd:element name="documentManagement">
            <xsd:complexType>
              <xsd:all>
                <xsd:element ref="ns2:Relates_x0020_to" minOccurs="0"/>
                <xsd:element ref="ns2:Year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72657-aade-40dc-9fe9-efcfca6458f2" elementFormDefault="qualified">
    <xsd:import namespace="http://schemas.microsoft.com/office/2006/documentManagement/types"/>
    <xsd:import namespace="http://schemas.microsoft.com/office/infopath/2007/PartnerControls"/>
    <xsd:element name="Relates_x0020_to" ma:index="4" nillable="true" ma:displayName="Relates to" ma:internalName="Relates_x0020_to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dget"/>
                    <xsd:enumeration value="Chairs"/>
                    <xsd:enumeration value="Follow Up"/>
                    <xsd:enumeration value="Hospitality"/>
                    <xsd:enumeration value="Organisational"/>
                    <xsd:enumeration value="Pack"/>
                    <xsd:enumeration value="Papers"/>
                    <xsd:enumeration value="Planning"/>
                    <xsd:enumeration value="Proposals"/>
                    <xsd:enumeration value="Publicity"/>
                    <xsd:enumeration value="Sessions"/>
                    <xsd:enumeration value="Workshops"/>
                    <xsd:enumeration value="Feedback"/>
                  </xsd:restriction>
                </xsd:simpleType>
              </xsd:element>
            </xsd:sequence>
          </xsd:extension>
        </xsd:complexContent>
      </xsd:complexType>
    </xsd:element>
    <xsd:element name="Year" ma:index="5" nillable="true" ma:displayName="Year" ma:description="Year of Conference" ma:internalName="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3"/>
                    <xsd:enumeration value="2014"/>
                    <xsd:enumeration value="2015"/>
                    <xsd:enumeration value="2016"/>
                    <xsd:enumeration value="2017"/>
                    <xsd:enumeration value="2018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48b28-c835-4bfd-8f54-2996db37bb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3aa72657-aade-40dc-9fe9-efcfca6458f2">
      <Value>2016</Value>
    </Year>
    <Relates_x0020_to xmlns="3aa72657-aade-40dc-9fe9-efcfca6458f2"/>
  </documentManagement>
</p:properties>
</file>

<file path=customXml/itemProps1.xml><?xml version="1.0" encoding="utf-8"?>
<ds:datastoreItem xmlns:ds="http://schemas.openxmlformats.org/officeDocument/2006/customXml" ds:itemID="{49A2D166-C539-4E02-9CA9-57247C840FD8}"/>
</file>

<file path=customXml/itemProps2.xml><?xml version="1.0" encoding="utf-8"?>
<ds:datastoreItem xmlns:ds="http://schemas.openxmlformats.org/officeDocument/2006/customXml" ds:itemID="{96069B1F-5153-4FA9-B657-DD91B37C5FDE}"/>
</file>

<file path=customXml/itemProps3.xml><?xml version="1.0" encoding="utf-8"?>
<ds:datastoreItem xmlns:ds="http://schemas.openxmlformats.org/officeDocument/2006/customXml" ds:itemID="{F2CC7E0D-E2E4-468D-8EBE-C43B8F06B354}"/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0</TotalTime>
  <Words>784</Words>
  <Application>Microsoft Office PowerPoint</Application>
  <PresentationFormat>On-screen Show (4:3)</PresentationFormat>
  <Paragraphs>77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Calibri</vt:lpstr>
      <vt:lpstr>News Gothic MT</vt:lpstr>
      <vt:lpstr>Wingdings</vt:lpstr>
      <vt:lpstr>Wingdings 2</vt:lpstr>
      <vt:lpstr>Breeze</vt:lpstr>
      <vt:lpstr> AU Learning and Teaching Conference: AVOIDING PLAGIARISM- Case Study Friday 8th July</vt:lpstr>
      <vt:lpstr>Content </vt:lpstr>
      <vt:lpstr> Why provide training on academic integrity and avoiding plagiarism? </vt:lpstr>
      <vt:lpstr>PowerPoint Presentation</vt:lpstr>
      <vt:lpstr>PowerPoint Presentation</vt:lpstr>
      <vt:lpstr>Are you confident?</vt:lpstr>
      <vt:lpstr>Training is needed and Valuable- SMB</vt:lpstr>
      <vt:lpstr>What We Needed- SMB</vt:lpstr>
      <vt:lpstr>What We Did- SMB</vt:lpstr>
      <vt:lpstr>What does the course offer?</vt:lpstr>
      <vt:lpstr>How it Works?</vt:lpstr>
      <vt:lpstr>Student Feedback</vt:lpstr>
      <vt:lpstr>Conclusion</vt:lpstr>
      <vt:lpstr>                Avoiding Plagiarism – Key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Lefevre</dc:creator>
  <cp:lastModifiedBy>Blackboard and E-learning Support [bbbstaff]</cp:lastModifiedBy>
  <cp:revision>118</cp:revision>
  <cp:lastPrinted>2016-07-05T11:39:42Z</cp:lastPrinted>
  <dcterms:created xsi:type="dcterms:W3CDTF">2014-05-18T18:06:46Z</dcterms:created>
  <dcterms:modified xsi:type="dcterms:W3CDTF">2016-07-08T10:29:27Z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0x010100322979A9607AEC45A3EB69AD70C05FE2</vt:lpwstr>
  </property>
</Properties>
</file>