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65529" autoAdjust="0"/>
  </p:normalViewPr>
  <p:slideViewPr>
    <p:cSldViewPr snapToGrid="0" snapToObjects="1">
      <p:cViewPr varScale="1">
        <p:scale>
          <a:sx n="54" d="100"/>
          <a:sy n="54" d="100"/>
        </p:scale>
        <p:origin x="2616" y="78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4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41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78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5306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hyperlink" Target="http://www.jisc.ac.uk/rd/projects/effective-learning-analyti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Shape 12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130" name="Shape 130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571500" y="5454186"/>
            <a:ext cx="118618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97256">
              <a:defRPr sz="8228"/>
            </a:pPr>
            <a:r>
              <a:rPr sz="5400" dirty="0"/>
              <a:t>FROM attendance concerns </a:t>
            </a:r>
          </a:p>
          <a:p>
            <a:pPr defTabSz="397256">
              <a:defRPr sz="8228"/>
            </a:pPr>
            <a:r>
              <a:rPr sz="5400" dirty="0"/>
              <a:t>to learning analytics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558800" y="8003309"/>
            <a:ext cx="11874500" cy="824807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Chris Price</a:t>
            </a:r>
            <a:r>
              <a:rPr lang="en-GB" dirty="0"/>
              <a:t> &amp; Kate Wright</a:t>
            </a:r>
            <a:r>
              <a:rPr dirty="0" smtClean="0"/>
              <a:t> </a:t>
            </a:r>
            <a:endParaRPr dirty="0"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GB" dirty="0" smtClean="0"/>
              <a:t>What is Learning Analytics?</a:t>
            </a:r>
            <a:endParaRPr dirty="0"/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 sz="4100"/>
            </a:pPr>
            <a:endParaRPr lang="en-GB" i="1" dirty="0" smtClean="0"/>
          </a:p>
          <a:p>
            <a:pPr marL="0" indent="0">
              <a:buNone/>
              <a:defRPr sz="4100"/>
            </a:pPr>
            <a:r>
              <a:rPr lang="en-GB" i="1" dirty="0" smtClean="0"/>
              <a:t>“ the </a:t>
            </a:r>
            <a:r>
              <a:rPr lang="en-GB" i="1" dirty="0"/>
              <a:t>application </a:t>
            </a:r>
            <a:r>
              <a:rPr lang="en-GB" i="1" dirty="0" smtClean="0"/>
              <a:t>of analytic </a:t>
            </a:r>
            <a:r>
              <a:rPr lang="en-GB" i="1" dirty="0"/>
              <a:t>techniques to </a:t>
            </a:r>
            <a:r>
              <a:rPr lang="en-GB" i="1" dirty="0" err="1"/>
              <a:t>analyze</a:t>
            </a:r>
            <a:r>
              <a:rPr lang="en-GB" i="1" dirty="0"/>
              <a:t> educational data, including </a:t>
            </a:r>
            <a:r>
              <a:rPr lang="en-GB" i="1" u="sng" dirty="0"/>
              <a:t>data about learner</a:t>
            </a:r>
            <a:r>
              <a:rPr lang="en-GB" i="1" dirty="0"/>
              <a:t> </a:t>
            </a:r>
            <a:r>
              <a:rPr lang="en-GB" i="1" dirty="0" smtClean="0"/>
              <a:t>and teacher </a:t>
            </a:r>
            <a:r>
              <a:rPr lang="en-GB" i="1" u="sng" dirty="0"/>
              <a:t>activities</a:t>
            </a:r>
            <a:r>
              <a:rPr lang="en-GB" i="1" dirty="0"/>
              <a:t>, to </a:t>
            </a:r>
            <a:r>
              <a:rPr lang="en-GB" i="1" u="sng" dirty="0"/>
              <a:t>identify patterns of </a:t>
            </a:r>
            <a:r>
              <a:rPr lang="en-GB" i="1" u="sng" dirty="0" err="1"/>
              <a:t>behavior</a:t>
            </a:r>
            <a:r>
              <a:rPr lang="en-GB" i="1" u="sng" dirty="0"/>
              <a:t> </a:t>
            </a:r>
            <a:r>
              <a:rPr lang="en-GB" i="1" dirty="0"/>
              <a:t>and </a:t>
            </a:r>
            <a:r>
              <a:rPr lang="en-GB" i="1" u="sng" dirty="0"/>
              <a:t>provide (frequent) </a:t>
            </a:r>
            <a:r>
              <a:rPr lang="en-GB" i="1" u="sng" dirty="0" smtClean="0"/>
              <a:t>actionable information </a:t>
            </a:r>
            <a:r>
              <a:rPr lang="en-GB" i="1" dirty="0"/>
              <a:t>to </a:t>
            </a:r>
            <a:r>
              <a:rPr lang="en-GB" i="1" u="sng" dirty="0"/>
              <a:t>improve learning and learning related activities</a:t>
            </a:r>
            <a:r>
              <a:rPr lang="en-GB" i="1" dirty="0"/>
              <a:t>” </a:t>
            </a:r>
            <a:r>
              <a:rPr lang="en-GB" dirty="0" smtClean="0"/>
              <a:t>Davenport </a:t>
            </a:r>
            <a:r>
              <a:rPr lang="en-GB" dirty="0"/>
              <a:t>et al</a:t>
            </a:r>
            <a:r>
              <a:rPr lang="en-GB" dirty="0" smtClean="0"/>
              <a:t>,(</a:t>
            </a:r>
            <a:r>
              <a:rPr lang="en-GB" dirty="0"/>
              <a:t>2010</a:t>
            </a:r>
            <a:r>
              <a:rPr lang="en-GB" dirty="0" smtClean="0"/>
              <a:t>).</a:t>
            </a:r>
            <a:endParaRPr lang="en-GB" dirty="0"/>
          </a:p>
          <a:p>
            <a:pPr>
              <a:defRPr sz="4100"/>
            </a:pPr>
            <a:r>
              <a:rPr lang="en-GB" dirty="0" smtClean="0"/>
              <a:t>MOPS is a good example</a:t>
            </a:r>
          </a:p>
          <a:p>
            <a:pPr lvl="1">
              <a:defRPr sz="4100"/>
            </a:pPr>
            <a:r>
              <a:rPr lang="en-GB" dirty="0" smtClean="0"/>
              <a:t>Attendance data – when students go and don’t go</a:t>
            </a:r>
          </a:p>
          <a:p>
            <a:pPr lvl="1">
              <a:defRPr sz="4100"/>
            </a:pPr>
            <a:r>
              <a:rPr lang="en-GB" dirty="0" smtClean="0"/>
              <a:t>Information reviewed by staff</a:t>
            </a:r>
          </a:p>
          <a:p>
            <a:pPr lvl="1">
              <a:defRPr sz="4100"/>
            </a:pPr>
            <a:r>
              <a:rPr lang="en-GB" dirty="0" smtClean="0"/>
              <a:t>Concrete actions initiated by staff</a:t>
            </a:r>
          </a:p>
          <a:p>
            <a:pPr lvl="1">
              <a:defRPr sz="4100"/>
            </a:pPr>
            <a:endParaRPr lang="en-GB" dirty="0" smtClean="0"/>
          </a:p>
          <a:p>
            <a:pPr>
              <a:defRPr sz="4100"/>
            </a:pPr>
            <a:endParaRPr lang="en-GB" dirty="0" smtClean="0"/>
          </a:p>
          <a:p>
            <a:pPr>
              <a:defRPr sz="4100"/>
            </a:pPr>
            <a:endParaRPr dirty="0"/>
          </a:p>
        </p:txBody>
      </p:sp>
      <p:sp>
        <p:nvSpPr>
          <p:cNvPr id="162" name="Shape 162"/>
          <p:cNvSpPr/>
          <p:nvPr/>
        </p:nvSpPr>
        <p:spPr>
          <a:xfrm>
            <a:off x="571500" y="7745413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defTabSz="543305">
              <a:spcBef>
                <a:spcPts val="2100"/>
              </a:spcBef>
              <a:defRPr sz="4836" cap="all" spc="0">
                <a:solidFill>
                  <a:srgbClr val="747676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6240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GB" dirty="0" smtClean="0"/>
              <a:t>Learning Analytics: JISC</a:t>
            </a:r>
            <a:endParaRPr dirty="0"/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100"/>
            </a:pPr>
            <a:r>
              <a:rPr lang="en-GB" dirty="0" smtClean="0"/>
              <a:t>An analytics ‘solution’</a:t>
            </a:r>
          </a:p>
          <a:p>
            <a:pPr>
              <a:defRPr sz="4100"/>
            </a:pPr>
            <a:r>
              <a:rPr lang="en-GB" dirty="0" smtClean="0"/>
              <a:t>Advice and guidance</a:t>
            </a:r>
          </a:p>
          <a:p>
            <a:pPr>
              <a:defRPr sz="4100"/>
            </a:pPr>
            <a:endParaRPr lang="en-GB" dirty="0"/>
          </a:p>
          <a:p>
            <a:pPr>
              <a:defRPr sz="4100"/>
            </a:pPr>
            <a:endParaRPr lang="en-GB" dirty="0" smtClean="0"/>
          </a:p>
          <a:p>
            <a:pPr marL="0" indent="0" algn="ctr">
              <a:buNone/>
              <a:defRPr sz="4100"/>
            </a:pPr>
            <a:r>
              <a:rPr lang="en-GB" dirty="0" smtClean="0">
                <a:hlinkClick r:id="rId4"/>
              </a:rPr>
              <a:t>www.jisc.ac.uk/rd/projects/effective-learning-analytics</a:t>
            </a:r>
            <a:r>
              <a:rPr lang="en-GB" dirty="0" smtClean="0"/>
              <a:t> </a:t>
            </a:r>
          </a:p>
          <a:p>
            <a:pPr>
              <a:defRPr sz="4100"/>
            </a:pPr>
            <a:endParaRPr dirty="0"/>
          </a:p>
        </p:txBody>
      </p:sp>
      <p:sp>
        <p:nvSpPr>
          <p:cNvPr id="162" name="Shape 162"/>
          <p:cNvSpPr/>
          <p:nvPr/>
        </p:nvSpPr>
        <p:spPr>
          <a:xfrm>
            <a:off x="571500" y="7745413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defTabSz="543305">
              <a:spcBef>
                <a:spcPts val="2100"/>
              </a:spcBef>
              <a:defRPr sz="4836" cap="all" spc="0">
                <a:solidFill>
                  <a:srgbClr val="747676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64398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GB" dirty="0" smtClean="0"/>
              <a:t>Learning Analytics: JISC &amp; AU</a:t>
            </a:r>
            <a:endParaRPr dirty="0"/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4100"/>
            </a:pPr>
            <a:r>
              <a:rPr lang="en-GB" dirty="0" smtClean="0"/>
              <a:t>Can we look at a wider range of data?</a:t>
            </a:r>
          </a:p>
          <a:p>
            <a:pPr>
              <a:defRPr sz="4100"/>
            </a:pPr>
            <a:r>
              <a:rPr lang="en-GB" dirty="0" smtClean="0"/>
              <a:t>Are you ready for learning analytics?</a:t>
            </a:r>
          </a:p>
          <a:p>
            <a:pPr>
              <a:defRPr sz="4100"/>
            </a:pPr>
            <a:endParaRPr lang="en-GB" dirty="0"/>
          </a:p>
          <a:p>
            <a:pPr>
              <a:defRPr sz="4100"/>
            </a:pPr>
            <a:r>
              <a:rPr lang="en-GB" dirty="0" smtClean="0"/>
              <a:t>Readiness report</a:t>
            </a:r>
          </a:p>
          <a:p>
            <a:pPr lvl="1">
              <a:defRPr sz="4100"/>
            </a:pPr>
            <a:r>
              <a:rPr lang="en-GB" dirty="0" smtClean="0"/>
              <a:t>Interviews, focus groups and workshops</a:t>
            </a:r>
          </a:p>
          <a:p>
            <a:pPr lvl="1">
              <a:defRPr sz="4100"/>
            </a:pPr>
            <a:r>
              <a:rPr lang="en-GB" dirty="0" smtClean="0"/>
              <a:t>Recommendations</a:t>
            </a:r>
            <a:endParaRPr lang="en-GB" dirty="0"/>
          </a:p>
          <a:p>
            <a:pPr>
              <a:defRPr sz="4100"/>
            </a:pPr>
            <a:r>
              <a:rPr lang="en-GB" dirty="0" smtClean="0"/>
              <a:t>Next steps</a:t>
            </a:r>
          </a:p>
          <a:p>
            <a:pPr lvl="1">
              <a:defRPr sz="4100"/>
            </a:pPr>
            <a:r>
              <a:rPr lang="en-GB" dirty="0" smtClean="0"/>
              <a:t>Exploring data sources: e.g. Blackboard usage</a:t>
            </a:r>
          </a:p>
          <a:p>
            <a:pPr lvl="1">
              <a:defRPr sz="4100"/>
            </a:pPr>
            <a:r>
              <a:rPr lang="en-GB" dirty="0" smtClean="0"/>
              <a:t>Engaging stakeholders</a:t>
            </a:r>
          </a:p>
          <a:p>
            <a:pPr>
              <a:defRPr sz="4100"/>
            </a:pPr>
            <a:endParaRPr dirty="0"/>
          </a:p>
        </p:txBody>
      </p:sp>
      <p:sp>
        <p:nvSpPr>
          <p:cNvPr id="162" name="Shape 162"/>
          <p:cNvSpPr/>
          <p:nvPr/>
        </p:nvSpPr>
        <p:spPr>
          <a:xfrm>
            <a:off x="571500" y="7745413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defTabSz="543305">
              <a:spcBef>
                <a:spcPts val="2100"/>
              </a:spcBef>
              <a:defRPr sz="4836" cap="all" spc="0">
                <a:solidFill>
                  <a:srgbClr val="747676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80934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31622">
              <a:spcBef>
                <a:spcPts val="1600"/>
              </a:spcBef>
              <a:buSzTx/>
              <a:buFontTx/>
              <a:buNone/>
              <a:defRPr sz="4095"/>
            </a:pPr>
            <a:r>
              <a:t>The questions I started from:</a:t>
            </a:r>
          </a:p>
          <a:p>
            <a:pPr marL="601325" indent="-601325" defTabSz="531622">
              <a:spcBef>
                <a:spcPts val="1600"/>
              </a:spcBef>
              <a:defRPr sz="4095"/>
            </a:pPr>
            <a:r>
              <a:t>Why do we get to week 7, and I am the first person finding out the problems of a fresher who has only been to 10% of his lectures?…</a:t>
            </a:r>
          </a:p>
          <a:p>
            <a:pPr marL="601325" indent="-601325" defTabSz="531622">
              <a:spcBef>
                <a:spcPts val="1600"/>
              </a:spcBef>
              <a:defRPr sz="4095"/>
            </a:pPr>
            <a:r>
              <a:t>And what can we do to change that?</a:t>
            </a:r>
          </a:p>
          <a:p>
            <a:pPr marL="0" indent="0" defTabSz="531622">
              <a:spcBef>
                <a:spcPts val="1600"/>
              </a:spcBef>
              <a:buSzTx/>
              <a:buFontTx/>
              <a:buNone/>
              <a:defRPr sz="4095"/>
            </a:pPr>
            <a:r>
              <a:t>Better question:</a:t>
            </a:r>
          </a:p>
          <a:p>
            <a:pPr marL="601325" indent="-601325" defTabSz="531622">
              <a:spcBef>
                <a:spcPts val="1600"/>
              </a:spcBef>
              <a:defRPr sz="4095"/>
            </a:pPr>
            <a:r>
              <a:t>In an age of large classes, how do we keep an eye on all students and know which ones are not “alright”? </a:t>
            </a:r>
          </a:p>
        </p:txBody>
      </p:sp>
      <p:sp>
        <p:nvSpPr>
          <p:cNvPr id="135" name="Shape 135"/>
          <p:cNvSpPr/>
          <p:nvPr/>
        </p:nvSpPr>
        <p:spPr>
          <a:xfrm>
            <a:off x="571500" y="135081"/>
            <a:ext cx="9744339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100" spc="81"/>
            </a:lvl1pPr>
          </a:lstStyle>
          <a:p>
            <a:r>
              <a:t>Attendance Monitoring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8" name="Shape 138"/>
          <p:cNvSpPr>
            <a:spLocks noGrp="1"/>
          </p:cNvSpPr>
          <p:nvPr>
            <p:ph type="body" idx="14"/>
          </p:nvPr>
        </p:nvSpPr>
        <p:spPr>
          <a:xfrm>
            <a:off x="0" y="2552700"/>
            <a:ext cx="13004800" cy="3606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52400" y="3251200"/>
            <a:ext cx="118618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Emphasis is pastoral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idx="14"/>
          </p:nvPr>
        </p:nvSpPr>
        <p:spPr>
          <a:xfrm>
            <a:off x="638083" y="1574800"/>
            <a:ext cx="11782517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584200" y="723900"/>
            <a:ext cx="118364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What can we do to improve problem detection?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xfrm>
            <a:off x="7018291" y="2394768"/>
            <a:ext cx="5397501" cy="60562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latin typeface="Iowan Old Style Bold"/>
                <a:ea typeface="Iowan Old Style Bold"/>
                <a:cs typeface="Iowan Old Style Bold"/>
                <a:sym typeface="Iowan Old Style Bold"/>
              </a:defRPr>
            </a:pPr>
            <a:r>
              <a:t>Automate the monitoring</a:t>
            </a:r>
          </a:p>
          <a:p>
            <a:r>
              <a:t>Flagging of students whose attendance falls below thresholds</a:t>
            </a:r>
          </a:p>
          <a:p>
            <a:r>
              <a:t>Rapid response and gradual increase in level of response commensurate with severity and duration</a:t>
            </a:r>
          </a:p>
          <a:p>
            <a:r>
              <a:t>Clear picture of attendance and response</a:t>
            </a:r>
          </a:p>
        </p:txBody>
      </p:sp>
      <p:sp>
        <p:nvSpPr>
          <p:cNvPr id="144" name="Shape 144"/>
          <p:cNvSpPr/>
          <p:nvPr/>
        </p:nvSpPr>
        <p:spPr>
          <a:xfrm>
            <a:off x="642891" y="2394768"/>
            <a:ext cx="5581998" cy="870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spcBef>
                <a:spcPts val="1800"/>
              </a:spcBef>
              <a:defRPr spc="0"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dirty="0"/>
              <a:t>Automate the recording process</a:t>
            </a:r>
          </a:p>
        </p:txBody>
      </p:sp>
      <p:pic>
        <p:nvPicPr>
          <p:cNvPr id="145" name="IMG_02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381" y="3166042"/>
            <a:ext cx="5224838" cy="6397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2" animBg="1" advAuto="0"/>
      <p:bldP spid="144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Levels of Action basED on Attendance and history</a:t>
            </a:r>
          </a:p>
        </p:txBody>
      </p:sp>
      <p:graphicFrame>
        <p:nvGraphicFramePr>
          <p:cNvPr id="149" name="Table 149"/>
          <p:cNvGraphicFramePr/>
          <p:nvPr/>
        </p:nvGraphicFramePr>
        <p:xfrm>
          <a:off x="977900" y="2057400"/>
          <a:ext cx="11567020" cy="72263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783510"/>
                <a:gridCol w="5783510"/>
              </a:tblGrid>
              <a:tr h="144526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Level of concern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Action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44526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</a:rPr>
                        <a:t>Attendance should be better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Email student a warning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44526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</a:rPr>
                        <a:t>Attendance will cause problems
or not responded to above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Email to see personal tutor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44526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</a:rPr>
                        <a:t>Absence is causing problems for student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Email to see year / course tutor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44526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</a:rPr>
                        <a:t>Student is not responding to our efforts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Letters to see DUGS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dirty="0"/>
              <a:t>Problems with </a:t>
            </a:r>
            <a:r>
              <a:rPr dirty="0" smtClean="0"/>
              <a:t>this</a:t>
            </a:r>
            <a:r>
              <a:rPr lang="en-US" dirty="0" smtClean="0"/>
              <a:t> aPPROACH</a:t>
            </a:r>
            <a:endParaRPr dirty="0"/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100"/>
            </a:pPr>
            <a:r>
              <a:rPr sz="4800" dirty="0"/>
              <a:t>Students cheat attendance - not a big problem in practice</a:t>
            </a:r>
          </a:p>
          <a:p>
            <a:pPr>
              <a:defRPr sz="4100"/>
            </a:pPr>
            <a:r>
              <a:rPr sz="4800" dirty="0"/>
              <a:t>Students lie - to themselves and us</a:t>
            </a:r>
          </a:p>
          <a:p>
            <a:pPr>
              <a:defRPr sz="4100"/>
            </a:pPr>
            <a:r>
              <a:rPr sz="4800" dirty="0"/>
              <a:t>Staff don’t do their pastoral jobs</a:t>
            </a:r>
          </a:p>
          <a:p>
            <a:pPr>
              <a:defRPr sz="4100"/>
            </a:pPr>
            <a:r>
              <a:rPr sz="4800" dirty="0"/>
              <a:t>Suddenly we need a better way of recording absences (we always </a:t>
            </a:r>
            <a:r>
              <a:rPr sz="4800" dirty="0" smtClean="0"/>
              <a:t>did</a:t>
            </a:r>
            <a:r>
              <a:rPr lang="en-US" sz="4800" dirty="0" smtClean="0"/>
              <a:t> need it</a:t>
            </a:r>
            <a:r>
              <a:rPr sz="4800" dirty="0" smtClean="0"/>
              <a:t>, </a:t>
            </a:r>
            <a:r>
              <a:rPr sz="4800" dirty="0"/>
              <a:t>but we didn’t know it)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THE GOOD THINGS this does for us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1822" indent="-361822" defTabSz="449833">
              <a:spcBef>
                <a:spcPts val="1300"/>
              </a:spcBef>
              <a:defRPr sz="3157"/>
            </a:pPr>
            <a:r>
              <a:t>Lets us respond VERY quickly to drop in attendance</a:t>
            </a:r>
          </a:p>
          <a:p>
            <a:pPr marL="361822" indent="-361822" defTabSz="449833">
              <a:spcBef>
                <a:spcPts val="1300"/>
              </a:spcBef>
              <a:defRPr sz="3157"/>
            </a:pPr>
            <a:r>
              <a:t>(Mostly) keeps our eye on the ball - we don’t “fire and forget” at students as much as we did</a:t>
            </a:r>
          </a:p>
          <a:p>
            <a:pPr marL="361822" indent="-361822" defTabSz="449833">
              <a:spcBef>
                <a:spcPts val="1300"/>
              </a:spcBef>
              <a:defRPr sz="3157"/>
            </a:pPr>
            <a:r>
              <a:t>Helps us to monitor students that are in high risk groups more closely</a:t>
            </a:r>
          </a:p>
          <a:p>
            <a:pPr marL="361822" indent="-361822" defTabSz="449833">
              <a:spcBef>
                <a:spcPts val="1300"/>
              </a:spcBef>
              <a:defRPr sz="3157"/>
            </a:pPr>
            <a:r>
              <a:t>Makes Tier 4 monitoring much easier - it is similar to what we do for other students</a:t>
            </a:r>
          </a:p>
          <a:p>
            <a:pPr marL="361822" indent="-361822" defTabSz="449833">
              <a:spcBef>
                <a:spcPts val="1300"/>
              </a:spcBef>
              <a:defRPr sz="3157"/>
            </a:pPr>
            <a:r>
              <a:t>All info is in one place, not separate bits of paper</a:t>
            </a:r>
          </a:p>
          <a:p>
            <a:pPr marL="361822" indent="-361822" defTabSz="449833">
              <a:spcBef>
                <a:spcPts val="1300"/>
              </a:spcBef>
              <a:defRPr sz="3157"/>
            </a:pPr>
            <a:r>
              <a:t>It gives a clear history of what has been done if we need to recommend exclusion</a:t>
            </a:r>
          </a:p>
          <a:p>
            <a:pPr marL="361822" indent="-361822" defTabSz="449833">
              <a:spcBef>
                <a:spcPts val="1300"/>
              </a:spcBef>
              <a:defRPr sz="3157"/>
            </a:pPr>
            <a:r>
              <a:t>It comes in handy for special circumstances cases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Where it needs improvement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100"/>
            </a:pPr>
            <a:r>
              <a:rPr dirty="0"/>
              <a:t>Better information on student participation and academic achievement </a:t>
            </a:r>
          </a:p>
          <a:p>
            <a:pPr lvl="1">
              <a:defRPr sz="4100"/>
            </a:pPr>
            <a:r>
              <a:rPr dirty="0"/>
              <a:t>Have they been handing in assignments?</a:t>
            </a:r>
          </a:p>
          <a:p>
            <a:pPr lvl="1">
              <a:defRPr sz="4100"/>
            </a:pPr>
            <a:r>
              <a:rPr dirty="0"/>
              <a:t>What do results so far look like?</a:t>
            </a:r>
          </a:p>
          <a:p>
            <a:pPr lvl="1">
              <a:defRPr sz="4100"/>
            </a:pPr>
            <a:r>
              <a:rPr dirty="0"/>
              <a:t>Are they using the on-line material?</a:t>
            </a:r>
          </a:p>
          <a:p>
            <a:pPr>
              <a:defRPr sz="4100"/>
            </a:pPr>
            <a:r>
              <a:rPr dirty="0"/>
              <a:t>Making information on their attendance / performance available to students </a:t>
            </a:r>
          </a:p>
        </p:txBody>
      </p:sp>
      <p:sp>
        <p:nvSpPr>
          <p:cNvPr id="162" name="Shape 162"/>
          <p:cNvSpPr/>
          <p:nvPr/>
        </p:nvSpPr>
        <p:spPr>
          <a:xfrm>
            <a:off x="571500" y="7745413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77500" lnSpcReduction="20000"/>
          </a:bodyPr>
          <a:lstStyle>
            <a:lvl1pPr defTabSz="543305">
              <a:spcBef>
                <a:spcPts val="2100"/>
              </a:spcBef>
              <a:defRPr sz="4836" cap="all" spc="0">
                <a:solidFill>
                  <a:srgbClr val="747676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AND THAT LEADS US INTO LEARNING ANALYTICS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8" name="Shape 138"/>
          <p:cNvSpPr>
            <a:spLocks noGrp="1"/>
          </p:cNvSpPr>
          <p:nvPr>
            <p:ph type="body" idx="14"/>
          </p:nvPr>
        </p:nvSpPr>
        <p:spPr>
          <a:xfrm>
            <a:off x="0" y="2552700"/>
            <a:ext cx="13004800" cy="3606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52400" y="3251200"/>
            <a:ext cx="118618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5400" dirty="0" smtClean="0"/>
              <a:t>Learning Analytics at AU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88207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5FB97378-F679-46D1-A8A8-D8D62CFA67D1}"/>
</file>

<file path=customXml/itemProps2.xml><?xml version="1.0" encoding="utf-8"?>
<ds:datastoreItem xmlns:ds="http://schemas.openxmlformats.org/officeDocument/2006/customXml" ds:itemID="{8355B237-4156-431E-B86F-0CD8124B9BBF}"/>
</file>

<file path=customXml/itemProps3.xml><?xml version="1.0" encoding="utf-8"?>
<ds:datastoreItem xmlns:ds="http://schemas.openxmlformats.org/officeDocument/2006/customXml" ds:itemID="{6D2916BF-37F4-4473-B38B-6257CB8F84ED}"/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530</Words>
  <Application>Microsoft Office PowerPoint</Application>
  <PresentationFormat>Custom</PresentationFormat>
  <Paragraphs>74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Baskerville SemiBold</vt:lpstr>
      <vt:lpstr>Calibri</vt:lpstr>
      <vt:lpstr>DIN Alternate</vt:lpstr>
      <vt:lpstr>DIN Condensed</vt:lpstr>
      <vt:lpstr>Helvetica</vt:lpstr>
      <vt:lpstr>Helvetica Neue</vt:lpstr>
      <vt:lpstr>Iowan Old Style Bold</vt:lpstr>
      <vt:lpstr>Iowan Old Style Italic</vt:lpstr>
      <vt:lpstr>Iowan Old Style Roman</vt:lpstr>
      <vt:lpstr>Zapf Dingbats</vt:lpstr>
      <vt:lpstr>New_Template9</vt:lpstr>
      <vt:lpstr>FROM attendance concerns  to learning analytics</vt:lpstr>
      <vt:lpstr>PowerPoint Presentation</vt:lpstr>
      <vt:lpstr>Emphasis is pastoral</vt:lpstr>
      <vt:lpstr>What can we do to improve problem detection?</vt:lpstr>
      <vt:lpstr>Levels of Action basED on Attendance and history</vt:lpstr>
      <vt:lpstr>Problems with this aPPROACH</vt:lpstr>
      <vt:lpstr>THE GOOD THINGS this does for us</vt:lpstr>
      <vt:lpstr>Where it needs improvement</vt:lpstr>
      <vt:lpstr>Learning Analytics at AU</vt:lpstr>
      <vt:lpstr>What is Learning Analytics?</vt:lpstr>
      <vt:lpstr>Learning Analytics: JISC</vt:lpstr>
      <vt:lpstr>Learning Analytics: JISC &amp; AU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attendance concerns  to learning analytics</dc:title>
  <dc:creator>Kate Wright [kaw]</dc:creator>
  <cp:lastModifiedBy>Kate Wright [kaw]</cp:lastModifiedBy>
  <cp:revision>11</cp:revision>
  <dcterms:modified xsi:type="dcterms:W3CDTF">2016-08-02T09:32:05Z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