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harts/chart2.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8" r:id="rId6"/>
    <p:sldId id="273" r:id="rId7"/>
    <p:sldId id="274" r:id="rId8"/>
    <p:sldId id="259" r:id="rId9"/>
    <p:sldId id="264" r:id="rId10"/>
    <p:sldId id="260" r:id="rId11"/>
    <p:sldId id="265" r:id="rId12"/>
    <p:sldId id="275" r:id="rId13"/>
    <p:sldId id="266" r:id="rId14"/>
    <p:sldId id="269" r:id="rId15"/>
    <p:sldId id="267" r:id="rId16"/>
    <p:sldId id="270" r:id="rId17"/>
    <p:sldId id="268" r:id="rId18"/>
    <p:sldId id="271" r:id="rId19"/>
    <p:sldId id="276"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exam mark</a:t>
            </a:r>
          </a:p>
        </c:rich>
      </c:tx>
      <c:layout>
        <c:manualLayout>
          <c:xMode val="edge"/>
          <c:yMode val="edge"/>
          <c:x val="0.34631116182617611"/>
          <c:y val="1.8983590653994662E-2"/>
        </c:manualLayout>
      </c:layout>
      <c:overlay val="1"/>
    </c:title>
    <c:autoTitleDeleted val="0"/>
    <c:plotArea>
      <c:layout/>
      <c:barChart>
        <c:barDir val="col"/>
        <c:grouping val="clustered"/>
        <c:varyColors val="0"/>
        <c:ser>
          <c:idx val="0"/>
          <c:order val="0"/>
          <c:invertIfNegative val="0"/>
          <c:cat>
            <c:strRef>
              <c:f>Sheet1!$A$1:$A$2</c:f>
              <c:strCache>
                <c:ptCount val="2"/>
                <c:pt idx="0">
                  <c:v>2013-14</c:v>
                </c:pt>
                <c:pt idx="1">
                  <c:v>2014-15</c:v>
                </c:pt>
              </c:strCache>
            </c:strRef>
          </c:cat>
          <c:val>
            <c:numRef>
              <c:f>Sheet1!$B$1:$B$2</c:f>
              <c:numCache>
                <c:formatCode>General</c:formatCode>
                <c:ptCount val="2"/>
                <c:pt idx="0">
                  <c:v>54</c:v>
                </c:pt>
                <c:pt idx="1">
                  <c:v>58</c:v>
                </c:pt>
              </c:numCache>
            </c:numRef>
          </c:val>
        </c:ser>
        <c:dLbls>
          <c:showLegendKey val="0"/>
          <c:showVal val="1"/>
          <c:showCatName val="0"/>
          <c:showSerName val="0"/>
          <c:showPercent val="0"/>
          <c:showBubbleSize val="0"/>
        </c:dLbls>
        <c:gapWidth val="75"/>
        <c:axId val="39187584"/>
        <c:axId val="39189120"/>
      </c:barChart>
      <c:catAx>
        <c:axId val="39187584"/>
        <c:scaling>
          <c:orientation val="minMax"/>
        </c:scaling>
        <c:delete val="0"/>
        <c:axPos val="b"/>
        <c:majorTickMark val="none"/>
        <c:minorTickMark val="none"/>
        <c:tickLblPos val="nextTo"/>
        <c:crossAx val="39189120"/>
        <c:crosses val="autoZero"/>
        <c:auto val="1"/>
        <c:lblAlgn val="ctr"/>
        <c:lblOffset val="100"/>
        <c:noMultiLvlLbl val="0"/>
      </c:catAx>
      <c:valAx>
        <c:axId val="39189120"/>
        <c:scaling>
          <c:orientation val="minMax"/>
          <c:max val="100"/>
          <c:min val="0"/>
        </c:scaling>
        <c:delete val="0"/>
        <c:axPos val="l"/>
        <c:title>
          <c:tx>
            <c:rich>
              <a:bodyPr rot="-5400000" vert="horz"/>
              <a:lstStyle/>
              <a:p>
                <a:pPr>
                  <a:defRPr/>
                </a:pPr>
                <a:r>
                  <a:rPr lang="en-US"/>
                  <a:t>%</a:t>
                </a:r>
              </a:p>
            </c:rich>
          </c:tx>
          <c:layout/>
          <c:overlay val="0"/>
        </c:title>
        <c:numFmt formatCode="General" sourceLinked="1"/>
        <c:majorTickMark val="none"/>
        <c:minorTickMark val="none"/>
        <c:tickLblPos val="nextTo"/>
        <c:crossAx val="39187584"/>
        <c:crosses val="autoZero"/>
        <c:crossBetween val="between"/>
        <c:majorUnit val="10"/>
        <c:min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a:ln>
              <a:solidFill>
                <a:schemeClr val="accent1">
                  <a:shade val="50000"/>
                </a:schemeClr>
              </a:solidFill>
            </a:ln>
          </c:spPr>
          <c:invertIfNegative val="0"/>
          <c:cat>
            <c:strRef>
              <c:f>Sheet1!$A$1:$A$10</c:f>
              <c:strCache>
                <c:ptCount val="10"/>
                <c:pt idx="0">
                  <c:v>Understand lecture material</c:v>
                </c:pt>
                <c:pt idx="1">
                  <c:v>Link lecture material </c:v>
                </c:pt>
                <c:pt idx="2">
                  <c:v>Understand process of inervention design</c:v>
                </c:pt>
                <c:pt idx="3">
                  <c:v>Develop problem solving skills</c:v>
                </c:pt>
                <c:pt idx="4">
                  <c:v>Developing group work</c:v>
                </c:pt>
                <c:pt idx="5">
                  <c:v>Developing communication skills</c:v>
                </c:pt>
                <c:pt idx="6">
                  <c:v>Source literature</c:v>
                </c:pt>
                <c:pt idx="7">
                  <c:v>Prepare for the poster assignment</c:v>
                </c:pt>
                <c:pt idx="8">
                  <c:v>Prepare for  exam</c:v>
                </c:pt>
                <c:pt idx="9">
                  <c:v>Inform univeristy practice</c:v>
                </c:pt>
              </c:strCache>
            </c:strRef>
          </c:cat>
          <c:val>
            <c:numRef>
              <c:f>Sheet1!$B$1:$B$10</c:f>
              <c:numCache>
                <c:formatCode>General</c:formatCode>
                <c:ptCount val="10"/>
                <c:pt idx="0">
                  <c:v>4.75</c:v>
                </c:pt>
                <c:pt idx="1">
                  <c:v>4.5</c:v>
                </c:pt>
                <c:pt idx="2">
                  <c:v>4.5</c:v>
                </c:pt>
                <c:pt idx="3">
                  <c:v>4.5</c:v>
                </c:pt>
                <c:pt idx="4">
                  <c:v>4</c:v>
                </c:pt>
                <c:pt idx="5">
                  <c:v>4</c:v>
                </c:pt>
                <c:pt idx="6">
                  <c:v>4.25</c:v>
                </c:pt>
                <c:pt idx="7">
                  <c:v>4.25</c:v>
                </c:pt>
                <c:pt idx="8">
                  <c:v>4.25</c:v>
                </c:pt>
                <c:pt idx="9">
                  <c:v>3.75</c:v>
                </c:pt>
              </c:numCache>
            </c:numRef>
          </c:val>
        </c:ser>
        <c:dLbls>
          <c:showLegendKey val="0"/>
          <c:showVal val="0"/>
          <c:showCatName val="0"/>
          <c:showSerName val="0"/>
          <c:showPercent val="0"/>
          <c:showBubbleSize val="0"/>
        </c:dLbls>
        <c:gapWidth val="150"/>
        <c:axId val="39546240"/>
        <c:axId val="39564416"/>
      </c:barChart>
      <c:catAx>
        <c:axId val="39546240"/>
        <c:scaling>
          <c:orientation val="minMax"/>
        </c:scaling>
        <c:delete val="0"/>
        <c:axPos val="b"/>
        <c:majorTickMark val="out"/>
        <c:minorTickMark val="none"/>
        <c:tickLblPos val="nextTo"/>
        <c:crossAx val="39564416"/>
        <c:crosses val="autoZero"/>
        <c:auto val="1"/>
        <c:lblAlgn val="ctr"/>
        <c:lblOffset val="100"/>
        <c:noMultiLvlLbl val="0"/>
      </c:catAx>
      <c:valAx>
        <c:axId val="39564416"/>
        <c:scaling>
          <c:orientation val="minMax"/>
          <c:max val="5"/>
          <c:min val="0"/>
        </c:scaling>
        <c:delete val="0"/>
        <c:axPos val="l"/>
        <c:majorGridlines/>
        <c:numFmt formatCode="General" sourceLinked="1"/>
        <c:majorTickMark val="out"/>
        <c:minorTickMark val="none"/>
        <c:tickLblPos val="nextTo"/>
        <c:crossAx val="39546240"/>
        <c:crosses val="autoZero"/>
        <c:crossBetween val="between"/>
        <c:majorUnit val="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a:ln>
              <a:solidFill>
                <a:schemeClr val="accent1">
                  <a:shade val="50000"/>
                </a:schemeClr>
              </a:solidFill>
            </a:ln>
          </c:spPr>
          <c:invertIfNegative val="0"/>
          <c:cat>
            <c:strRef>
              <c:f>Sheet1!$A$20:$A$26</c:f>
              <c:strCache>
                <c:ptCount val="7"/>
                <c:pt idx="0">
                  <c:v>Pitch generally was helpful</c:v>
                </c:pt>
                <c:pt idx="1">
                  <c:v>Pitch helped to consolidate information and identify important elements </c:v>
                </c:pt>
                <c:pt idx="2">
                  <c:v>Feedback form student support was helpful</c:v>
                </c:pt>
                <c:pt idx="3">
                  <c:v>Feedback from other students was helpful</c:v>
                </c:pt>
                <c:pt idx="4">
                  <c:v>Fedback from the convenor was helpful</c:v>
                </c:pt>
                <c:pt idx="5">
                  <c:v>Listening to ideas of others was helpful</c:v>
                </c:pt>
                <c:pt idx="6">
                  <c:v>Providing feedback to other goups was helpful</c:v>
                </c:pt>
              </c:strCache>
            </c:strRef>
          </c:cat>
          <c:val>
            <c:numRef>
              <c:f>Sheet1!$B$20:$B$26</c:f>
              <c:numCache>
                <c:formatCode>General</c:formatCode>
                <c:ptCount val="7"/>
                <c:pt idx="0">
                  <c:v>4</c:v>
                </c:pt>
                <c:pt idx="1">
                  <c:v>3.75</c:v>
                </c:pt>
                <c:pt idx="2">
                  <c:v>3.75</c:v>
                </c:pt>
                <c:pt idx="3">
                  <c:v>2.5</c:v>
                </c:pt>
                <c:pt idx="4">
                  <c:v>4</c:v>
                </c:pt>
                <c:pt idx="5">
                  <c:v>3.25</c:v>
                </c:pt>
                <c:pt idx="6">
                  <c:v>3.5</c:v>
                </c:pt>
              </c:numCache>
            </c:numRef>
          </c:val>
        </c:ser>
        <c:dLbls>
          <c:showLegendKey val="0"/>
          <c:showVal val="0"/>
          <c:showCatName val="0"/>
          <c:showSerName val="0"/>
          <c:showPercent val="0"/>
          <c:showBubbleSize val="0"/>
        </c:dLbls>
        <c:gapWidth val="150"/>
        <c:axId val="39470592"/>
        <c:axId val="39472128"/>
      </c:barChart>
      <c:catAx>
        <c:axId val="39470592"/>
        <c:scaling>
          <c:orientation val="minMax"/>
        </c:scaling>
        <c:delete val="0"/>
        <c:axPos val="b"/>
        <c:majorTickMark val="out"/>
        <c:minorTickMark val="none"/>
        <c:tickLblPos val="nextTo"/>
        <c:crossAx val="39472128"/>
        <c:crosses val="autoZero"/>
        <c:auto val="1"/>
        <c:lblAlgn val="ctr"/>
        <c:lblOffset val="100"/>
        <c:noMultiLvlLbl val="0"/>
      </c:catAx>
      <c:valAx>
        <c:axId val="39472128"/>
        <c:scaling>
          <c:orientation val="minMax"/>
          <c:max val="5"/>
          <c:min val="0"/>
        </c:scaling>
        <c:delete val="0"/>
        <c:axPos val="l"/>
        <c:majorGridlines/>
        <c:numFmt formatCode="General" sourceLinked="1"/>
        <c:majorTickMark val="out"/>
        <c:minorTickMark val="none"/>
        <c:tickLblPos val="nextTo"/>
        <c:crossAx val="39470592"/>
        <c:crosses val="autoZero"/>
        <c:crossBetween val="between"/>
        <c:maj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A7533-870B-47AE-AFBE-D4719A1F21F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9B7E848-D910-4A70-9EB1-ABA690B0606A}">
      <dgm:prSet phldrT="[Text]"/>
      <dgm:spPr/>
      <dgm:t>
        <a:bodyPr/>
        <a:lstStyle/>
        <a:p>
          <a:r>
            <a:rPr lang="en-GB" dirty="0" smtClean="0"/>
            <a:t>Problem based learning </a:t>
          </a:r>
        </a:p>
        <a:p>
          <a:r>
            <a:rPr lang="en-GB" dirty="0" smtClean="0"/>
            <a:t>(Project pathway)</a:t>
          </a:r>
          <a:endParaRPr lang="en-GB" dirty="0"/>
        </a:p>
      </dgm:t>
    </dgm:pt>
    <dgm:pt modelId="{5A36D75B-D594-4AD6-A5C4-E0A9D7AC3918}" type="parTrans" cxnId="{4A366E34-6BB5-41FA-A4CF-F3A5F83C77CA}">
      <dgm:prSet/>
      <dgm:spPr/>
      <dgm:t>
        <a:bodyPr/>
        <a:lstStyle/>
        <a:p>
          <a:endParaRPr lang="en-GB"/>
        </a:p>
      </dgm:t>
    </dgm:pt>
    <dgm:pt modelId="{62B36BB4-39F9-4D8C-AB75-3220A80908F7}" type="sibTrans" cxnId="{4A366E34-6BB5-41FA-A4CF-F3A5F83C77CA}">
      <dgm:prSet/>
      <dgm:spPr/>
      <dgm:t>
        <a:bodyPr/>
        <a:lstStyle/>
        <a:p>
          <a:endParaRPr lang="en-GB"/>
        </a:p>
      </dgm:t>
    </dgm:pt>
    <dgm:pt modelId="{BB1B5330-0B0B-45CB-B1F7-C65C628121A1}">
      <dgm:prSet phldrT="[Text]"/>
      <dgm:spPr/>
      <dgm:t>
        <a:bodyPr/>
        <a:lstStyle/>
        <a:p>
          <a:r>
            <a:rPr lang="en-GB" dirty="0" smtClean="0"/>
            <a:t>Co-operative inquiry</a:t>
          </a:r>
          <a:endParaRPr lang="en-GB" dirty="0"/>
        </a:p>
      </dgm:t>
    </dgm:pt>
    <dgm:pt modelId="{1957BA88-2D08-4559-B9CA-BEC1D6CE4815}" type="parTrans" cxnId="{F787BDF8-D5D9-442C-906F-8F2E584D0E85}">
      <dgm:prSet/>
      <dgm:spPr/>
      <dgm:t>
        <a:bodyPr/>
        <a:lstStyle/>
        <a:p>
          <a:endParaRPr lang="en-GB"/>
        </a:p>
      </dgm:t>
    </dgm:pt>
    <dgm:pt modelId="{8FE28741-F949-46E2-9134-D861A25B24CC}" type="sibTrans" cxnId="{F787BDF8-D5D9-442C-906F-8F2E584D0E85}">
      <dgm:prSet/>
      <dgm:spPr/>
      <dgm:t>
        <a:bodyPr/>
        <a:lstStyle/>
        <a:p>
          <a:endParaRPr lang="en-GB"/>
        </a:p>
      </dgm:t>
    </dgm:pt>
    <dgm:pt modelId="{A3463A6E-F675-4AC5-9D09-A2944DF1EAB5}" type="pres">
      <dgm:prSet presAssocID="{850A7533-870B-47AE-AFBE-D4719A1F21F2}" presName="diagram" presStyleCnt="0">
        <dgm:presLayoutVars>
          <dgm:dir/>
          <dgm:resizeHandles val="exact"/>
        </dgm:presLayoutVars>
      </dgm:prSet>
      <dgm:spPr/>
      <dgm:t>
        <a:bodyPr/>
        <a:lstStyle/>
        <a:p>
          <a:endParaRPr lang="en-GB"/>
        </a:p>
      </dgm:t>
    </dgm:pt>
    <dgm:pt modelId="{DADA47C4-E835-4848-B66D-040833882FA1}" type="pres">
      <dgm:prSet presAssocID="{29B7E848-D910-4A70-9EB1-ABA690B0606A}" presName="arrow" presStyleLbl="node1" presStyleIdx="0" presStyleCnt="2">
        <dgm:presLayoutVars>
          <dgm:bulletEnabled val="1"/>
        </dgm:presLayoutVars>
      </dgm:prSet>
      <dgm:spPr/>
      <dgm:t>
        <a:bodyPr/>
        <a:lstStyle/>
        <a:p>
          <a:endParaRPr lang="en-GB"/>
        </a:p>
      </dgm:t>
    </dgm:pt>
    <dgm:pt modelId="{71051874-4185-4600-9E19-F371D2868ABA}" type="pres">
      <dgm:prSet presAssocID="{BB1B5330-0B0B-45CB-B1F7-C65C628121A1}" presName="arrow" presStyleLbl="node1" presStyleIdx="1" presStyleCnt="2" custRadScaleRad="100315" custRadScaleInc="-569">
        <dgm:presLayoutVars>
          <dgm:bulletEnabled val="1"/>
        </dgm:presLayoutVars>
      </dgm:prSet>
      <dgm:spPr/>
      <dgm:t>
        <a:bodyPr/>
        <a:lstStyle/>
        <a:p>
          <a:endParaRPr lang="en-GB"/>
        </a:p>
      </dgm:t>
    </dgm:pt>
  </dgm:ptLst>
  <dgm:cxnLst>
    <dgm:cxn modelId="{AA2DF9C8-8486-4588-87E8-3F011E7ACF8B}" type="presOf" srcId="{29B7E848-D910-4A70-9EB1-ABA690B0606A}" destId="{DADA47C4-E835-4848-B66D-040833882FA1}" srcOrd="0" destOrd="0" presId="urn:microsoft.com/office/officeart/2005/8/layout/arrow5"/>
    <dgm:cxn modelId="{21C30409-B0A0-49D5-BA4F-86B795B0321D}" type="presOf" srcId="{BB1B5330-0B0B-45CB-B1F7-C65C628121A1}" destId="{71051874-4185-4600-9E19-F371D2868ABA}" srcOrd="0" destOrd="0" presId="urn:microsoft.com/office/officeart/2005/8/layout/arrow5"/>
    <dgm:cxn modelId="{4A366E34-6BB5-41FA-A4CF-F3A5F83C77CA}" srcId="{850A7533-870B-47AE-AFBE-D4719A1F21F2}" destId="{29B7E848-D910-4A70-9EB1-ABA690B0606A}" srcOrd="0" destOrd="0" parTransId="{5A36D75B-D594-4AD6-A5C4-E0A9D7AC3918}" sibTransId="{62B36BB4-39F9-4D8C-AB75-3220A80908F7}"/>
    <dgm:cxn modelId="{F787BDF8-D5D9-442C-906F-8F2E584D0E85}" srcId="{850A7533-870B-47AE-AFBE-D4719A1F21F2}" destId="{BB1B5330-0B0B-45CB-B1F7-C65C628121A1}" srcOrd="1" destOrd="0" parTransId="{1957BA88-2D08-4559-B9CA-BEC1D6CE4815}" sibTransId="{8FE28741-F949-46E2-9134-D861A25B24CC}"/>
    <dgm:cxn modelId="{788EAB07-6345-444C-B3F0-1A29596468DC}" type="presOf" srcId="{850A7533-870B-47AE-AFBE-D4719A1F21F2}" destId="{A3463A6E-F675-4AC5-9D09-A2944DF1EAB5}" srcOrd="0" destOrd="0" presId="urn:microsoft.com/office/officeart/2005/8/layout/arrow5"/>
    <dgm:cxn modelId="{73DE250A-56AF-40A4-9890-96CE8EFAC4C3}" type="presParOf" srcId="{A3463A6E-F675-4AC5-9D09-A2944DF1EAB5}" destId="{DADA47C4-E835-4848-B66D-040833882FA1}" srcOrd="0" destOrd="0" presId="urn:microsoft.com/office/officeart/2005/8/layout/arrow5"/>
    <dgm:cxn modelId="{E186FD65-CA09-4B10-9659-DA879E1D6BC3}" type="presParOf" srcId="{A3463A6E-F675-4AC5-9D09-A2944DF1EAB5}" destId="{71051874-4185-4600-9E19-F371D2868AB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A47C4-E835-4848-B66D-040833882FA1}">
      <dsp:nvSpPr>
        <dsp:cNvPr id="0" name=""/>
        <dsp:cNvSpPr/>
      </dsp:nvSpPr>
      <dsp:spPr>
        <a:xfrm rot="16200000">
          <a:off x="563" y="130356"/>
          <a:ext cx="2979647" cy="2979647"/>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Problem based learning </a:t>
          </a:r>
        </a:p>
        <a:p>
          <a:pPr lvl="0" algn="ctr" defTabSz="977900">
            <a:lnSpc>
              <a:spcPct val="90000"/>
            </a:lnSpc>
            <a:spcBef>
              <a:spcPct val="0"/>
            </a:spcBef>
            <a:spcAft>
              <a:spcPct val="35000"/>
            </a:spcAft>
          </a:pPr>
          <a:r>
            <a:rPr lang="en-GB" sz="2200" kern="1200" dirty="0" smtClean="0"/>
            <a:t>(Project pathway)</a:t>
          </a:r>
          <a:endParaRPr lang="en-GB" sz="2200" kern="1200" dirty="0"/>
        </a:p>
      </dsp:txBody>
      <dsp:txXfrm rot="5400000">
        <a:off x="563" y="875268"/>
        <a:ext cx="2458209" cy="1489823"/>
      </dsp:txXfrm>
    </dsp:sp>
    <dsp:sp modelId="{71051874-4185-4600-9E19-F371D2868ABA}">
      <dsp:nvSpPr>
        <dsp:cNvPr id="0" name=""/>
        <dsp:cNvSpPr/>
      </dsp:nvSpPr>
      <dsp:spPr>
        <a:xfrm rot="5400000">
          <a:off x="3141032" y="102205"/>
          <a:ext cx="2979647" cy="2979647"/>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Co-operative inquiry</a:t>
          </a:r>
          <a:endParaRPr lang="en-GB" sz="2200" kern="1200" dirty="0"/>
        </a:p>
      </dsp:txBody>
      <dsp:txXfrm rot="-5400000">
        <a:off x="3662470" y="847117"/>
        <a:ext cx="2458209" cy="148982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C6886F1-B349-4243-8019-B65B4925AD4E}" type="datetimeFigureOut">
              <a:rPr lang="en-GB" smtClean="0"/>
              <a:t>10/09/2015</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4E2DF11-F1D6-4AAD-8789-4BF2E9EB67DD}"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886F1-B349-4243-8019-B65B4925AD4E}"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2DF11-F1D6-4AAD-8789-4BF2E9EB67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6886F1-B349-4243-8019-B65B4925AD4E}"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4E2DF11-F1D6-4AAD-8789-4BF2E9EB67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6886F1-B349-4243-8019-B65B4925AD4E}"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2DF11-F1D6-4AAD-8789-4BF2E9EB67DD}"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C6886F1-B349-4243-8019-B65B4925AD4E}" type="datetimeFigureOut">
              <a:rPr lang="en-GB" smtClean="0"/>
              <a:t>10/09/2015</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4E2DF11-F1D6-4AAD-8789-4BF2E9EB67DD}"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886F1-B349-4243-8019-B65B4925AD4E}"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E2DF11-F1D6-4AAD-8789-4BF2E9EB67DD}"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6886F1-B349-4243-8019-B65B4925AD4E}" type="datetimeFigureOut">
              <a:rPr lang="en-GB" smtClean="0"/>
              <a:t>10/09/2015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E2DF11-F1D6-4AAD-8789-4BF2E9EB67DD}"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6886F1-B349-4243-8019-B65B4925AD4E}" type="datetimeFigureOut">
              <a:rPr lang="en-GB" smtClean="0"/>
              <a:t>10/09/2015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E2DF11-F1D6-4AAD-8789-4BF2E9EB67DD}"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C6886F1-B349-4243-8019-B65B4925AD4E}" type="datetimeFigureOut">
              <a:rPr lang="en-GB" smtClean="0"/>
              <a:t>10/09/2015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E2DF11-F1D6-4AAD-8789-4BF2E9EB67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886F1-B349-4243-8019-B65B4925AD4E}"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4E2DF11-F1D6-4AAD-8789-4BF2E9EB67DD}"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886F1-B349-4243-8019-B65B4925AD4E}"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E2DF11-F1D6-4AAD-8789-4BF2E9EB67DD}"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C6886F1-B349-4243-8019-B65B4925AD4E}" type="datetimeFigureOut">
              <a:rPr lang="en-GB" smtClean="0"/>
              <a:t>10/09/2015</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4E2DF11-F1D6-4AAD-8789-4BF2E9EB67D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dutopia.org/inquiry-project-learning-resear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0272" y="4653136"/>
            <a:ext cx="1981200" cy="1828800"/>
          </a:xfrm>
        </p:spPr>
        <p:txBody>
          <a:bodyPr/>
          <a:lstStyle/>
          <a:p>
            <a:r>
              <a:rPr lang="en-GB" dirty="0" smtClean="0"/>
              <a:t>Dr Rachel Rahman</a:t>
            </a:r>
          </a:p>
          <a:p>
            <a:endParaRPr lang="en-GB" dirty="0" smtClean="0"/>
          </a:p>
          <a:p>
            <a:r>
              <a:rPr lang="en-GB" dirty="0" smtClean="0"/>
              <a:t>Psychology Department</a:t>
            </a:r>
            <a:endParaRPr lang="en-GB" dirty="0"/>
          </a:p>
        </p:txBody>
      </p:sp>
      <p:sp>
        <p:nvSpPr>
          <p:cNvPr id="2" name="Title 1"/>
          <p:cNvSpPr>
            <a:spLocks noGrp="1"/>
          </p:cNvSpPr>
          <p:nvPr>
            <p:ph type="title"/>
          </p:nvPr>
        </p:nvSpPr>
        <p:spPr/>
        <p:txBody>
          <a:bodyPr>
            <a:normAutofit fontScale="90000"/>
          </a:bodyPr>
          <a:lstStyle/>
          <a:p>
            <a:r>
              <a:rPr lang="en-US" b="1" cap="small" dirty="0"/>
              <a:t>Students as </a:t>
            </a:r>
            <a:r>
              <a:rPr lang="en-US" b="1" cap="small" dirty="0" smtClean="0"/>
              <a:t>collaborators: </a:t>
            </a:r>
            <a:r>
              <a:rPr lang="en-US" b="1" cap="small" dirty="0"/>
              <a:t>using Problem-Based Learning to inform University Practice</a:t>
            </a:r>
            <a:r>
              <a:rPr lang="en-GB" b="1" cap="small" dirty="0"/>
              <a:t/>
            </a:r>
            <a:br>
              <a:rPr lang="en-GB" b="1" cap="small" dirty="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365104"/>
            <a:ext cx="453650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99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Final </a:t>
            </a:r>
            <a:r>
              <a:rPr lang="en-GB" dirty="0" smtClean="0"/>
              <a:t>lecture of the module each </a:t>
            </a:r>
            <a:r>
              <a:rPr lang="en-GB" dirty="0"/>
              <a:t>group pitched their idea in 8 minutes to a member of student support staff </a:t>
            </a:r>
            <a:endParaRPr lang="en-GB" dirty="0" smtClean="0"/>
          </a:p>
          <a:p>
            <a:endParaRPr lang="en-GB" dirty="0"/>
          </a:p>
          <a:p>
            <a:r>
              <a:rPr lang="en-GB" dirty="0" smtClean="0"/>
              <a:t>Presentation not assessed but opportunity for formative feedback</a:t>
            </a:r>
          </a:p>
          <a:p>
            <a:endParaRPr lang="en-GB" dirty="0"/>
          </a:p>
          <a:p>
            <a:r>
              <a:rPr lang="en-GB" dirty="0" smtClean="0"/>
              <a:t>From this point students were required to work individually to prepare for an exam question on this topic area.</a:t>
            </a:r>
          </a:p>
          <a:p>
            <a:endParaRPr lang="en-GB" dirty="0"/>
          </a:p>
          <a:p>
            <a:r>
              <a:rPr lang="en-GB" dirty="0" smtClean="0"/>
              <a:t>Exam:</a:t>
            </a:r>
          </a:p>
          <a:p>
            <a:pPr lvl="1"/>
            <a:r>
              <a:rPr lang="en-GB" dirty="0" smtClean="0"/>
              <a:t>Section A: Choice of 3 essay questions-answer 1</a:t>
            </a:r>
          </a:p>
          <a:p>
            <a:pPr lvl="1"/>
            <a:r>
              <a:rPr lang="en-GB" dirty="0" smtClean="0"/>
              <a:t>Section B: Question based on the portfolio development</a:t>
            </a:r>
            <a:endParaRPr lang="en-GB" dirty="0"/>
          </a:p>
          <a:p>
            <a:endParaRPr lang="en-GB" dirty="0"/>
          </a:p>
        </p:txBody>
      </p:sp>
      <p:sp>
        <p:nvSpPr>
          <p:cNvPr id="3" name="Title 2"/>
          <p:cNvSpPr>
            <a:spLocks noGrp="1"/>
          </p:cNvSpPr>
          <p:nvPr>
            <p:ph type="title"/>
          </p:nvPr>
        </p:nvSpPr>
        <p:spPr/>
        <p:txBody>
          <a:bodyPr/>
          <a:lstStyle/>
          <a:p>
            <a:r>
              <a:rPr lang="en-GB" dirty="0" smtClean="0"/>
              <a:t>How it worked in assessment</a:t>
            </a:r>
            <a:endParaRPr lang="en-GB" dirty="0"/>
          </a:p>
        </p:txBody>
      </p:sp>
    </p:spTree>
    <p:extLst>
      <p:ext uri="{BB962C8B-B14F-4D97-AF65-F5344CB8AC3E}">
        <p14:creationId xmlns:p14="http://schemas.microsoft.com/office/powerpoint/2010/main" val="349987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a:p>
            <a:pPr algn="ctr"/>
            <a:r>
              <a:rPr lang="en-GB" sz="2400" dirty="0" smtClean="0"/>
              <a:t>Using </a:t>
            </a:r>
            <a:r>
              <a:rPr lang="en-GB" sz="2400" dirty="0"/>
              <a:t>an example of your choice, outline a health intervention suitable for targeting a student population. Your answer should consider theoretical underpinnings, and research evidence to justify the approach and specifically address:</a:t>
            </a:r>
          </a:p>
          <a:p>
            <a:pPr lvl="1" algn="ctr"/>
            <a:r>
              <a:rPr lang="en-GB" sz="2400" dirty="0"/>
              <a:t>the behaviour in question</a:t>
            </a:r>
          </a:p>
          <a:p>
            <a:pPr lvl="1" algn="ctr"/>
            <a:r>
              <a:rPr lang="en-GB" sz="2400" dirty="0"/>
              <a:t>the determinants of the behaviour to be addressed</a:t>
            </a:r>
          </a:p>
          <a:p>
            <a:pPr lvl="1" algn="ctr"/>
            <a:r>
              <a:rPr lang="en-GB" sz="2400" dirty="0"/>
              <a:t>the intervention approach with justification</a:t>
            </a:r>
          </a:p>
          <a:p>
            <a:pPr algn="ctr"/>
            <a:endParaRPr lang="en-GB" sz="2400" dirty="0"/>
          </a:p>
        </p:txBody>
      </p:sp>
      <p:sp>
        <p:nvSpPr>
          <p:cNvPr id="3" name="Title 2"/>
          <p:cNvSpPr>
            <a:spLocks noGrp="1"/>
          </p:cNvSpPr>
          <p:nvPr>
            <p:ph type="title"/>
          </p:nvPr>
        </p:nvSpPr>
        <p:spPr/>
        <p:txBody>
          <a:bodyPr/>
          <a:lstStyle/>
          <a:p>
            <a:r>
              <a:rPr lang="en-GB" dirty="0" smtClean="0"/>
              <a:t>Exam question</a:t>
            </a:r>
            <a:endParaRPr lang="en-GB" dirty="0"/>
          </a:p>
        </p:txBody>
      </p:sp>
    </p:spTree>
    <p:extLst>
      <p:ext uri="{BB962C8B-B14F-4D97-AF65-F5344CB8AC3E}">
        <p14:creationId xmlns:p14="http://schemas.microsoft.com/office/powerpoint/2010/main" val="157411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 performance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2695845"/>
              </p:ext>
            </p:extLst>
          </p:nvPr>
        </p:nvGraphicFramePr>
        <p:xfrm>
          <a:off x="1259632" y="2060848"/>
          <a:ext cx="6639272" cy="4013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7217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6"/>
          </a:xfrm>
        </p:spPr>
        <p:txBody>
          <a:bodyPr>
            <a:normAutofit fontScale="92500" lnSpcReduction="10000"/>
          </a:bodyPr>
          <a:lstStyle/>
          <a:p>
            <a:r>
              <a:rPr lang="en-GB" dirty="0" smtClean="0">
                <a:latin typeface="Calibri" panose="020F0502020204030204" pitchFamily="34" charset="0"/>
              </a:rPr>
              <a:t>Caryl Davies Student Support</a:t>
            </a:r>
          </a:p>
          <a:p>
            <a:pPr lvl="1"/>
            <a:r>
              <a:rPr lang="en-GB" dirty="0" smtClean="0">
                <a:latin typeface="Calibri" panose="020F0502020204030204" pitchFamily="34" charset="0"/>
              </a:rPr>
              <a:t>“</a:t>
            </a:r>
            <a:r>
              <a:rPr lang="en-GB" dirty="0">
                <a:latin typeface="Calibri" panose="020F0502020204030204" pitchFamily="34" charset="0"/>
              </a:rPr>
              <a:t> </a:t>
            </a:r>
            <a:r>
              <a:rPr lang="en-GB" dirty="0" smtClean="0">
                <a:latin typeface="Calibri" panose="020F0502020204030204" pitchFamily="34" charset="0"/>
              </a:rPr>
              <a:t>The </a:t>
            </a:r>
            <a:r>
              <a:rPr lang="en-GB" dirty="0">
                <a:latin typeface="Calibri" panose="020F0502020204030204" pitchFamily="34" charset="0"/>
              </a:rPr>
              <a:t>initiative to involve Student Support Services in a third year Health Psychology module has provided a novel and valuable opportunity to </a:t>
            </a:r>
            <a:r>
              <a:rPr lang="en-GB" b="1" dirty="0">
                <a:latin typeface="Calibri" panose="020F0502020204030204" pitchFamily="34" charset="0"/>
              </a:rPr>
              <a:t>involve students in the way that the university deliver health promotion </a:t>
            </a:r>
            <a:r>
              <a:rPr lang="en-GB" dirty="0">
                <a:latin typeface="Calibri" panose="020F0502020204030204" pitchFamily="34" charset="0"/>
              </a:rPr>
              <a:t>interventions and to enable us to focus health promotion activities in a format students are more likely to engage with</a:t>
            </a:r>
            <a:r>
              <a:rPr lang="en-GB" dirty="0" smtClean="0">
                <a:latin typeface="Calibri" panose="020F0502020204030204" pitchFamily="34" charset="0"/>
              </a:rPr>
              <a:t>... </a:t>
            </a:r>
            <a:r>
              <a:rPr lang="en-GB" b="1" dirty="0">
                <a:latin typeface="Calibri" panose="020F0502020204030204" pitchFamily="34" charset="0"/>
              </a:rPr>
              <a:t>we are now seeking further ways to collaborate</a:t>
            </a:r>
            <a:r>
              <a:rPr lang="en-GB" dirty="0">
                <a:latin typeface="Calibri" panose="020F0502020204030204" pitchFamily="34" charset="0"/>
              </a:rPr>
              <a:t> for example, to engage </a:t>
            </a:r>
            <a:r>
              <a:rPr lang="en-GB" dirty="0" smtClean="0">
                <a:latin typeface="Calibri" panose="020F0502020204030204" pitchFamily="34" charset="0"/>
              </a:rPr>
              <a:t>psychology </a:t>
            </a:r>
            <a:r>
              <a:rPr lang="en-GB" dirty="0">
                <a:latin typeface="Calibri" panose="020F0502020204030204" pitchFamily="34" charset="0"/>
              </a:rPr>
              <a:t>students in evaluating our wellbeing </a:t>
            </a:r>
            <a:r>
              <a:rPr lang="en-GB" dirty="0" smtClean="0">
                <a:latin typeface="Calibri" panose="020F0502020204030204" pitchFamily="34" charset="0"/>
              </a:rPr>
              <a:t>service”</a:t>
            </a:r>
          </a:p>
          <a:p>
            <a:pPr lvl="1"/>
            <a:endParaRPr lang="en-GB" dirty="0">
              <a:latin typeface="Calibri" panose="020F0502020204030204" pitchFamily="34" charset="0"/>
            </a:endParaRPr>
          </a:p>
          <a:p>
            <a:r>
              <a:rPr lang="en-GB" dirty="0" smtClean="0">
                <a:latin typeface="Calibri" panose="020F0502020204030204" pitchFamily="34" charset="0"/>
              </a:rPr>
              <a:t>Angharad Jones, Student Nurse</a:t>
            </a:r>
          </a:p>
          <a:p>
            <a:pPr marL="365760" lvl="1" indent="0">
              <a:buNone/>
            </a:pPr>
            <a:r>
              <a:rPr lang="en-GB" dirty="0" smtClean="0">
                <a:latin typeface="Calibri" panose="020F0502020204030204" pitchFamily="34" charset="0"/>
              </a:rPr>
              <a:t>“I </a:t>
            </a:r>
            <a:r>
              <a:rPr lang="en-GB" dirty="0">
                <a:latin typeface="Calibri" panose="020F0502020204030204" pitchFamily="34" charset="0"/>
              </a:rPr>
              <a:t>thought it was really valuable to have students perspective and proposals on real problems that we (as an university) are facing. </a:t>
            </a:r>
            <a:r>
              <a:rPr lang="en-GB" b="1" dirty="0">
                <a:latin typeface="Calibri" panose="020F0502020204030204" pitchFamily="34" charset="0"/>
              </a:rPr>
              <a:t> It was good for students to see that we work together as </a:t>
            </a:r>
            <a:r>
              <a:rPr lang="en-GB" b="1" dirty="0" smtClean="0">
                <a:latin typeface="Calibri" panose="020F0502020204030204" pitchFamily="34" charset="0"/>
              </a:rPr>
              <a:t>well</a:t>
            </a:r>
            <a:r>
              <a:rPr lang="en-GB" dirty="0" smtClean="0">
                <a:latin typeface="Calibri" panose="020F0502020204030204" pitchFamily="34" charset="0"/>
              </a:rPr>
              <a:t>. The </a:t>
            </a:r>
            <a:r>
              <a:rPr lang="en-GB" dirty="0">
                <a:latin typeface="Calibri" panose="020F0502020204030204" pitchFamily="34" charset="0"/>
              </a:rPr>
              <a:t>balloon challenge about smoking is a great idea, and something I want to pursue at some </a:t>
            </a:r>
            <a:r>
              <a:rPr lang="en-GB" dirty="0" smtClean="0">
                <a:latin typeface="Calibri" panose="020F0502020204030204" pitchFamily="34" charset="0"/>
              </a:rPr>
              <a:t>point. My </a:t>
            </a:r>
            <a:r>
              <a:rPr lang="en-GB" dirty="0">
                <a:latin typeface="Calibri" panose="020F0502020204030204" pitchFamily="34" charset="0"/>
              </a:rPr>
              <a:t>suggestion for the future would be, that as some of the projects involved the SU taking the lead, it would be good to invite the SU Welfare Officer </a:t>
            </a:r>
            <a:r>
              <a:rPr lang="en-GB" dirty="0" smtClean="0">
                <a:latin typeface="Calibri" panose="020F0502020204030204" pitchFamily="34" charset="0"/>
              </a:rPr>
              <a:t>for </a:t>
            </a:r>
            <a:r>
              <a:rPr lang="en-GB" dirty="0">
                <a:latin typeface="Calibri" panose="020F0502020204030204" pitchFamily="34" charset="0"/>
              </a:rPr>
              <a:t>this year.</a:t>
            </a:r>
          </a:p>
          <a:p>
            <a:pPr lvl="1"/>
            <a:endParaRPr lang="en-GB" dirty="0" smtClean="0"/>
          </a:p>
          <a:p>
            <a:pPr lvl="1"/>
            <a:endParaRPr lang="en-GB" dirty="0"/>
          </a:p>
          <a:p>
            <a:endParaRPr lang="en-GB" dirty="0"/>
          </a:p>
        </p:txBody>
      </p:sp>
      <p:sp>
        <p:nvSpPr>
          <p:cNvPr id="3" name="Title 2"/>
          <p:cNvSpPr>
            <a:spLocks noGrp="1"/>
          </p:cNvSpPr>
          <p:nvPr>
            <p:ph type="title"/>
          </p:nvPr>
        </p:nvSpPr>
        <p:spPr/>
        <p:txBody>
          <a:bodyPr/>
          <a:lstStyle/>
          <a:p>
            <a:r>
              <a:rPr lang="en-GB" dirty="0" smtClean="0"/>
              <a:t>Evaluation of the approach</a:t>
            </a:r>
            <a:endParaRPr lang="en-GB" dirty="0"/>
          </a:p>
        </p:txBody>
      </p:sp>
    </p:spTree>
    <p:extLst>
      <p:ext uri="{BB962C8B-B14F-4D97-AF65-F5344CB8AC3E}">
        <p14:creationId xmlns:p14="http://schemas.microsoft.com/office/powerpoint/2010/main" val="242976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portfolio helped me to…</a:t>
            </a:r>
          </a:p>
          <a:p>
            <a:endParaRPr lang="en-GB" dirty="0"/>
          </a:p>
          <a:p>
            <a:endParaRPr lang="en-GB" dirty="0"/>
          </a:p>
        </p:txBody>
      </p:sp>
      <p:sp>
        <p:nvSpPr>
          <p:cNvPr id="3" name="Title 2"/>
          <p:cNvSpPr>
            <a:spLocks noGrp="1"/>
          </p:cNvSpPr>
          <p:nvPr>
            <p:ph type="title"/>
          </p:nvPr>
        </p:nvSpPr>
        <p:spPr/>
        <p:txBody>
          <a:bodyPr/>
          <a:lstStyle/>
          <a:p>
            <a:r>
              <a:rPr lang="en-GB" dirty="0" smtClean="0"/>
              <a:t>Quantitative feedback</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582506645"/>
              </p:ext>
            </p:extLst>
          </p:nvPr>
        </p:nvGraphicFramePr>
        <p:xfrm>
          <a:off x="611560" y="2564904"/>
          <a:ext cx="7753350" cy="3862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79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Qualitative feedback</a:t>
            </a:r>
            <a:endParaRPr lang="en-GB" dirty="0"/>
          </a:p>
        </p:txBody>
      </p:sp>
      <p:sp>
        <p:nvSpPr>
          <p:cNvPr id="4" name="Rounded Rectangular Callout 3"/>
          <p:cNvSpPr/>
          <p:nvPr/>
        </p:nvSpPr>
        <p:spPr>
          <a:xfrm>
            <a:off x="251520" y="1700808"/>
            <a:ext cx="5616624" cy="23762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I found the process very helpful in coming up with an intervention. I noticed we all had the tendency to rush to an intervention before thinking of other stages in the process and so the seminars and actual piece of work was helpful for guidance and of course helpful not only in the exam, but in understanding fundamental processes in health psychology.</a:t>
            </a:r>
          </a:p>
        </p:txBody>
      </p:sp>
      <p:sp>
        <p:nvSpPr>
          <p:cNvPr id="5" name="Oval Callout 4"/>
          <p:cNvSpPr/>
          <p:nvPr/>
        </p:nvSpPr>
        <p:spPr>
          <a:xfrm>
            <a:off x="4788024" y="2996952"/>
            <a:ext cx="4354568" cy="3600400"/>
          </a:xfrm>
          <a:prstGeom prst="wedgeEllipseCallout">
            <a:avLst>
              <a:gd name="adj1" fmla="val -41753"/>
              <a:gd name="adj2" fmla="val 49208"/>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On-going feedback during the sessions was invaluable to ensure that the group were on the right track</a:t>
            </a:r>
            <a:r>
              <a:rPr lang="en-GB" dirty="0" smtClean="0"/>
              <a:t>...Doing </a:t>
            </a:r>
            <a:r>
              <a:rPr lang="en-GB" dirty="0"/>
              <a:t>the ‘pitch’ to Student Support was particularly valuable as it meant that we could see how realistic our suggestions would be.</a:t>
            </a:r>
          </a:p>
        </p:txBody>
      </p:sp>
      <p:sp>
        <p:nvSpPr>
          <p:cNvPr id="6" name="Content Placeholder 5"/>
          <p:cNvSpPr>
            <a:spLocks noGrp="1"/>
          </p:cNvSpPr>
          <p:nvPr>
            <p:ph idx="1"/>
          </p:nvPr>
        </p:nvSpPr>
        <p:spPr>
          <a:xfrm>
            <a:off x="251520" y="4653136"/>
            <a:ext cx="4288900" cy="1689367"/>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lang="en-GB" sz="1600" dirty="0" smtClean="0">
                <a:solidFill>
                  <a:schemeClr val="tx1"/>
                </a:solidFill>
              </a:rPr>
              <a:t>I enjoyed working as a group to produce the work, preferred that to working on my own! I also liked that it helped us to know what was coming up in the exam</a:t>
            </a:r>
            <a:endParaRPr lang="en-GB" sz="1600" dirty="0">
              <a:solidFill>
                <a:schemeClr val="tx1"/>
              </a:solidFill>
            </a:endParaRPr>
          </a:p>
        </p:txBody>
      </p:sp>
    </p:spTree>
    <p:extLst>
      <p:ext uri="{BB962C8B-B14F-4D97-AF65-F5344CB8AC3E}">
        <p14:creationId xmlns:p14="http://schemas.microsoft.com/office/powerpoint/2010/main" val="3200396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Quantitative feedback</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473882121"/>
              </p:ext>
            </p:extLst>
          </p:nvPr>
        </p:nvGraphicFramePr>
        <p:xfrm>
          <a:off x="899592" y="1988840"/>
          <a:ext cx="7128791" cy="413174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3851920" y="2204864"/>
            <a:ext cx="1440160"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96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Qualitative feedback</a:t>
            </a:r>
            <a:endParaRPr lang="en-GB" dirty="0"/>
          </a:p>
        </p:txBody>
      </p:sp>
      <p:sp>
        <p:nvSpPr>
          <p:cNvPr id="4" name="Rounded Rectangular Callout 3"/>
          <p:cNvSpPr/>
          <p:nvPr/>
        </p:nvSpPr>
        <p:spPr>
          <a:xfrm>
            <a:off x="251520" y="1844824"/>
            <a:ext cx="5688632" cy="19521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The only (small) gripe is that, because the presentations were not marked, a small number of people did not attend them.  However, I think that things should stay the same as it is up to the individual to take responsibility for their own learning in year 3 and I am sure that those who attended gained a lot which they could use in their exams.</a:t>
            </a:r>
          </a:p>
        </p:txBody>
      </p:sp>
      <p:sp>
        <p:nvSpPr>
          <p:cNvPr id="5" name="Content Placeholder 4"/>
          <p:cNvSpPr>
            <a:spLocks noGrp="1"/>
          </p:cNvSpPr>
          <p:nvPr>
            <p:ph idx="1"/>
          </p:nvPr>
        </p:nvSpPr>
        <p:spPr>
          <a:xfrm>
            <a:off x="4639076" y="3501008"/>
            <a:ext cx="4504924" cy="1872209"/>
          </a:xfrm>
          <a:prstGeom prst="wedgeRoundRect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t>I found hearing feedback for others stressful because some got more positive feedback than others so those with more negative feedback had more work to sort it for the exam.</a:t>
            </a:r>
            <a:endParaRPr lang="en-GB" sz="1600" dirty="0"/>
          </a:p>
        </p:txBody>
      </p:sp>
      <p:sp>
        <p:nvSpPr>
          <p:cNvPr id="6" name="Rounded Rectangular Callout 5"/>
          <p:cNvSpPr/>
          <p:nvPr/>
        </p:nvSpPr>
        <p:spPr>
          <a:xfrm>
            <a:off x="233166" y="4365104"/>
            <a:ext cx="4626866" cy="20882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t>Overall I liked it but would prefer it to be assessed differently within the exam (maybe worth less percent? Or combined with MCQs or short answer questions on a wider range of lecture material </a:t>
            </a:r>
            <a:r>
              <a:rPr lang="en-GB" sz="1600" dirty="0"/>
              <a:t>t</a:t>
            </a:r>
            <a:r>
              <a:rPr lang="en-GB" sz="1600" dirty="0" smtClean="0"/>
              <a:t>o make it more worthwhile revising</a:t>
            </a:r>
            <a:endParaRPr lang="en-GB" sz="1600" dirty="0"/>
          </a:p>
        </p:txBody>
      </p:sp>
    </p:spTree>
    <p:extLst>
      <p:ext uri="{BB962C8B-B14F-4D97-AF65-F5344CB8AC3E}">
        <p14:creationId xmlns:p14="http://schemas.microsoft.com/office/powerpoint/2010/main" val="1360989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Collaborating with service departments was beneficial</a:t>
            </a:r>
          </a:p>
          <a:p>
            <a:pPr lvl="1"/>
            <a:r>
              <a:rPr lang="en-GB" dirty="0" smtClean="0"/>
              <a:t>Developed onto future collaborations</a:t>
            </a:r>
          </a:p>
          <a:p>
            <a:pPr lvl="1"/>
            <a:endParaRPr lang="en-GB" dirty="0"/>
          </a:p>
          <a:p>
            <a:r>
              <a:rPr lang="en-GB" dirty="0" smtClean="0"/>
              <a:t>Collaboration provides understanding from all parties about perspectives to the problem.</a:t>
            </a:r>
          </a:p>
          <a:p>
            <a:endParaRPr lang="en-GB" dirty="0"/>
          </a:p>
          <a:p>
            <a:r>
              <a:rPr lang="en-GB" dirty="0" smtClean="0"/>
              <a:t>Students didn’t engage with the literature as well as I had hoped</a:t>
            </a:r>
          </a:p>
          <a:p>
            <a:endParaRPr lang="en-GB" dirty="0"/>
          </a:p>
          <a:p>
            <a:r>
              <a:rPr lang="en-GB" dirty="0" smtClean="0"/>
              <a:t>Pitch needs careful management</a:t>
            </a:r>
          </a:p>
        </p:txBody>
      </p:sp>
      <p:sp>
        <p:nvSpPr>
          <p:cNvPr id="3" name="Title 2"/>
          <p:cNvSpPr>
            <a:spLocks noGrp="1"/>
          </p:cNvSpPr>
          <p:nvPr>
            <p:ph type="title"/>
          </p:nvPr>
        </p:nvSpPr>
        <p:spPr/>
        <p:txBody>
          <a:bodyPr/>
          <a:lstStyle/>
          <a:p>
            <a:r>
              <a:rPr lang="en-GB" dirty="0" smtClean="0"/>
              <a:t>Reflections</a:t>
            </a:r>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97152"/>
            <a:ext cx="2331692" cy="175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25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dirty="0" smtClean="0"/>
              <a:t>Thank you</a:t>
            </a:r>
          </a:p>
          <a:p>
            <a:r>
              <a:rPr lang="en-GB" dirty="0" err="1" smtClean="0"/>
              <a:t>Diolch</a:t>
            </a:r>
            <a:endParaRPr lang="en-GB" dirty="0"/>
          </a:p>
        </p:txBody>
      </p:sp>
      <p:sp>
        <p:nvSpPr>
          <p:cNvPr id="4" name="Title 3"/>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297480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62257"/>
          </a:xfrm>
        </p:spPr>
        <p:txBody>
          <a:bodyPr>
            <a:normAutofit fontScale="92500" lnSpcReduction="10000"/>
          </a:bodyPr>
          <a:lstStyle/>
          <a:p>
            <a:r>
              <a:rPr lang="en-GB" sz="3200" dirty="0" smtClean="0"/>
              <a:t>Set the scene of the module</a:t>
            </a:r>
          </a:p>
          <a:p>
            <a:pPr marL="45720" indent="0">
              <a:buNone/>
            </a:pPr>
            <a:endParaRPr lang="en-GB" sz="3200" dirty="0" smtClean="0"/>
          </a:p>
          <a:p>
            <a:r>
              <a:rPr lang="en-GB" sz="3200" dirty="0" smtClean="0"/>
              <a:t>Background pedagogical approach</a:t>
            </a:r>
          </a:p>
          <a:p>
            <a:pPr marL="45720" indent="0">
              <a:buNone/>
            </a:pPr>
            <a:endParaRPr lang="en-GB" sz="3200" dirty="0" smtClean="0"/>
          </a:p>
          <a:p>
            <a:r>
              <a:rPr lang="en-GB" sz="3200" dirty="0" smtClean="0"/>
              <a:t>Overview of the practical approach</a:t>
            </a:r>
          </a:p>
          <a:p>
            <a:pPr marL="45720" indent="0">
              <a:buNone/>
            </a:pPr>
            <a:endParaRPr lang="en-GB" sz="3200" dirty="0" smtClean="0"/>
          </a:p>
          <a:p>
            <a:r>
              <a:rPr lang="en-GB" sz="3200" dirty="0" smtClean="0"/>
              <a:t>Evaluation</a:t>
            </a:r>
          </a:p>
          <a:p>
            <a:endParaRPr lang="en-GB" sz="3200" dirty="0" smtClean="0"/>
          </a:p>
          <a:p>
            <a:r>
              <a:rPr lang="en-GB" sz="3200" dirty="0" smtClean="0"/>
              <a:t>Reflection</a:t>
            </a:r>
          </a:p>
          <a:p>
            <a:endParaRPr lang="en-GB" dirty="0" smtClean="0"/>
          </a:p>
          <a:p>
            <a:endParaRPr lang="en-GB" dirty="0"/>
          </a:p>
        </p:txBody>
      </p:sp>
      <p:sp>
        <p:nvSpPr>
          <p:cNvPr id="3" name="Title 2"/>
          <p:cNvSpPr>
            <a:spLocks noGrp="1"/>
          </p:cNvSpPr>
          <p:nvPr>
            <p:ph type="title"/>
          </p:nvPr>
        </p:nvSpPr>
        <p:spPr/>
        <p:txBody>
          <a:bodyPr/>
          <a:lstStyle/>
          <a:p>
            <a:r>
              <a:rPr lang="en-GB" dirty="0" smtClean="0"/>
              <a:t>Overview of presentation</a:t>
            </a:r>
            <a:endParaRPr lang="en-GB" dirty="0"/>
          </a:p>
        </p:txBody>
      </p:sp>
    </p:spTree>
    <p:extLst>
      <p:ext uri="{BB962C8B-B14F-4D97-AF65-F5344CB8AC3E}">
        <p14:creationId xmlns:p14="http://schemas.microsoft.com/office/powerpoint/2010/main" val="1962123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20" indent="0">
              <a:buNone/>
            </a:pPr>
            <a:r>
              <a:rPr lang="en-GB" sz="2300" dirty="0" smtClean="0">
                <a:latin typeface="Calibri" panose="020F0502020204030204" pitchFamily="34" charset="0"/>
              </a:rPr>
              <a:t>Barron, B. </a:t>
            </a:r>
            <a:r>
              <a:rPr lang="en-GB" sz="2300" dirty="0">
                <a:latin typeface="Calibri" panose="020F0502020204030204" pitchFamily="34" charset="0"/>
              </a:rPr>
              <a:t>&amp; </a:t>
            </a:r>
            <a:r>
              <a:rPr lang="en-GB" sz="2300" dirty="0" smtClean="0">
                <a:latin typeface="Calibri" panose="020F0502020204030204" pitchFamily="34" charset="0"/>
              </a:rPr>
              <a:t>Darling-</a:t>
            </a:r>
            <a:r>
              <a:rPr lang="en-GB" sz="2300" dirty="0" err="1" smtClean="0">
                <a:latin typeface="Calibri" panose="020F0502020204030204" pitchFamily="34" charset="0"/>
              </a:rPr>
              <a:t>Hammond,L</a:t>
            </a:r>
            <a:r>
              <a:rPr lang="en-GB" sz="2300" dirty="0">
                <a:latin typeface="Calibri" panose="020F0502020204030204" pitchFamily="34" charset="0"/>
              </a:rPr>
              <a:t>.</a:t>
            </a:r>
            <a:r>
              <a:rPr lang="en-GB" sz="2300" dirty="0" smtClean="0">
                <a:latin typeface="Calibri" panose="020F0502020204030204" pitchFamily="34" charset="0"/>
              </a:rPr>
              <a:t> </a:t>
            </a:r>
            <a:r>
              <a:rPr lang="en-GB" sz="2300" dirty="0">
                <a:latin typeface="Calibri" panose="020F0502020204030204" pitchFamily="34" charset="0"/>
              </a:rPr>
              <a:t>(2008). Powerful </a:t>
            </a:r>
            <a:r>
              <a:rPr lang="en-GB" sz="2300" dirty="0" smtClean="0">
                <a:latin typeface="Calibri" panose="020F0502020204030204" pitchFamily="34" charset="0"/>
              </a:rPr>
              <a:t>learning</a:t>
            </a:r>
            <a:r>
              <a:rPr lang="en-GB" sz="2300" dirty="0">
                <a:latin typeface="Calibri" panose="020F0502020204030204" pitchFamily="34" charset="0"/>
              </a:rPr>
              <a:t>: Studies </a:t>
            </a:r>
            <a:r>
              <a:rPr lang="en-GB" sz="2300" dirty="0" smtClean="0">
                <a:latin typeface="Calibri" panose="020F0502020204030204" pitchFamily="34" charset="0"/>
              </a:rPr>
              <a:t>show </a:t>
            </a:r>
            <a:r>
              <a:rPr lang="en-GB" sz="2300" dirty="0">
                <a:latin typeface="Calibri" panose="020F0502020204030204" pitchFamily="34" charset="0"/>
              </a:rPr>
              <a:t>Deep </a:t>
            </a:r>
            <a:r>
              <a:rPr lang="en-GB" sz="2300" dirty="0" smtClean="0">
                <a:latin typeface="Calibri" panose="020F0502020204030204" pitchFamily="34" charset="0"/>
              </a:rPr>
              <a:t>understanding derives </a:t>
            </a:r>
            <a:r>
              <a:rPr lang="en-GB" sz="2300" dirty="0">
                <a:latin typeface="Calibri" panose="020F0502020204030204" pitchFamily="34" charset="0"/>
              </a:rPr>
              <a:t>from </a:t>
            </a:r>
            <a:r>
              <a:rPr lang="en-GB" sz="2300" dirty="0" smtClean="0">
                <a:latin typeface="Calibri" panose="020F0502020204030204" pitchFamily="34" charset="0"/>
              </a:rPr>
              <a:t>collaborative </a:t>
            </a:r>
            <a:r>
              <a:rPr lang="en-GB" sz="2300" dirty="0">
                <a:latin typeface="Calibri" panose="020F0502020204030204" pitchFamily="34" charset="0"/>
              </a:rPr>
              <a:t>m</a:t>
            </a:r>
            <a:r>
              <a:rPr lang="en-GB" sz="2300" dirty="0" smtClean="0">
                <a:latin typeface="Calibri" panose="020F0502020204030204" pitchFamily="34" charset="0"/>
              </a:rPr>
              <a:t>ethods.</a:t>
            </a:r>
            <a:r>
              <a:rPr lang="en-GB" sz="2300" b="1" dirty="0" smtClean="0">
                <a:latin typeface="Calibri" panose="020F0502020204030204" pitchFamily="34" charset="0"/>
              </a:rPr>
              <a:t> </a:t>
            </a:r>
            <a:r>
              <a:rPr lang="en-GB" sz="2300" dirty="0" smtClean="0">
                <a:latin typeface="Calibri" panose="020F0502020204030204" pitchFamily="34" charset="0"/>
              </a:rPr>
              <a:t>Accessed on September 5th via </a:t>
            </a:r>
            <a:r>
              <a:rPr lang="en-GB" sz="2300" dirty="0" smtClean="0">
                <a:latin typeface="Calibri" panose="020F0502020204030204" pitchFamily="34" charset="0"/>
                <a:hlinkClick r:id="rId2"/>
              </a:rPr>
              <a:t>http</a:t>
            </a:r>
            <a:r>
              <a:rPr lang="en-GB" sz="2300" dirty="0">
                <a:latin typeface="Calibri" panose="020F0502020204030204" pitchFamily="34" charset="0"/>
                <a:hlinkClick r:id="rId2"/>
              </a:rPr>
              <a:t>://</a:t>
            </a:r>
            <a:r>
              <a:rPr lang="en-GB" sz="2300" dirty="0" smtClean="0">
                <a:latin typeface="Calibri" panose="020F0502020204030204" pitchFamily="34" charset="0"/>
                <a:hlinkClick r:id="rId2"/>
              </a:rPr>
              <a:t>www.edutopia.org/inquiry-project-learning-research</a:t>
            </a:r>
            <a:endParaRPr lang="en-GB" sz="2300" dirty="0" smtClean="0">
              <a:latin typeface="Calibri" panose="020F0502020204030204" pitchFamily="34" charset="0"/>
            </a:endParaRPr>
          </a:p>
          <a:p>
            <a:pPr marL="45720" indent="0">
              <a:buNone/>
            </a:pPr>
            <a:endParaRPr lang="en-GB" sz="2300" dirty="0" smtClean="0">
              <a:latin typeface="Calibri" panose="020F0502020204030204" pitchFamily="34" charset="0"/>
            </a:endParaRPr>
          </a:p>
          <a:p>
            <a:pPr marL="45720" indent="0">
              <a:buNone/>
            </a:pPr>
            <a:r>
              <a:rPr lang="en-GB" sz="2300" dirty="0" err="1" smtClean="0">
                <a:latin typeface="Calibri" panose="020F0502020204030204" pitchFamily="34" charset="0"/>
              </a:rPr>
              <a:t>Heron,J</a:t>
            </a:r>
            <a:r>
              <a:rPr lang="en-GB" sz="2300" dirty="0" smtClean="0">
                <a:latin typeface="Calibri" panose="020F0502020204030204" pitchFamily="34" charset="0"/>
              </a:rPr>
              <a:t>. &amp; Reason, P. (2001). The practice of co-operative inquiry: Research with rather than on people. </a:t>
            </a:r>
            <a:r>
              <a:rPr lang="en-GB" sz="2300" dirty="0">
                <a:latin typeface="Calibri" panose="020F0502020204030204" pitchFamily="34" charset="0"/>
              </a:rPr>
              <a:t>P. Reason &amp; H. Bradbury (Eds.), </a:t>
            </a:r>
            <a:r>
              <a:rPr lang="en-GB" sz="2300" i="1" dirty="0">
                <a:latin typeface="Calibri" panose="020F0502020204030204" pitchFamily="34" charset="0"/>
              </a:rPr>
              <a:t>Handbook of Action Research: Participative Inquiry and Practice </a:t>
            </a:r>
            <a:r>
              <a:rPr lang="en-GB" sz="2300" dirty="0">
                <a:latin typeface="Calibri" panose="020F0502020204030204" pitchFamily="34" charset="0"/>
              </a:rPr>
              <a:t>(pp. 179-188). London: </a:t>
            </a:r>
            <a:r>
              <a:rPr lang="en-GB" sz="2300" dirty="0" smtClean="0">
                <a:latin typeface="Calibri" panose="020F0502020204030204" pitchFamily="34" charset="0"/>
              </a:rPr>
              <a:t>Sage</a:t>
            </a:r>
          </a:p>
          <a:p>
            <a:pPr marL="45720" indent="0">
              <a:buNone/>
            </a:pPr>
            <a:endParaRPr lang="en-GB" sz="2300" dirty="0" smtClean="0">
              <a:latin typeface="Calibri" panose="020F0502020204030204" pitchFamily="34" charset="0"/>
            </a:endParaRPr>
          </a:p>
          <a:p>
            <a:pPr marL="45720" indent="0">
              <a:buNone/>
            </a:pPr>
            <a:r>
              <a:rPr lang="en-GB" sz="2300" dirty="0" err="1" smtClean="0">
                <a:latin typeface="Calibri" panose="020F0502020204030204" pitchFamily="34" charset="0"/>
              </a:rPr>
              <a:t>Penuel</a:t>
            </a:r>
            <a:r>
              <a:rPr lang="en-GB" sz="2300" dirty="0" smtClean="0">
                <a:latin typeface="Calibri" panose="020F0502020204030204" pitchFamily="34" charset="0"/>
              </a:rPr>
              <a:t>, W.R., Means, B., &amp; </a:t>
            </a:r>
            <a:r>
              <a:rPr lang="en-GB" sz="2300" dirty="0" err="1" smtClean="0">
                <a:latin typeface="Calibri" panose="020F0502020204030204" pitchFamily="34" charset="0"/>
              </a:rPr>
              <a:t>Simkins</a:t>
            </a:r>
            <a:r>
              <a:rPr lang="en-GB" sz="2300" dirty="0" smtClean="0">
                <a:latin typeface="Calibri" panose="020F0502020204030204" pitchFamily="34" charset="0"/>
              </a:rPr>
              <a:t>, M. (2000)</a:t>
            </a:r>
            <a:r>
              <a:rPr lang="en-GB" sz="2300" dirty="0">
                <a:latin typeface="Calibri" panose="020F0502020204030204" pitchFamily="34" charset="0"/>
              </a:rPr>
              <a:t> The Multimedia </a:t>
            </a:r>
            <a:r>
              <a:rPr lang="en-GB" sz="2300" dirty="0" smtClean="0">
                <a:latin typeface="Calibri" panose="020F0502020204030204" pitchFamily="34" charset="0"/>
              </a:rPr>
              <a:t>challenge. </a:t>
            </a:r>
            <a:r>
              <a:rPr lang="en-GB" sz="2300" i="1" dirty="0" smtClean="0">
                <a:latin typeface="Calibri" panose="020F0502020204030204" pitchFamily="34" charset="0"/>
              </a:rPr>
              <a:t>Educational Leadership</a:t>
            </a:r>
            <a:r>
              <a:rPr lang="en-GB" sz="2300" dirty="0" smtClean="0">
                <a:latin typeface="Calibri" panose="020F0502020204030204" pitchFamily="34" charset="0"/>
              </a:rPr>
              <a:t>, </a:t>
            </a:r>
            <a:r>
              <a:rPr lang="en-GB" sz="2300" b="1" dirty="0" smtClean="0">
                <a:latin typeface="Calibri" panose="020F0502020204030204" pitchFamily="34" charset="0"/>
              </a:rPr>
              <a:t>58</a:t>
            </a:r>
            <a:r>
              <a:rPr lang="en-GB" sz="2300" dirty="0" smtClean="0">
                <a:latin typeface="Calibri" panose="020F0502020204030204" pitchFamily="34" charset="0"/>
              </a:rPr>
              <a:t>, 34-38. </a:t>
            </a:r>
            <a:endParaRPr lang="en-GB" sz="2300" dirty="0">
              <a:latin typeface="Calibri" panose="020F0502020204030204" pitchFamily="34" charset="0"/>
            </a:endParaRPr>
          </a:p>
          <a:p>
            <a:pPr marL="45720" indent="0">
              <a:buNone/>
            </a:pPr>
            <a:endParaRPr lang="en-GB" sz="2300" dirty="0" smtClean="0">
              <a:latin typeface="Calibri" panose="020F0502020204030204" pitchFamily="34" charset="0"/>
            </a:endParaRPr>
          </a:p>
          <a:p>
            <a:pPr marL="45720" indent="0">
              <a:buNone/>
            </a:pPr>
            <a:r>
              <a:rPr lang="en-GB" sz="2300" dirty="0" smtClean="0">
                <a:latin typeface="Calibri" panose="020F0502020204030204" pitchFamily="34" charset="0"/>
              </a:rPr>
              <a:t>Reason, P.  </a:t>
            </a:r>
            <a:r>
              <a:rPr lang="en-GB" sz="2300" dirty="0">
                <a:latin typeface="Calibri" panose="020F0502020204030204" pitchFamily="34" charset="0"/>
              </a:rPr>
              <a:t>(2002</a:t>
            </a:r>
            <a:r>
              <a:rPr lang="en-GB" sz="2300" dirty="0" smtClean="0">
                <a:latin typeface="Calibri" panose="020F0502020204030204" pitchFamily="34" charset="0"/>
              </a:rPr>
              <a:t>). </a:t>
            </a:r>
            <a:r>
              <a:rPr lang="en-GB" sz="2300" dirty="0">
                <a:latin typeface="Calibri" panose="020F0502020204030204" pitchFamily="34" charset="0"/>
              </a:rPr>
              <a:t>The Practice of Co-operative Inquiry. </a:t>
            </a:r>
            <a:r>
              <a:rPr lang="en-GB" sz="2300" i="1" dirty="0">
                <a:latin typeface="Calibri" panose="020F0502020204030204" pitchFamily="34" charset="0"/>
              </a:rPr>
              <a:t>Systematic Practice and Action Research, 15, 169-176.</a:t>
            </a:r>
            <a:endParaRPr lang="en-GB" sz="2300" dirty="0">
              <a:latin typeface="Calibri" panose="020F0502020204030204" pitchFamily="34" charset="0"/>
            </a:endParaRPr>
          </a:p>
          <a:p>
            <a:endParaRPr lang="en-GB" sz="2300" dirty="0">
              <a:latin typeface="Calibri" panose="020F0502020204030204" pitchFamily="34" charset="0"/>
            </a:endParaRPr>
          </a:p>
          <a:p>
            <a:pPr marL="45720" indent="0">
              <a:buNone/>
            </a:pPr>
            <a:endParaRPr lang="en-GB" sz="2300" dirty="0" smtClean="0">
              <a:latin typeface="Calibri" panose="020F0502020204030204" pitchFamily="34" charset="0"/>
            </a:endParaRPr>
          </a:p>
          <a:p>
            <a:pPr marL="45720" indent="0">
              <a:buNone/>
            </a:pPr>
            <a:r>
              <a:rPr lang="en-GB" sz="2300" dirty="0" err="1" smtClean="0">
                <a:latin typeface="Calibri" panose="020F0502020204030204" pitchFamily="34" charset="0"/>
              </a:rPr>
              <a:t>Savery</a:t>
            </a:r>
            <a:r>
              <a:rPr lang="en-GB" sz="2300" dirty="0" smtClean="0">
                <a:latin typeface="Calibri" panose="020F0502020204030204" pitchFamily="34" charset="0"/>
              </a:rPr>
              <a:t>, J.R. (</a:t>
            </a:r>
            <a:r>
              <a:rPr lang="en-GB" sz="2300" dirty="0">
                <a:latin typeface="Calibri" panose="020F0502020204030204" pitchFamily="34" charset="0"/>
              </a:rPr>
              <a:t>2015</a:t>
            </a:r>
            <a:r>
              <a:rPr lang="en-GB" sz="2300" dirty="0" smtClean="0">
                <a:latin typeface="Calibri" panose="020F0502020204030204" pitchFamily="34" charset="0"/>
              </a:rPr>
              <a:t>). Overview of problem based learning; definitions and distinctions.  In P.A. </a:t>
            </a:r>
            <a:r>
              <a:rPr lang="en-GB" sz="2300" dirty="0" err="1" smtClean="0">
                <a:latin typeface="Calibri" panose="020F0502020204030204" pitchFamily="34" charset="0"/>
              </a:rPr>
              <a:t>Ertmer</a:t>
            </a:r>
            <a:r>
              <a:rPr lang="en-GB" sz="2300" dirty="0" smtClean="0">
                <a:latin typeface="Calibri" panose="020F0502020204030204" pitchFamily="34" charset="0"/>
              </a:rPr>
              <a:t> (Ed.) </a:t>
            </a:r>
            <a:r>
              <a:rPr lang="en-GB" sz="2300" i="1" dirty="0" smtClean="0">
                <a:latin typeface="Calibri" panose="020F0502020204030204" pitchFamily="34" charset="0"/>
              </a:rPr>
              <a:t>Essential readings in Problem Based Learning</a:t>
            </a:r>
            <a:r>
              <a:rPr lang="en-GB" sz="2300" dirty="0" smtClean="0">
                <a:latin typeface="Calibri" panose="020F0502020204030204" pitchFamily="34" charset="0"/>
              </a:rPr>
              <a:t>.  Purdue University Press.</a:t>
            </a:r>
            <a:endParaRPr lang="en-GB" sz="2300" dirty="0">
              <a:latin typeface="Calibri" panose="020F0502020204030204" pitchFamily="34" charset="0"/>
            </a:endParaRPr>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178174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normAutofit lnSpcReduction="10000"/>
          </a:bodyPr>
          <a:lstStyle/>
          <a:p>
            <a:r>
              <a:rPr lang="en-GB" b="1" dirty="0" smtClean="0"/>
              <a:t>PS31220 Health psychology </a:t>
            </a:r>
            <a:r>
              <a:rPr lang="en-GB" dirty="0" smtClean="0"/>
              <a:t>is a third year option module</a:t>
            </a:r>
          </a:p>
          <a:p>
            <a:pPr lvl="1"/>
            <a:r>
              <a:rPr lang="en-GB" dirty="0" smtClean="0"/>
              <a:t>Typically 50-70 students registered each year</a:t>
            </a:r>
          </a:p>
          <a:p>
            <a:pPr lvl="1"/>
            <a:endParaRPr lang="en-GB" dirty="0"/>
          </a:p>
          <a:p>
            <a:r>
              <a:rPr lang="en-GB" b="1" dirty="0" smtClean="0"/>
              <a:t>Topics: </a:t>
            </a:r>
          </a:p>
          <a:p>
            <a:pPr lvl="1"/>
            <a:r>
              <a:rPr lang="en-GB" dirty="0" smtClean="0"/>
              <a:t>Determinants of health risk behaviour</a:t>
            </a:r>
          </a:p>
          <a:p>
            <a:pPr lvl="1"/>
            <a:r>
              <a:rPr lang="en-GB" dirty="0" smtClean="0"/>
              <a:t>Health perception</a:t>
            </a:r>
          </a:p>
          <a:p>
            <a:pPr lvl="1"/>
            <a:r>
              <a:rPr lang="en-GB" dirty="0" smtClean="0"/>
              <a:t>Measuring health</a:t>
            </a:r>
          </a:p>
          <a:p>
            <a:pPr lvl="1"/>
            <a:r>
              <a:rPr lang="en-GB" dirty="0" smtClean="0"/>
              <a:t>Behaviour change</a:t>
            </a:r>
          </a:p>
          <a:p>
            <a:pPr lvl="1"/>
            <a:r>
              <a:rPr lang="en-GB" dirty="0" smtClean="0"/>
              <a:t>Intervention design</a:t>
            </a:r>
          </a:p>
          <a:p>
            <a:pPr lvl="1"/>
            <a:r>
              <a:rPr lang="en-GB" dirty="0" smtClean="0"/>
              <a:t>Health communication and promotion</a:t>
            </a:r>
          </a:p>
          <a:p>
            <a:pPr lvl="1"/>
            <a:r>
              <a:rPr lang="en-GB" dirty="0" smtClean="0"/>
              <a:t>Coping and chronic disease</a:t>
            </a:r>
          </a:p>
          <a:p>
            <a:pPr lvl="1"/>
            <a:endParaRPr lang="en-GB" dirty="0"/>
          </a:p>
          <a:p>
            <a:r>
              <a:rPr lang="en-GB" b="1" dirty="0" smtClean="0"/>
              <a:t>Assessments include</a:t>
            </a:r>
            <a:r>
              <a:rPr lang="en-GB" dirty="0" smtClean="0"/>
              <a:t>:</a:t>
            </a:r>
          </a:p>
          <a:p>
            <a:pPr lvl="1"/>
            <a:r>
              <a:rPr lang="en-GB" dirty="0" smtClean="0"/>
              <a:t>Health promotion poster and outline (40%)</a:t>
            </a:r>
          </a:p>
          <a:p>
            <a:pPr lvl="1"/>
            <a:r>
              <a:rPr lang="en-GB" dirty="0" smtClean="0"/>
              <a:t>Exam (60%)</a:t>
            </a:r>
          </a:p>
          <a:p>
            <a:pPr lvl="1"/>
            <a:endParaRPr lang="en-GB" dirty="0"/>
          </a:p>
        </p:txBody>
      </p:sp>
      <p:sp>
        <p:nvSpPr>
          <p:cNvPr id="3" name="Title 2"/>
          <p:cNvSpPr>
            <a:spLocks noGrp="1"/>
          </p:cNvSpPr>
          <p:nvPr>
            <p:ph type="title"/>
          </p:nvPr>
        </p:nvSpPr>
        <p:spPr/>
        <p:txBody>
          <a:bodyPr/>
          <a:lstStyle/>
          <a:p>
            <a:r>
              <a:rPr lang="en-GB" dirty="0" smtClean="0"/>
              <a:t>Overview of the module</a:t>
            </a:r>
            <a:endParaRPr lang="en-GB" dirty="0"/>
          </a:p>
        </p:txBody>
      </p:sp>
    </p:spTree>
    <p:extLst>
      <p:ext uri="{BB962C8B-B14F-4D97-AF65-F5344CB8AC3E}">
        <p14:creationId xmlns:p14="http://schemas.microsoft.com/office/powerpoint/2010/main" val="20166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72816"/>
            <a:ext cx="8407893" cy="4824536"/>
          </a:xfrm>
        </p:spPr>
        <p:txBody>
          <a:bodyPr/>
          <a:lstStyle/>
          <a:p>
            <a:pPr marL="45720" indent="0">
              <a:buNone/>
            </a:pPr>
            <a:r>
              <a:rPr lang="en-GB" b="1" dirty="0" smtClean="0"/>
              <a:t>Learning </a:t>
            </a:r>
          </a:p>
          <a:p>
            <a:pPr lvl="1"/>
            <a:r>
              <a:rPr lang="en-GB" dirty="0" smtClean="0"/>
              <a:t>Engage students with research literature</a:t>
            </a:r>
          </a:p>
          <a:p>
            <a:pPr lvl="1"/>
            <a:r>
              <a:rPr lang="en-GB" dirty="0" smtClean="0"/>
              <a:t>Become more adept at applying psychological theory</a:t>
            </a:r>
          </a:p>
          <a:p>
            <a:pPr lvl="1"/>
            <a:r>
              <a:rPr lang="en-GB" dirty="0" smtClean="0"/>
              <a:t>Critical thinking</a:t>
            </a:r>
          </a:p>
          <a:p>
            <a:endParaRPr lang="en-GB" dirty="0" smtClean="0"/>
          </a:p>
          <a:p>
            <a:pPr marL="45720" indent="0">
              <a:buNone/>
            </a:pPr>
            <a:r>
              <a:rPr lang="en-GB" b="1" dirty="0" smtClean="0"/>
              <a:t>Employability</a:t>
            </a:r>
            <a:r>
              <a:rPr lang="en-GB" dirty="0" smtClean="0"/>
              <a:t> </a:t>
            </a:r>
          </a:p>
          <a:p>
            <a:pPr lvl="1"/>
            <a:r>
              <a:rPr lang="en-GB" dirty="0" smtClean="0"/>
              <a:t>Better </a:t>
            </a:r>
            <a:r>
              <a:rPr lang="en-GB" dirty="0"/>
              <a:t>understand the complexities of </a:t>
            </a:r>
            <a:r>
              <a:rPr lang="en-GB" dirty="0" smtClean="0"/>
              <a:t>health psychology</a:t>
            </a:r>
          </a:p>
          <a:p>
            <a:pPr lvl="1"/>
            <a:r>
              <a:rPr lang="en-GB" dirty="0" smtClean="0"/>
              <a:t>Have an opportunity to include an interesting </a:t>
            </a:r>
            <a:r>
              <a:rPr lang="en-GB" dirty="0" smtClean="0"/>
              <a:t>approach </a:t>
            </a:r>
            <a:r>
              <a:rPr lang="en-GB" dirty="0" smtClean="0"/>
              <a:t>to health psychology on their CVs</a:t>
            </a:r>
          </a:p>
          <a:p>
            <a:pPr lvl="1"/>
            <a:endParaRPr lang="en-GB" dirty="0"/>
          </a:p>
          <a:p>
            <a:pPr marL="45720" indent="0">
              <a:buNone/>
            </a:pPr>
            <a:r>
              <a:rPr lang="en-GB" b="1" dirty="0" smtClean="0"/>
              <a:t>As an academic</a:t>
            </a:r>
          </a:p>
          <a:p>
            <a:pPr lvl="1"/>
            <a:r>
              <a:rPr lang="en-GB" dirty="0" smtClean="0"/>
              <a:t>Opportunity to better integrate my teaching with University policy and practice</a:t>
            </a:r>
            <a:endParaRPr lang="en-GB" dirty="0"/>
          </a:p>
          <a:p>
            <a:pPr lvl="1"/>
            <a:endParaRPr lang="en-GB" dirty="0"/>
          </a:p>
        </p:txBody>
      </p:sp>
      <p:sp>
        <p:nvSpPr>
          <p:cNvPr id="3" name="Title 2"/>
          <p:cNvSpPr>
            <a:spLocks noGrp="1"/>
          </p:cNvSpPr>
          <p:nvPr>
            <p:ph type="title"/>
          </p:nvPr>
        </p:nvSpPr>
        <p:spPr/>
        <p:txBody>
          <a:bodyPr/>
          <a:lstStyle/>
          <a:p>
            <a:r>
              <a:rPr lang="en-GB" dirty="0" smtClean="0"/>
              <a:t>What I wanted to achieve</a:t>
            </a:r>
            <a:endParaRPr lang="en-GB" dirty="0"/>
          </a:p>
        </p:txBody>
      </p:sp>
    </p:spTree>
    <p:extLst>
      <p:ext uri="{BB962C8B-B14F-4D97-AF65-F5344CB8AC3E}">
        <p14:creationId xmlns:p14="http://schemas.microsoft.com/office/powerpoint/2010/main" val="2151089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772816"/>
            <a:ext cx="8393356" cy="5040560"/>
          </a:xfrm>
        </p:spPr>
        <p:txBody>
          <a:bodyPr>
            <a:normAutofit lnSpcReduction="10000"/>
          </a:bodyPr>
          <a:lstStyle/>
          <a:p>
            <a:r>
              <a:rPr lang="en-GB" dirty="0" smtClean="0"/>
              <a:t>The pedagogical approach</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a:t>
            </a:r>
            <a:r>
              <a:rPr lang="en-GB" dirty="0"/>
              <a:t>Tell me and I forget, show me and I remember, involve me and I understand."</a:t>
            </a:r>
          </a:p>
        </p:txBody>
      </p:sp>
      <p:sp>
        <p:nvSpPr>
          <p:cNvPr id="3" name="Title 2"/>
          <p:cNvSpPr>
            <a:spLocks noGrp="1"/>
          </p:cNvSpPr>
          <p:nvPr>
            <p:ph type="title"/>
          </p:nvPr>
        </p:nvSpPr>
        <p:spPr/>
        <p:txBody>
          <a:bodyPr/>
          <a:lstStyle/>
          <a:p>
            <a:r>
              <a:rPr lang="en-GB" dirty="0" smtClean="0"/>
              <a:t>Background</a:t>
            </a:r>
            <a:endParaRPr lang="en-GB" dirty="0"/>
          </a:p>
        </p:txBody>
      </p:sp>
      <p:graphicFrame>
        <p:nvGraphicFramePr>
          <p:cNvPr id="4" name="Diagram 3"/>
          <p:cNvGraphicFramePr/>
          <p:nvPr>
            <p:extLst>
              <p:ext uri="{D42A27DB-BD31-4B8C-83A1-F6EECF244321}">
                <p14:modId xmlns:p14="http://schemas.microsoft.com/office/powerpoint/2010/main" val="3394371938"/>
              </p:ext>
            </p:extLst>
          </p:nvPr>
        </p:nvGraphicFramePr>
        <p:xfrm>
          <a:off x="1403648" y="2204864"/>
          <a:ext cx="612068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96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583489" cy="4950290"/>
          </a:xfrm>
        </p:spPr>
        <p:txBody>
          <a:bodyPr>
            <a:normAutofit lnSpcReduction="10000"/>
          </a:bodyPr>
          <a:lstStyle/>
          <a:p>
            <a:r>
              <a:rPr lang="en-GB" b="1" dirty="0" smtClean="0">
                <a:latin typeface="+mj-lt"/>
              </a:rPr>
              <a:t>PBL </a:t>
            </a:r>
            <a:r>
              <a:rPr lang="en-GB" dirty="0" smtClean="0">
                <a:latin typeface="+mj-lt"/>
              </a:rPr>
              <a:t>involves developing knowledge by setting problems or challenges that require students to research the area in order to solve the problem </a:t>
            </a:r>
          </a:p>
          <a:p>
            <a:pPr marL="365760" lvl="1" indent="0" algn="r">
              <a:buNone/>
            </a:pPr>
            <a:r>
              <a:rPr lang="en-GB" sz="1600" dirty="0" smtClean="0">
                <a:latin typeface="+mj-lt"/>
              </a:rPr>
              <a:t>(</a:t>
            </a:r>
            <a:r>
              <a:rPr lang="en-GB" sz="1600" dirty="0" smtClean="0">
                <a:latin typeface="+mj-lt"/>
              </a:rPr>
              <a:t>Barron </a:t>
            </a:r>
            <a:r>
              <a:rPr lang="en-GB" sz="1600" dirty="0" smtClean="0">
                <a:latin typeface="+mj-lt"/>
              </a:rPr>
              <a:t>&amp; Darling-Hammond, 2008). </a:t>
            </a:r>
          </a:p>
          <a:p>
            <a:endParaRPr lang="en-GB" b="1" dirty="0">
              <a:latin typeface="+mj-lt"/>
            </a:endParaRPr>
          </a:p>
          <a:p>
            <a:r>
              <a:rPr lang="en-GB" b="1" dirty="0" smtClean="0">
                <a:latin typeface="+mj-lt"/>
              </a:rPr>
              <a:t>Project pathway </a:t>
            </a:r>
            <a:r>
              <a:rPr lang="en-GB" dirty="0" smtClean="0">
                <a:latin typeface="+mj-lt"/>
              </a:rPr>
              <a:t>involves working on a set project or task  with an objective to develop a product as an outcome </a:t>
            </a:r>
          </a:p>
          <a:p>
            <a:endParaRPr lang="en-GB" dirty="0">
              <a:latin typeface="+mj-lt"/>
            </a:endParaRPr>
          </a:p>
          <a:p>
            <a:r>
              <a:rPr lang="en-GB" dirty="0">
                <a:latin typeface="+mj-lt"/>
              </a:rPr>
              <a:t>Evidence that students using </a:t>
            </a:r>
            <a:r>
              <a:rPr lang="en-GB" dirty="0" smtClean="0">
                <a:latin typeface="+mj-lt"/>
              </a:rPr>
              <a:t>PBL and project pathways show </a:t>
            </a:r>
            <a:r>
              <a:rPr lang="en-GB" dirty="0" smtClean="0">
                <a:latin typeface="+mj-lt"/>
              </a:rPr>
              <a:t>better:</a:t>
            </a:r>
            <a:endParaRPr lang="en-GB" dirty="0" smtClean="0">
              <a:latin typeface="+mj-lt"/>
            </a:endParaRPr>
          </a:p>
          <a:p>
            <a:pPr lvl="1"/>
            <a:r>
              <a:rPr lang="en-GB" dirty="0">
                <a:latin typeface="+mj-lt"/>
              </a:rPr>
              <a:t>C</a:t>
            </a:r>
            <a:r>
              <a:rPr lang="en-GB" dirty="0" smtClean="0">
                <a:latin typeface="+mj-lt"/>
              </a:rPr>
              <a:t>ritical </a:t>
            </a:r>
            <a:r>
              <a:rPr lang="en-GB" dirty="0" smtClean="0">
                <a:latin typeface="+mj-lt"/>
              </a:rPr>
              <a:t>thinking and reasoning</a:t>
            </a:r>
          </a:p>
          <a:p>
            <a:pPr lvl="1"/>
            <a:r>
              <a:rPr lang="en-GB" dirty="0" smtClean="0">
                <a:latin typeface="+mj-lt"/>
              </a:rPr>
              <a:t>Transferability of </a:t>
            </a:r>
            <a:r>
              <a:rPr lang="en-GB" dirty="0">
                <a:latin typeface="+mj-lt"/>
              </a:rPr>
              <a:t>information to novel </a:t>
            </a:r>
            <a:r>
              <a:rPr lang="en-GB" dirty="0" smtClean="0">
                <a:latin typeface="+mj-lt"/>
              </a:rPr>
              <a:t>situations</a:t>
            </a:r>
          </a:p>
          <a:p>
            <a:pPr lvl="1"/>
            <a:r>
              <a:rPr lang="en-GB" dirty="0" smtClean="0">
                <a:latin typeface="+mj-lt"/>
              </a:rPr>
              <a:t>Confidence in their learning</a:t>
            </a:r>
          </a:p>
          <a:p>
            <a:pPr lvl="1"/>
            <a:r>
              <a:rPr lang="en-GB" dirty="0" smtClean="0">
                <a:latin typeface="+mj-lt"/>
              </a:rPr>
              <a:t>Project planning</a:t>
            </a:r>
            <a:endParaRPr lang="en-GB" dirty="0">
              <a:latin typeface="+mj-lt"/>
            </a:endParaRPr>
          </a:p>
          <a:p>
            <a:pPr marL="45720" indent="0" algn="r">
              <a:buNone/>
            </a:pPr>
            <a:r>
              <a:rPr lang="en-GB" sz="1700" dirty="0" smtClean="0">
                <a:latin typeface="+mj-lt"/>
              </a:rPr>
              <a:t>(</a:t>
            </a:r>
            <a:r>
              <a:rPr lang="en-GB" sz="1800" dirty="0" err="1" smtClean="0">
                <a:latin typeface="Calibri" panose="020F0502020204030204" pitchFamily="34" charset="0"/>
              </a:rPr>
              <a:t>Penuel</a:t>
            </a:r>
            <a:r>
              <a:rPr lang="en-GB" sz="1800" dirty="0" smtClean="0">
                <a:latin typeface="Calibri" panose="020F0502020204030204" pitchFamily="34" charset="0"/>
              </a:rPr>
              <a:t>, Means, &amp; </a:t>
            </a:r>
            <a:r>
              <a:rPr lang="en-GB" sz="1800" dirty="0" err="1">
                <a:latin typeface="Calibri" panose="020F0502020204030204" pitchFamily="34" charset="0"/>
              </a:rPr>
              <a:t>Simkins</a:t>
            </a:r>
            <a:r>
              <a:rPr lang="en-GB" sz="1800" dirty="0">
                <a:latin typeface="Calibri" panose="020F0502020204030204" pitchFamily="34" charset="0"/>
              </a:rPr>
              <a:t>, </a:t>
            </a:r>
            <a:r>
              <a:rPr lang="en-GB" sz="1800" dirty="0" smtClean="0">
                <a:latin typeface="Calibri" panose="020F0502020204030204" pitchFamily="34" charset="0"/>
              </a:rPr>
              <a:t>2000)</a:t>
            </a:r>
            <a:endParaRPr lang="en-GB" sz="1700" dirty="0" smtClean="0">
              <a:latin typeface="+mj-lt"/>
            </a:endParaRPr>
          </a:p>
          <a:p>
            <a:pPr marL="45720" indent="0" algn="r">
              <a:buNone/>
            </a:pPr>
            <a:r>
              <a:rPr lang="en-GB" sz="1700" dirty="0" err="1" smtClean="0">
                <a:latin typeface="+mj-lt"/>
              </a:rPr>
              <a:t>Savery</a:t>
            </a:r>
            <a:r>
              <a:rPr lang="en-GB" sz="1700" dirty="0" smtClean="0">
                <a:latin typeface="+mj-lt"/>
              </a:rPr>
              <a:t> (2015) </a:t>
            </a:r>
            <a:endParaRPr lang="en-GB" sz="1700" dirty="0">
              <a:latin typeface="+mj-lt"/>
            </a:endParaRPr>
          </a:p>
        </p:txBody>
      </p:sp>
      <p:sp>
        <p:nvSpPr>
          <p:cNvPr id="3" name="Title 2"/>
          <p:cNvSpPr>
            <a:spLocks noGrp="1"/>
          </p:cNvSpPr>
          <p:nvPr>
            <p:ph type="title"/>
          </p:nvPr>
        </p:nvSpPr>
        <p:spPr>
          <a:xfrm>
            <a:off x="251520" y="260648"/>
            <a:ext cx="8381260" cy="1054394"/>
          </a:xfrm>
        </p:spPr>
        <p:txBody>
          <a:bodyPr/>
          <a:lstStyle/>
          <a:p>
            <a:r>
              <a:rPr lang="en-GB" dirty="0" smtClean="0"/>
              <a:t>Problem based learning</a:t>
            </a:r>
            <a:endParaRPr lang="en-GB"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332656"/>
            <a:ext cx="1573547" cy="100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7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fontScale="92500" lnSpcReduction="10000"/>
          </a:bodyPr>
          <a:lstStyle/>
          <a:p>
            <a:r>
              <a:rPr lang="en-GB" dirty="0" smtClean="0"/>
              <a:t>A way </a:t>
            </a:r>
            <a:r>
              <a:rPr lang="en-GB" dirty="0"/>
              <a:t>of working with other people who have similar concerns and interests in order to:</a:t>
            </a:r>
          </a:p>
          <a:p>
            <a:pPr lvl="1"/>
            <a:r>
              <a:rPr lang="en-GB" dirty="0"/>
              <a:t>Understand your world, </a:t>
            </a:r>
            <a:endParaRPr lang="en-GB" dirty="0" smtClean="0"/>
          </a:p>
          <a:p>
            <a:pPr lvl="1"/>
            <a:r>
              <a:rPr lang="en-GB" dirty="0" smtClean="0"/>
              <a:t>Develop </a:t>
            </a:r>
            <a:r>
              <a:rPr lang="en-GB" dirty="0"/>
              <a:t>new and creative ways of looking at things.</a:t>
            </a:r>
          </a:p>
          <a:p>
            <a:pPr lvl="1"/>
            <a:r>
              <a:rPr lang="en-GB" dirty="0"/>
              <a:t>Learn how to act to change things you may want to change and find out how to do things </a:t>
            </a:r>
            <a:r>
              <a:rPr lang="en-GB" dirty="0" smtClean="0"/>
              <a:t>better</a:t>
            </a:r>
            <a:endParaRPr lang="en-GB" sz="1600" dirty="0"/>
          </a:p>
          <a:p>
            <a:pPr marL="1097280" lvl="4" indent="0" algn="r">
              <a:buNone/>
            </a:pPr>
            <a:r>
              <a:rPr lang="en-GB" sz="1600" dirty="0"/>
              <a:t>(Heron &amp; Reason, </a:t>
            </a:r>
            <a:r>
              <a:rPr lang="en-GB" sz="1600" dirty="0" smtClean="0"/>
              <a:t>2000)</a:t>
            </a:r>
          </a:p>
          <a:p>
            <a:pPr marL="1097280" lvl="4" indent="0" algn="r">
              <a:buNone/>
            </a:pPr>
            <a:endParaRPr lang="en-GB" sz="1600" dirty="0"/>
          </a:p>
          <a:p>
            <a:r>
              <a:rPr lang="en-GB" dirty="0"/>
              <a:t>In co-operative inquiry all those involved in the endeavour are</a:t>
            </a:r>
          </a:p>
          <a:p>
            <a:pPr lvl="1"/>
            <a:r>
              <a:rPr lang="en-GB" dirty="0">
                <a:solidFill>
                  <a:schemeClr val="tx1"/>
                </a:solidFill>
              </a:rPr>
              <a:t>co-researchers</a:t>
            </a:r>
            <a:r>
              <a:rPr lang="en-GB" dirty="0"/>
              <a:t>, and</a:t>
            </a:r>
          </a:p>
          <a:p>
            <a:pPr lvl="1"/>
            <a:r>
              <a:rPr lang="en-GB" dirty="0">
                <a:solidFill>
                  <a:schemeClr val="tx1"/>
                </a:solidFill>
              </a:rPr>
              <a:t>co-subjects</a:t>
            </a:r>
            <a:r>
              <a:rPr lang="en-GB" dirty="0"/>
              <a:t>, </a:t>
            </a:r>
          </a:p>
          <a:p>
            <a:pPr marL="2194560" lvl="8" indent="0" algn="r">
              <a:buNone/>
            </a:pPr>
            <a:r>
              <a:rPr lang="en-GB" sz="1600" dirty="0"/>
              <a:t>(Reason, 2002</a:t>
            </a:r>
            <a:r>
              <a:rPr lang="en-GB" sz="1600" dirty="0" smtClean="0"/>
              <a:t>)</a:t>
            </a:r>
          </a:p>
          <a:p>
            <a:r>
              <a:rPr lang="en-GB" dirty="0"/>
              <a:t>Evidence that students using </a:t>
            </a:r>
            <a:r>
              <a:rPr lang="en-GB" dirty="0" smtClean="0"/>
              <a:t>Co-operative inquiry show </a:t>
            </a:r>
            <a:r>
              <a:rPr lang="en-GB" dirty="0"/>
              <a:t>better </a:t>
            </a:r>
          </a:p>
          <a:p>
            <a:pPr lvl="1"/>
            <a:r>
              <a:rPr lang="en-GB" dirty="0" smtClean="0"/>
              <a:t>Problem solving</a:t>
            </a:r>
            <a:endParaRPr lang="en-GB" dirty="0"/>
          </a:p>
          <a:p>
            <a:pPr lvl="1"/>
            <a:r>
              <a:rPr lang="en-GB" dirty="0"/>
              <a:t>Transferability of information to novel situations</a:t>
            </a:r>
          </a:p>
          <a:p>
            <a:pPr lvl="1"/>
            <a:r>
              <a:rPr lang="en-GB" dirty="0" smtClean="0"/>
              <a:t>Team working skills</a:t>
            </a:r>
          </a:p>
          <a:p>
            <a:pPr marL="2194560" lvl="8" indent="0" algn="r">
              <a:buNone/>
            </a:pPr>
            <a:r>
              <a:rPr lang="en-GB" sz="1600" dirty="0"/>
              <a:t>(</a:t>
            </a:r>
            <a:r>
              <a:rPr lang="en-GB" sz="1600" dirty="0" smtClean="0"/>
              <a:t>Barron </a:t>
            </a:r>
            <a:r>
              <a:rPr lang="en-GB" sz="1600" dirty="0"/>
              <a:t>&amp; Darling-Hammond, 2008)</a:t>
            </a:r>
            <a:endParaRPr lang="en-GB" sz="1600" dirty="0" smtClean="0"/>
          </a:p>
          <a:p>
            <a:pPr lvl="1"/>
            <a:endParaRPr lang="en-GB" dirty="0"/>
          </a:p>
        </p:txBody>
      </p:sp>
      <p:sp>
        <p:nvSpPr>
          <p:cNvPr id="3" name="Title 2"/>
          <p:cNvSpPr>
            <a:spLocks noGrp="1"/>
          </p:cNvSpPr>
          <p:nvPr>
            <p:ph type="title"/>
          </p:nvPr>
        </p:nvSpPr>
        <p:spPr/>
        <p:txBody>
          <a:bodyPr/>
          <a:lstStyle/>
          <a:p>
            <a:r>
              <a:rPr lang="en-GB" dirty="0" smtClean="0"/>
              <a:t>Co-operative Inquiry</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8640"/>
            <a:ext cx="1703851" cy="12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0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Co-operative </a:t>
            </a:r>
            <a:r>
              <a:rPr lang="en-GB" dirty="0" smtClean="0"/>
              <a:t>inquiry </a:t>
            </a:r>
            <a:r>
              <a:rPr lang="en-GB" dirty="0" smtClean="0"/>
              <a:t>between University's Student Support Services and health psychology students</a:t>
            </a:r>
          </a:p>
          <a:p>
            <a:r>
              <a:rPr lang="en-GB" dirty="0" smtClean="0"/>
              <a:t>Student support identified 3 ‘problem based case studies’</a:t>
            </a:r>
            <a:endParaRPr lang="en-GB" dirty="0"/>
          </a:p>
        </p:txBody>
      </p:sp>
      <p:sp>
        <p:nvSpPr>
          <p:cNvPr id="3" name="Title 2"/>
          <p:cNvSpPr>
            <a:spLocks noGrp="1"/>
          </p:cNvSpPr>
          <p:nvPr>
            <p:ph type="title"/>
          </p:nvPr>
        </p:nvSpPr>
        <p:spPr/>
        <p:txBody>
          <a:bodyPr/>
          <a:lstStyle/>
          <a:p>
            <a:r>
              <a:rPr lang="en-GB" dirty="0" smtClean="0"/>
              <a:t>How it worked</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382" y="44624"/>
            <a:ext cx="1980160" cy="15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877935"/>
            <a:ext cx="2830891" cy="378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999558"/>
            <a:ext cx="2728701" cy="366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133422"/>
            <a:ext cx="2658063" cy="3412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normAutofit/>
          </a:bodyPr>
          <a:lstStyle/>
          <a:p>
            <a:r>
              <a:rPr lang="en-GB" dirty="0" smtClean="0"/>
              <a:t>Worked in self-selected groups of 4-8 on a chosen case</a:t>
            </a:r>
          </a:p>
          <a:p>
            <a:endParaRPr lang="en-GB" dirty="0"/>
          </a:p>
          <a:p>
            <a:r>
              <a:rPr lang="en-GB" b="1" dirty="0"/>
              <a:t>4 seminars </a:t>
            </a:r>
            <a:r>
              <a:rPr lang="en-GB" dirty="0"/>
              <a:t>designed around concept of intervention mapping</a:t>
            </a:r>
          </a:p>
          <a:p>
            <a:pPr lvl="1"/>
            <a:r>
              <a:rPr lang="en-GB" dirty="0"/>
              <a:t>Introduced to an ecological model and asked to consider determinants of their chosen </a:t>
            </a:r>
            <a:r>
              <a:rPr lang="en-GB" dirty="0" smtClean="0"/>
              <a:t>behaviour</a:t>
            </a:r>
          </a:p>
          <a:p>
            <a:pPr lvl="1"/>
            <a:r>
              <a:rPr lang="en-GB" dirty="0" smtClean="0"/>
              <a:t>Researched promotional material and health communication on campus, websites, GPs </a:t>
            </a:r>
          </a:p>
          <a:p>
            <a:pPr lvl="1"/>
            <a:r>
              <a:rPr lang="en-GB" dirty="0" smtClean="0"/>
              <a:t>Considered an appropriate behaviour change theory to underpin an intervention</a:t>
            </a:r>
          </a:p>
          <a:p>
            <a:pPr lvl="1"/>
            <a:r>
              <a:rPr lang="en-GB" dirty="0" smtClean="0"/>
              <a:t>Completion of the intervention and development of a pitch</a:t>
            </a:r>
          </a:p>
          <a:p>
            <a:pPr lvl="1"/>
            <a:endParaRPr lang="en-GB" dirty="0"/>
          </a:p>
          <a:p>
            <a:r>
              <a:rPr lang="en-GB" dirty="0" smtClean="0"/>
              <a:t>Research and reading expected in-between sessions to support ideas and suggestions</a:t>
            </a:r>
          </a:p>
          <a:p>
            <a:endParaRPr lang="en-GB" dirty="0"/>
          </a:p>
          <a:p>
            <a:pPr lvl="1"/>
            <a:endParaRPr lang="en-GB" dirty="0"/>
          </a:p>
          <a:p>
            <a:endParaRPr lang="en-GB" dirty="0" smtClean="0"/>
          </a:p>
          <a:p>
            <a:endParaRPr lang="en-GB" dirty="0"/>
          </a:p>
        </p:txBody>
      </p:sp>
      <p:sp>
        <p:nvSpPr>
          <p:cNvPr id="3" name="Title 2"/>
          <p:cNvSpPr>
            <a:spLocks noGrp="1"/>
          </p:cNvSpPr>
          <p:nvPr>
            <p:ph type="title"/>
          </p:nvPr>
        </p:nvSpPr>
        <p:spPr>
          <a:xfrm>
            <a:off x="323528" y="404664"/>
            <a:ext cx="8381260" cy="1054394"/>
          </a:xfrm>
        </p:spPr>
        <p:txBody>
          <a:bodyPr/>
          <a:lstStyle/>
          <a:p>
            <a:r>
              <a:rPr lang="en-GB" dirty="0" smtClean="0"/>
              <a:t>seminars</a:t>
            </a:r>
            <a:endParaRPr lang="en-GB" dirty="0"/>
          </a:p>
        </p:txBody>
      </p:sp>
    </p:spTree>
    <p:extLst>
      <p:ext uri="{BB962C8B-B14F-4D97-AF65-F5344CB8AC3E}">
        <p14:creationId xmlns:p14="http://schemas.microsoft.com/office/powerpoint/2010/main" val="42245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3aa72657-aade-40dc-9fe9-efcfca6458f2">
      <Value>2015</Value>
    </Year>
    <Relates_x0020_to xmlns="3aa72657-aade-40dc-9fe9-efcfca6458f2">
      <Value>Follow Up</Value>
      <Value>Sessions</Value>
    </Relates_x0020_t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2979A9607AEC45A3EB69AD70C05FE2" ma:contentTypeVersion="21" ma:contentTypeDescription="Create a new document." ma:contentTypeScope="" ma:versionID="e3c8c12cacb1542197ed0f965f3cb2d0">
  <xsd:schema xmlns:xsd="http://www.w3.org/2001/XMLSchema" xmlns:xs="http://www.w3.org/2001/XMLSchema" xmlns:p="http://schemas.microsoft.com/office/2006/metadata/properties" xmlns:ns2="3aa72657-aade-40dc-9fe9-efcfca6458f2" xmlns:ns3="47848b28-c835-4bfd-8f54-2996db37bbdb" targetNamespace="http://schemas.microsoft.com/office/2006/metadata/properties" ma:root="true" ma:fieldsID="21c439b009204a5b3c01058a95501536" ns2:_="" ns3:_="">
    <xsd:import namespace="3aa72657-aade-40dc-9fe9-efcfca6458f2"/>
    <xsd:import namespace="47848b28-c835-4bfd-8f54-2996db37bbdb"/>
    <xsd:element name="properties">
      <xsd:complexType>
        <xsd:sequence>
          <xsd:element name="documentManagement">
            <xsd:complexType>
              <xsd:all>
                <xsd:element ref="ns2:Relates_x0020_to" minOccurs="0"/>
                <xsd:element ref="ns2:Year"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72657-aade-40dc-9fe9-efcfca6458f2" elementFormDefault="qualified">
    <xsd:import namespace="http://schemas.microsoft.com/office/2006/documentManagement/types"/>
    <xsd:import namespace="http://schemas.microsoft.com/office/infopath/2007/PartnerControls"/>
    <xsd:element name="Relates_x0020_to" ma:index="4" nillable="true" ma:displayName="Relates to" ma:internalName="Relates_x0020_to">
      <xsd:complexType>
        <xsd:complexContent>
          <xsd:extension base="dms:MultiChoice">
            <xsd:sequence>
              <xsd:element name="Value" maxOccurs="unbounded" minOccurs="0" nillable="true">
                <xsd:simpleType>
                  <xsd:restriction base="dms:Choice">
                    <xsd:enumeration value="Budget"/>
                    <xsd:enumeration value="Chairs"/>
                    <xsd:enumeration value="Follow Up"/>
                    <xsd:enumeration value="Hospitality"/>
                    <xsd:enumeration value="Organisational"/>
                    <xsd:enumeration value="Pack"/>
                    <xsd:enumeration value="Papers"/>
                    <xsd:enumeration value="Planning"/>
                    <xsd:enumeration value="Proposals"/>
                    <xsd:enumeration value="Publicity"/>
                    <xsd:enumeration value="Sessions"/>
                    <xsd:enumeration value="Workshops"/>
                    <xsd:enumeration value="Feedback"/>
                  </xsd:restriction>
                </xsd:simpleType>
              </xsd:element>
            </xsd:sequence>
          </xsd:extension>
        </xsd:complexContent>
      </xsd:complexType>
    </xsd:element>
    <xsd:element name="Year" ma:index="5" nillable="true" ma:displayName="Year" ma:description="Year of Conference" ma:internalName="Year">
      <xsd:complexType>
        <xsd:complexContent>
          <xsd:extension base="dms:MultiChoice">
            <xsd:sequence>
              <xsd:element name="Value" maxOccurs="unbounded" minOccurs="0" nillable="true">
                <xsd:simpleType>
                  <xsd:restriction base="dms:Choice">
                    <xsd:enumeration value="2013"/>
                    <xsd:enumeration value="2014"/>
                    <xsd:enumeration value="2015"/>
                    <xsd:enumeration value="2016"/>
                    <xsd:enumeration value="2017"/>
                    <xsd:enumeration value="2018"/>
                  </xsd:restriction>
                </xsd:simpleType>
              </xsd:element>
            </xsd:sequence>
          </xsd:extension>
        </xsd:complexContent>
      </xsd:complex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8b28-c835-4bfd-8f54-2996db37bb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503335-E2F1-4882-8A4D-88251A3BBBC7}"/>
</file>

<file path=customXml/itemProps2.xml><?xml version="1.0" encoding="utf-8"?>
<ds:datastoreItem xmlns:ds="http://schemas.openxmlformats.org/officeDocument/2006/customXml" ds:itemID="{7778A2BB-7AA6-45E6-BD10-CE5E0EBA65A7}"/>
</file>

<file path=customXml/itemProps3.xml><?xml version="1.0" encoding="utf-8"?>
<ds:datastoreItem xmlns:ds="http://schemas.openxmlformats.org/officeDocument/2006/customXml" ds:itemID="{62A96550-6EED-4293-BE83-2137FE300F43}"/>
</file>

<file path=docProps/app.xml><?xml version="1.0" encoding="utf-8"?>
<Properties xmlns="http://schemas.openxmlformats.org/officeDocument/2006/extended-properties" xmlns:vt="http://schemas.openxmlformats.org/officeDocument/2006/docPropsVTypes">
  <Template>Grid</Template>
  <TotalTime>370</TotalTime>
  <Words>1132</Words>
  <Application>Microsoft Office PowerPoint</Application>
  <PresentationFormat>On-screen Show (4:3)</PresentationFormat>
  <Paragraphs>165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Grid</vt:lpstr>
      <vt:lpstr>Students as collaborators: using Problem-Based Learning to inform University Practice </vt:lpstr>
      <vt:lpstr>Overview of presentation</vt:lpstr>
      <vt:lpstr>Overview of the module</vt:lpstr>
      <vt:lpstr>What I wanted to achieve</vt:lpstr>
      <vt:lpstr>Background</vt:lpstr>
      <vt:lpstr>Problem based learning</vt:lpstr>
      <vt:lpstr>Co-operative Inquiry</vt:lpstr>
      <vt:lpstr>How it worked</vt:lpstr>
      <vt:lpstr>seminars</vt:lpstr>
      <vt:lpstr>How it worked in assessment</vt:lpstr>
      <vt:lpstr>Exam question</vt:lpstr>
      <vt:lpstr>Exam performance</vt:lpstr>
      <vt:lpstr>Evaluation of the approach</vt:lpstr>
      <vt:lpstr>Quantitative feedback</vt:lpstr>
      <vt:lpstr>Qualitative feedback</vt:lpstr>
      <vt:lpstr>Quantitative feedback</vt:lpstr>
      <vt:lpstr>Qualitative feedback</vt:lpstr>
      <vt:lpstr>Reflections</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as collaborators: using Problem-Based Learning to inform University Practice</dc:title>
  <dc:creator>Rachel Rahman [rjr]</dc:creator>
  <cp:lastModifiedBy>Rachel Rahman [rjr]</cp:lastModifiedBy>
  <cp:revision>28</cp:revision>
  <dcterms:created xsi:type="dcterms:W3CDTF">2015-09-08T09:39:38Z</dcterms:created>
  <dcterms:modified xsi:type="dcterms:W3CDTF">2015-09-10T08:11:43Z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0x010100322979A9607AEC45A3EB69AD70C05FE2</vt:lpwstr>
  </property>
</Properties>
</file>