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2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9.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66" r:id="rId2"/>
    <p:sldId id="276" r:id="rId3"/>
    <p:sldId id="277" r:id="rId4"/>
    <p:sldId id="279" r:id="rId5"/>
    <p:sldId id="281" r:id="rId6"/>
    <p:sldId id="288" r:id="rId7"/>
    <p:sldId id="289" r:id="rId8"/>
    <p:sldId id="287" r:id="rId9"/>
    <p:sldId id="283" r:id="rId10"/>
    <p:sldId id="290" r:id="rId11"/>
    <p:sldId id="315" r:id="rId12"/>
    <p:sldId id="286" r:id="rId13"/>
    <p:sldId id="292" r:id="rId14"/>
    <p:sldId id="293" r:id="rId15"/>
    <p:sldId id="294" r:id="rId16"/>
    <p:sldId id="295" r:id="rId17"/>
    <p:sldId id="296" r:id="rId18"/>
    <p:sldId id="297" r:id="rId19"/>
    <p:sldId id="298" r:id="rId20"/>
    <p:sldId id="299" r:id="rId21"/>
    <p:sldId id="284" r:id="rId22"/>
    <p:sldId id="301" r:id="rId23"/>
    <p:sldId id="302" r:id="rId24"/>
    <p:sldId id="291" r:id="rId25"/>
    <p:sldId id="280" r:id="rId26"/>
    <p:sldId id="312" r:id="rId27"/>
    <p:sldId id="304" r:id="rId28"/>
    <p:sldId id="305" r:id="rId29"/>
    <p:sldId id="306" r:id="rId30"/>
    <p:sldId id="307" r:id="rId31"/>
    <p:sldId id="308" r:id="rId32"/>
    <p:sldId id="309" r:id="rId33"/>
    <p:sldId id="316" r:id="rId34"/>
    <p:sldId id="303" r:id="rId35"/>
    <p:sldId id="310" r:id="rId36"/>
    <p:sldId id="311" r:id="rId37"/>
    <p:sldId id="314" r:id="rId38"/>
    <p:sldId id="313" r:id="rId39"/>
    <p:sldId id="278" r:id="rId40"/>
  </p:sldIdLst>
  <p:sldSz cx="9144000" cy="5143500" type="screen16x9"/>
  <p:notesSz cx="6858000" cy="9144000"/>
  <p:defaultTextStyle>
    <a:defPPr>
      <a:defRPr lang="en-GB"/>
    </a:defPPr>
    <a:lvl1pPr algn="l" rtl="0" fontAlgn="base">
      <a:spcBef>
        <a:spcPct val="0"/>
      </a:spcBef>
      <a:spcAft>
        <a:spcPct val="0"/>
      </a:spcAft>
      <a:defRPr kern="1200">
        <a:solidFill>
          <a:schemeClr val="tx1"/>
        </a:solidFill>
        <a:latin typeface="Arial" charset="0"/>
        <a:ea typeface="ＭＳ Ｐゴシック" pitchFamily="-107"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7"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7"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7"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7" charset="-128"/>
        <a:cs typeface="+mn-cs"/>
      </a:defRPr>
    </a:lvl5pPr>
    <a:lvl6pPr marL="2286000" algn="l" defTabSz="914400" rtl="0" eaLnBrk="1" latinLnBrk="0" hangingPunct="1">
      <a:defRPr kern="1200">
        <a:solidFill>
          <a:schemeClr val="tx1"/>
        </a:solidFill>
        <a:latin typeface="Arial" charset="0"/>
        <a:ea typeface="ＭＳ Ｐゴシック" pitchFamily="-107" charset="-128"/>
        <a:cs typeface="+mn-cs"/>
      </a:defRPr>
    </a:lvl6pPr>
    <a:lvl7pPr marL="2743200" algn="l" defTabSz="914400" rtl="0" eaLnBrk="1" latinLnBrk="0" hangingPunct="1">
      <a:defRPr kern="1200">
        <a:solidFill>
          <a:schemeClr val="tx1"/>
        </a:solidFill>
        <a:latin typeface="Arial" charset="0"/>
        <a:ea typeface="ＭＳ Ｐゴシック" pitchFamily="-107" charset="-128"/>
        <a:cs typeface="+mn-cs"/>
      </a:defRPr>
    </a:lvl7pPr>
    <a:lvl8pPr marL="3200400" algn="l" defTabSz="914400" rtl="0" eaLnBrk="1" latinLnBrk="0" hangingPunct="1">
      <a:defRPr kern="1200">
        <a:solidFill>
          <a:schemeClr val="tx1"/>
        </a:solidFill>
        <a:latin typeface="Arial" charset="0"/>
        <a:ea typeface="ＭＳ Ｐゴシック" pitchFamily="-107" charset="-128"/>
        <a:cs typeface="+mn-cs"/>
      </a:defRPr>
    </a:lvl8pPr>
    <a:lvl9pPr marL="3657600" algn="l" defTabSz="914400" rtl="0" eaLnBrk="1" latinLnBrk="0" hangingPunct="1">
      <a:defRPr kern="1200">
        <a:solidFill>
          <a:schemeClr val="tx1"/>
        </a:solidFill>
        <a:latin typeface="Arial" charset="0"/>
        <a:ea typeface="ＭＳ Ｐゴシック" pitchFamily="-107" charset="-128"/>
        <a:cs typeface="+mn-cs"/>
      </a:defRPr>
    </a:lvl9pPr>
  </p:defaultTextStyle>
  <p:extLst>
    <p:ext uri="{EFAFB233-063F-42B5-8137-9DF3F51BA10A}">
      <p15:sldGuideLst xmlns:p15="http://schemas.microsoft.com/office/powerpoint/2012/main">
        <p15:guide id="1" orient="horz" pos="146" userDrawn="1">
          <p15:clr>
            <a:srgbClr val="A4A3A4"/>
          </p15:clr>
        </p15:guide>
        <p15:guide id="2" orient="horz" pos="1620" userDrawn="1">
          <p15:clr>
            <a:srgbClr val="A4A3A4"/>
          </p15:clr>
        </p15:guide>
        <p15:guide id="3" orient="horz" pos="179" userDrawn="1">
          <p15:clr>
            <a:srgbClr val="A4A3A4"/>
          </p15:clr>
        </p15:guide>
        <p15:guide id="4" orient="horz" pos="2936" userDrawn="1">
          <p15:clr>
            <a:srgbClr val="A4A3A4"/>
          </p15:clr>
        </p15:guide>
        <p15:guide id="5" orient="horz" pos="809" userDrawn="1">
          <p15:clr>
            <a:srgbClr val="A4A3A4"/>
          </p15:clr>
        </p15:guide>
        <p15:guide id="6" orient="horz" pos="520" userDrawn="1">
          <p15:clr>
            <a:srgbClr val="A4A3A4"/>
          </p15:clr>
        </p15:guide>
        <p15:guide id="7" pos="5556" userDrawn="1">
          <p15:clr>
            <a:srgbClr val="A4A3A4"/>
          </p15:clr>
        </p15:guide>
        <p15:guide id="8" pos="249" userDrawn="1">
          <p15:clr>
            <a:srgbClr val="A4A3A4"/>
          </p15:clr>
        </p15:guide>
        <p15:guide id="9"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9122B"/>
    <a:srgbClr val="8A857E"/>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6" autoAdjust="0"/>
    <p:restoredTop sz="94697"/>
  </p:normalViewPr>
  <p:slideViewPr>
    <p:cSldViewPr>
      <p:cViewPr varScale="1">
        <p:scale>
          <a:sx n="113" d="100"/>
          <a:sy n="113" d="100"/>
        </p:scale>
        <p:origin x="1664" y="176"/>
      </p:cViewPr>
      <p:guideLst>
        <p:guide orient="horz" pos="146"/>
        <p:guide orient="horz" pos="1620"/>
        <p:guide orient="horz" pos="179"/>
        <p:guide orient="horz" pos="2936"/>
        <p:guide orient="horz" pos="809"/>
        <p:guide orient="horz" pos="520"/>
        <p:guide pos="5556"/>
        <p:guide pos="24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customXml" Target="../customXml/item1.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32" Type="http://schemas.openxmlformats.org/officeDocument/2006/relationships/slide" Target="slides/slide31.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49" Type="http://schemas.openxmlformats.org/officeDocument/2006/relationships/customXml" Target="../customXml/item3.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46" Type="http://schemas.openxmlformats.org/officeDocument/2006/relationships/tableStyles" Target="tableStyles.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E6890E1-32F7-4BB9-BD7D-BAEC8E384EE8}" type="datetime1">
              <a:rPr lang="en-US" altLang="en-US"/>
              <a:pPr/>
              <a:t>7/7/17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D80652-3E7B-4F31-9135-E9386C8A87B3}" type="slidenum">
              <a:rPr lang="en-US" altLang="en-US"/>
              <a:pPr/>
              <a:t>‹#›</a:t>
            </a:fld>
            <a:endParaRPr lang="en-US" altLang="en-US"/>
          </a:p>
        </p:txBody>
      </p:sp>
    </p:spTree>
    <p:extLst>
      <p:ext uri="{BB962C8B-B14F-4D97-AF65-F5344CB8AC3E}">
        <p14:creationId xmlns:p14="http://schemas.microsoft.com/office/powerpoint/2010/main" val="3433444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12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AEFDF52-FA57-44AE-B620-D0CF8AD5C17A}" type="slidenum">
              <a:rPr lang="en-GB" altLang="en-US"/>
              <a:pPr/>
              <a:t>‹#›</a:t>
            </a:fld>
            <a:endParaRPr lang="en-GB" altLang="en-US"/>
          </a:p>
        </p:txBody>
      </p:sp>
    </p:spTree>
    <p:extLst>
      <p:ext uri="{BB962C8B-B14F-4D97-AF65-F5344CB8AC3E}">
        <p14:creationId xmlns:p14="http://schemas.microsoft.com/office/powerpoint/2010/main" val="3909292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1</a:t>
            </a:fld>
            <a:endParaRPr lang="en-GB" altLang="en-US"/>
          </a:p>
        </p:txBody>
      </p:sp>
    </p:spTree>
    <p:extLst>
      <p:ext uri="{BB962C8B-B14F-4D97-AF65-F5344CB8AC3E}">
        <p14:creationId xmlns:p14="http://schemas.microsoft.com/office/powerpoint/2010/main" val="18864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give short answers</a:t>
            </a:r>
            <a:endParaRPr lang="en-US" dirty="0"/>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30</a:t>
            </a:fld>
            <a:endParaRPr lang="en-GB" altLang="en-US"/>
          </a:p>
        </p:txBody>
      </p:sp>
    </p:spTree>
    <p:extLst>
      <p:ext uri="{BB962C8B-B14F-4D97-AF65-F5344CB8AC3E}">
        <p14:creationId xmlns:p14="http://schemas.microsoft.com/office/powerpoint/2010/main" val="111647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36</a:t>
            </a:fld>
            <a:endParaRPr lang="en-GB" altLang="en-US"/>
          </a:p>
        </p:txBody>
      </p:sp>
    </p:spTree>
    <p:extLst>
      <p:ext uri="{BB962C8B-B14F-4D97-AF65-F5344CB8AC3E}">
        <p14:creationId xmlns:p14="http://schemas.microsoft.com/office/powerpoint/2010/main" val="174099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2</a:t>
            </a:fld>
            <a:endParaRPr lang="en-GB" altLang="en-US"/>
          </a:p>
        </p:txBody>
      </p:sp>
    </p:spTree>
    <p:extLst>
      <p:ext uri="{BB962C8B-B14F-4D97-AF65-F5344CB8AC3E}">
        <p14:creationId xmlns:p14="http://schemas.microsoft.com/office/powerpoint/2010/main" val="1940222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like to see their names come up</a:t>
            </a:r>
          </a:p>
          <a:p>
            <a:endParaRPr lang="en-US" dirty="0"/>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15</a:t>
            </a:fld>
            <a:endParaRPr lang="en-GB" altLang="en-US"/>
          </a:p>
        </p:txBody>
      </p:sp>
    </p:spTree>
    <p:extLst>
      <p:ext uri="{BB962C8B-B14F-4D97-AF65-F5344CB8AC3E}">
        <p14:creationId xmlns:p14="http://schemas.microsoft.com/office/powerpoint/2010/main" val="187901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want to revise?</a:t>
            </a:r>
            <a:endParaRPr lang="en-US" dirty="0"/>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16</a:t>
            </a:fld>
            <a:endParaRPr lang="en-GB" altLang="en-US"/>
          </a:p>
        </p:txBody>
      </p:sp>
    </p:spTree>
    <p:extLst>
      <p:ext uri="{BB962C8B-B14F-4D97-AF65-F5344CB8AC3E}">
        <p14:creationId xmlns:p14="http://schemas.microsoft.com/office/powerpoint/2010/main" val="771506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Word cloud</a:t>
            </a:r>
            <a:endParaRPr lang="en-US" dirty="0"/>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18</a:t>
            </a:fld>
            <a:endParaRPr lang="en-GB" altLang="en-US"/>
          </a:p>
        </p:txBody>
      </p:sp>
    </p:spTree>
    <p:extLst>
      <p:ext uri="{BB962C8B-B14F-4D97-AF65-F5344CB8AC3E}">
        <p14:creationId xmlns:p14="http://schemas.microsoft.com/office/powerpoint/2010/main" val="138996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Ranking exercise</a:t>
            </a:r>
            <a:endParaRPr lang="en-US" dirty="0"/>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19</a:t>
            </a:fld>
            <a:endParaRPr lang="en-GB" altLang="en-US"/>
          </a:p>
        </p:txBody>
      </p:sp>
    </p:spTree>
    <p:extLst>
      <p:ext uri="{BB962C8B-B14F-4D97-AF65-F5344CB8AC3E}">
        <p14:creationId xmlns:p14="http://schemas.microsoft.com/office/powerpoint/2010/main" val="2112353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Head diagrams, </a:t>
            </a:r>
            <a:r>
              <a:rPr lang="en-US" dirty="0" err="1" smtClean="0"/>
              <a:t>ipa</a:t>
            </a:r>
            <a:r>
              <a:rPr lang="en-US" dirty="0" smtClean="0"/>
              <a:t> chart but what to put here?</a:t>
            </a:r>
            <a:endParaRPr lang="en-US" dirty="0"/>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20</a:t>
            </a:fld>
            <a:endParaRPr lang="en-GB" altLang="en-US"/>
          </a:p>
        </p:txBody>
      </p:sp>
    </p:spTree>
    <p:extLst>
      <p:ext uri="{BB962C8B-B14F-4D97-AF65-F5344CB8AC3E}">
        <p14:creationId xmlns:p14="http://schemas.microsoft.com/office/powerpoint/2010/main" val="198034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16.15</a:t>
            </a:r>
            <a:endParaRPr lang="en-GB" dirty="0"/>
          </a:p>
        </p:txBody>
      </p:sp>
      <p:sp>
        <p:nvSpPr>
          <p:cNvPr id="4" name="Slide Number Placeholder 3"/>
          <p:cNvSpPr>
            <a:spLocks noGrp="1"/>
          </p:cNvSpPr>
          <p:nvPr>
            <p:ph type="sldNum" sz="quarter" idx="10"/>
          </p:nvPr>
        </p:nvSpPr>
        <p:spPr/>
        <p:txBody>
          <a:bodyPr/>
          <a:lstStyle/>
          <a:p>
            <a:fld id="{28763851-D22C-42E8-ADC7-2B8233382DF9}" type="slidenum">
              <a:rPr lang="en-GB" smtClean="0"/>
              <a:pPr/>
              <a:t>26</a:t>
            </a:fld>
            <a:endParaRPr lang="en-GB"/>
          </a:p>
        </p:txBody>
      </p:sp>
    </p:spTree>
    <p:extLst>
      <p:ext uri="{BB962C8B-B14F-4D97-AF65-F5344CB8AC3E}">
        <p14:creationId xmlns:p14="http://schemas.microsoft.com/office/powerpoint/2010/main" val="175682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16.20</a:t>
            </a:r>
          </a:p>
          <a:p>
            <a:endParaRPr lang="en-GB" dirty="0"/>
          </a:p>
        </p:txBody>
      </p:sp>
      <p:sp>
        <p:nvSpPr>
          <p:cNvPr id="4" name="Slide Number Placeholder 3"/>
          <p:cNvSpPr>
            <a:spLocks noGrp="1"/>
          </p:cNvSpPr>
          <p:nvPr>
            <p:ph type="sldNum" sz="quarter" idx="10"/>
          </p:nvPr>
        </p:nvSpPr>
        <p:spPr/>
        <p:txBody>
          <a:bodyPr/>
          <a:lstStyle/>
          <a:p>
            <a:fld id="{28763851-D22C-42E8-ADC7-2B8233382DF9}" type="slidenum">
              <a:rPr lang="en-GB" smtClean="0"/>
              <a:pPr/>
              <a:t>28</a:t>
            </a:fld>
            <a:endParaRPr lang="en-GB"/>
          </a:p>
        </p:txBody>
      </p:sp>
    </p:spTree>
    <p:extLst>
      <p:ext uri="{BB962C8B-B14F-4D97-AF65-F5344CB8AC3E}">
        <p14:creationId xmlns:p14="http://schemas.microsoft.com/office/powerpoint/2010/main" val="1061421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95536" y="2427734"/>
            <a:ext cx="8424862" cy="619041"/>
          </a:xfrm>
        </p:spPr>
        <p:txBody>
          <a:bodyPr/>
          <a:lstStyle>
            <a:lvl1pPr algn="l">
              <a:defRPr sz="2800" b="1" i="0">
                <a:solidFill>
                  <a:schemeClr val="bg1"/>
                </a:solidFill>
                <a:latin typeface="Arial" charset="0"/>
                <a:ea typeface="Arial" charset="0"/>
                <a:cs typeface="Arial" charset="0"/>
              </a:defRPr>
            </a:lvl1pPr>
          </a:lstStyle>
          <a:p>
            <a:r>
              <a:rPr lang="en-US" dirty="0" smtClean="0"/>
              <a:t>Interactive Technology and Teaching Excellence</a:t>
            </a:r>
            <a:endParaRPr lang="en-US" dirty="0"/>
          </a:p>
        </p:txBody>
      </p:sp>
      <p:sp>
        <p:nvSpPr>
          <p:cNvPr id="7" name="Content Placeholder 2"/>
          <p:cNvSpPr>
            <a:spLocks noGrp="1"/>
          </p:cNvSpPr>
          <p:nvPr>
            <p:ph idx="1" hasCustomPrompt="1"/>
          </p:nvPr>
        </p:nvSpPr>
        <p:spPr>
          <a:xfrm>
            <a:off x="401495" y="3147814"/>
            <a:ext cx="8424862" cy="417546"/>
          </a:xfrm>
        </p:spPr>
        <p:txBody>
          <a:bodyPr/>
          <a:lstStyle>
            <a:lvl1pPr marL="0" indent="0" algn="l">
              <a:buClr>
                <a:srgbClr val="C9122B"/>
              </a:buClr>
              <a:buFont typeface="Lucida Grande"/>
              <a:buNone/>
              <a:defRPr sz="2400" baseline="0">
                <a:solidFill>
                  <a:schemeClr val="bg1"/>
                </a:solidFill>
              </a:defRPr>
            </a:lvl1pPr>
            <a:lvl2pPr marL="347659" indent="-166686">
              <a:buClr>
                <a:srgbClr val="C9122B"/>
              </a:buClr>
              <a:buFont typeface="Lucida Grande"/>
              <a:buChar char="■"/>
              <a:defRPr/>
            </a:lvl2pPr>
            <a:lvl3pPr marL="538158" indent="-188911">
              <a:buClr>
                <a:srgbClr val="C9122B"/>
              </a:buClr>
              <a:buFont typeface="Lucida Grande"/>
              <a:buChar char="■"/>
              <a:defRPr/>
            </a:lvl3pPr>
            <a:lvl4pPr marL="712781" indent="-173037">
              <a:buClr>
                <a:srgbClr val="C9122B"/>
              </a:buClr>
              <a:buFont typeface="Lucida Grande"/>
              <a:buChar char="■"/>
              <a:defRPr sz="1800"/>
            </a:lvl4pPr>
            <a:lvl5pPr marL="898516" indent="-184148">
              <a:buClr>
                <a:srgbClr val="C9122B"/>
              </a:buClr>
              <a:buFont typeface="Lucida Grande"/>
              <a:buChar char="■"/>
              <a:defRPr sz="1800"/>
            </a:lvl5pPr>
          </a:lstStyle>
          <a:p>
            <a:pPr lvl="0"/>
            <a:r>
              <a:rPr lang="en-US" dirty="0" smtClean="0"/>
              <a:t>Dr. Rachael-Anne Knight PFHEA NTF</a:t>
            </a:r>
          </a:p>
          <a:p>
            <a:pPr lvl="0"/>
            <a:r>
              <a:rPr lang="en-US" dirty="0" smtClean="0"/>
              <a:t>Associate Dean Education – Technology and Innovation</a:t>
            </a:r>
          </a:p>
          <a:p>
            <a:pPr lvl="0"/>
            <a:r>
              <a:rPr lang="en-US" dirty="0" err="1" smtClean="0"/>
              <a:t>knight@city.ac.uk</a:t>
            </a:r>
            <a:r>
              <a:rPr lang="en-US" dirty="0" smtClean="0"/>
              <a:t> @</a:t>
            </a:r>
            <a:r>
              <a:rPr lang="en-US" smtClean="0"/>
              <a:t>r_a_knight</a:t>
            </a:r>
            <a:endParaRPr lang="en-US" dirty="0" smtClean="0"/>
          </a:p>
        </p:txBody>
      </p:sp>
    </p:spTree>
    <p:extLst>
      <p:ext uri="{BB962C8B-B14F-4D97-AF65-F5344CB8AC3E}">
        <p14:creationId xmlns:p14="http://schemas.microsoft.com/office/powerpoint/2010/main" val="9616413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71687" y="357505"/>
            <a:ext cx="7199299" cy="730554"/>
          </a:xfrm>
        </p:spPr>
        <p:txBody>
          <a:bodyPr/>
          <a:lstStyle>
            <a:lvl1pPr>
              <a:defRPr b="1" i="0">
                <a:solidFill>
                  <a:schemeClr val="tx1"/>
                </a:solidFill>
                <a:latin typeface="Arial" charset="0"/>
                <a:ea typeface="Arial" charset="0"/>
                <a:cs typeface="Arial" charset="0"/>
              </a:defRPr>
            </a:lvl1pPr>
          </a:lstStyle>
          <a:p>
            <a:r>
              <a:rPr lang="en-US" dirty="0" smtClean="0"/>
              <a:t>Heading here (Section divider slide)</a:t>
            </a:r>
            <a:endParaRPr lang="en-US" dirty="0"/>
          </a:p>
        </p:txBody>
      </p:sp>
      <p:sp>
        <p:nvSpPr>
          <p:cNvPr id="13" name="Content Placeholder 2"/>
          <p:cNvSpPr>
            <a:spLocks noGrp="1"/>
          </p:cNvSpPr>
          <p:nvPr>
            <p:ph idx="1" hasCustomPrompt="1"/>
          </p:nvPr>
        </p:nvSpPr>
        <p:spPr>
          <a:xfrm>
            <a:off x="971685" y="1059583"/>
            <a:ext cx="7200800" cy="3348371"/>
          </a:xfrm>
        </p:spPr>
        <p:txBody>
          <a:bodyPr/>
          <a:lstStyle>
            <a:lvl1pPr marL="179386" indent="-179386">
              <a:buClr>
                <a:srgbClr val="C9122B"/>
              </a:buClr>
              <a:buFont typeface="Wingdings" panose="05000000000000000000" pitchFamily="2" charset="2"/>
              <a:buChar char="§"/>
              <a:defRPr/>
            </a:lvl1pPr>
            <a:lvl2pPr marL="347659" indent="-166686">
              <a:buClr>
                <a:srgbClr val="C9122B"/>
              </a:buClr>
              <a:buFont typeface="Wingdings" panose="05000000000000000000" pitchFamily="2" charset="2"/>
              <a:buChar char="§"/>
              <a:defRPr/>
            </a:lvl2pPr>
            <a:lvl3pPr marL="538158" indent="-188911">
              <a:buClr>
                <a:srgbClr val="C9122B"/>
              </a:buClr>
              <a:buFont typeface="Wingdings" panose="05000000000000000000" pitchFamily="2" charset="2"/>
              <a:buChar char="§"/>
              <a:defRPr/>
            </a:lvl3pPr>
            <a:lvl4pPr marL="712781" indent="-173037">
              <a:buClr>
                <a:srgbClr val="C9122B"/>
              </a:buClr>
              <a:buFont typeface="Wingdings" panose="05000000000000000000" pitchFamily="2" charset="2"/>
              <a:buChar char="§"/>
              <a:defRPr sz="1800"/>
            </a:lvl4pPr>
            <a:lvl5pPr marL="899991" indent="-183598">
              <a:buClr>
                <a:srgbClr val="C9122B"/>
              </a:buClr>
              <a:buSzPct val="110000"/>
              <a:buFont typeface="Wingdings" panose="05000000000000000000" pitchFamily="2" charset="2"/>
              <a:buChar char="§"/>
              <a:defRPr sz="1800"/>
            </a:lvl5pPr>
          </a:lstStyle>
          <a:p>
            <a:pPr lvl="0"/>
            <a:r>
              <a:rPr lang="en-US" dirty="0" smtClean="0"/>
              <a:t>Content or subheading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651233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316" y="1005576"/>
            <a:ext cx="8423206" cy="648072"/>
          </a:xfrm>
        </p:spPr>
        <p:txBody>
          <a:bodyPr/>
          <a:lstStyle>
            <a:lvl1pPr>
              <a:defRPr b="1" i="0">
                <a:solidFill>
                  <a:schemeClr val="tx1"/>
                </a:solidFill>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5288" y="1707655"/>
            <a:ext cx="8424862" cy="2970331"/>
          </a:xfrm>
        </p:spPr>
        <p:txBody>
          <a:bodyPr/>
          <a:lstStyle>
            <a:lvl1pPr marL="179386" indent="-179386">
              <a:buClr>
                <a:srgbClr val="C9122B"/>
              </a:buClr>
              <a:buFont typeface="Wingdings" panose="05000000000000000000" pitchFamily="2" charset="2"/>
              <a:buChar char="§"/>
              <a:defRPr/>
            </a:lvl1pPr>
            <a:lvl2pPr marL="347659" indent="-166686">
              <a:buClr>
                <a:srgbClr val="C9122B"/>
              </a:buClr>
              <a:buFont typeface="Wingdings" panose="05000000000000000000" pitchFamily="2" charset="2"/>
              <a:buChar char="§"/>
              <a:defRPr/>
            </a:lvl2pPr>
            <a:lvl3pPr marL="538158" indent="-188911">
              <a:buClr>
                <a:srgbClr val="C9122B"/>
              </a:buClr>
              <a:buFont typeface="Wingdings" panose="05000000000000000000" pitchFamily="2" charset="2"/>
              <a:buChar char="§"/>
              <a:defRPr/>
            </a:lvl3pPr>
            <a:lvl4pPr marL="712781" indent="-173037">
              <a:buClr>
                <a:srgbClr val="C9122B"/>
              </a:buClr>
              <a:buFont typeface="Wingdings" panose="05000000000000000000" pitchFamily="2" charset="2"/>
              <a:buChar char="§"/>
              <a:defRPr sz="1800"/>
            </a:lvl4pPr>
            <a:lvl5pPr marL="899991" indent="-183598">
              <a:buClr>
                <a:srgbClr val="C9122B"/>
              </a:buClr>
              <a:buSzPct val="110000"/>
              <a:buFont typeface="Wingdings" panose="05000000000000000000"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616187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288" y="1707654"/>
            <a:ext cx="4032696" cy="2952452"/>
          </a:xfrm>
        </p:spPr>
        <p:txBody>
          <a:bodyPr/>
          <a:lstStyle>
            <a:lvl1pPr marL="179386" indent="-179386">
              <a:buClr>
                <a:srgbClr val="C9122B"/>
              </a:buClr>
              <a:buFont typeface="Wingdings" panose="05000000000000000000" pitchFamily="2" charset="2"/>
              <a:buChar char="§"/>
              <a:defRPr sz="2400"/>
            </a:lvl1pPr>
            <a:lvl2pPr marL="347659" indent="-166686">
              <a:buClr>
                <a:srgbClr val="C9122B"/>
              </a:buClr>
              <a:buFont typeface="Wingdings" panose="05000000000000000000" pitchFamily="2" charset="2"/>
              <a:buChar char="§"/>
              <a:defRPr sz="2200"/>
            </a:lvl2pPr>
            <a:lvl3pPr marL="538158" indent="-188911">
              <a:buClr>
                <a:srgbClr val="C9122B"/>
              </a:buClr>
              <a:buFont typeface="Wingdings" panose="05000000000000000000" pitchFamily="2" charset="2"/>
              <a:buChar char="§"/>
              <a:defRPr sz="2000"/>
            </a:lvl3pPr>
            <a:lvl4pPr marL="712781" indent="-173037">
              <a:buClr>
                <a:srgbClr val="C9122B"/>
              </a:buClr>
              <a:buFont typeface="Wingdings" panose="05000000000000000000" pitchFamily="2" charset="2"/>
              <a:buChar char="§"/>
              <a:defRPr sz="1800"/>
            </a:lvl4pPr>
            <a:lvl5pPr marL="898516" indent="-184148">
              <a:buClr>
                <a:srgbClr val="C9122B"/>
              </a:buClr>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6016" y="1707654"/>
            <a:ext cx="4104134" cy="2952452"/>
          </a:xfrm>
        </p:spPr>
        <p:txBody>
          <a:bodyPr/>
          <a:lstStyle>
            <a:lvl1pPr marL="342900" indent="-342900">
              <a:buClr>
                <a:srgbClr val="C9122B"/>
              </a:buClr>
              <a:buFont typeface="Wingdings" panose="05000000000000000000" pitchFamily="2" charset="2"/>
              <a:buChar char="§"/>
              <a:defRPr sz="2400"/>
            </a:lvl1pPr>
            <a:lvl2pPr marL="523873" indent="-342900">
              <a:buClr>
                <a:srgbClr val="C9122B"/>
              </a:buClr>
              <a:buFont typeface="Wingdings" panose="05000000000000000000" pitchFamily="2" charset="2"/>
              <a:buChar char="§"/>
              <a:defRPr sz="2200"/>
            </a:lvl2pPr>
            <a:lvl3pPr marL="692147" indent="-342900">
              <a:buClr>
                <a:srgbClr val="C9122B"/>
              </a:buClr>
              <a:buFont typeface="Wingdings" panose="05000000000000000000" pitchFamily="2" charset="2"/>
              <a:buChar char="§"/>
              <a:defRPr sz="2000"/>
            </a:lvl3pPr>
            <a:lvl4pPr marL="825494" indent="-285750">
              <a:buClr>
                <a:srgbClr val="C9122B"/>
              </a:buClr>
              <a:buFont typeface="Wingdings" panose="05000000000000000000" pitchFamily="2" charset="2"/>
              <a:buChar char="§"/>
              <a:defRPr sz="1800"/>
            </a:lvl4pPr>
            <a:lvl5pPr marL="1000118" indent="-285750">
              <a:buClr>
                <a:srgbClr val="C9122B"/>
              </a:buClr>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95288" y="1005576"/>
            <a:ext cx="8424862" cy="648072"/>
          </a:xfrm>
        </p:spPr>
        <p:txBody>
          <a:bodyPr/>
          <a:lstStyle>
            <a:lvl1pPr>
              <a:defRPr b="1" i="0">
                <a:solidFill>
                  <a:schemeClr val="tx1"/>
                </a:solidFill>
                <a:latin typeface="Arial" charset="0"/>
                <a:ea typeface="Arial" charset="0"/>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26242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707655"/>
            <a:ext cx="4419600" cy="2952452"/>
          </a:xfrm>
        </p:spPr>
        <p:txBody>
          <a:bodyPr/>
          <a:lstStyle>
            <a:lvl1pPr marL="179386" indent="-179386">
              <a:buFont typeface="Wingdings" panose="05000000000000000000" pitchFamily="2" charset="2"/>
              <a:buChar char="§"/>
              <a:defRPr sz="2400"/>
            </a:lvl1pPr>
            <a:lvl2pPr marL="347659" indent="-166686">
              <a:buFont typeface="Wingdings" panose="05000000000000000000" pitchFamily="2" charset="2"/>
              <a:buChar char="§"/>
              <a:defRPr sz="2200"/>
            </a:lvl2pPr>
            <a:lvl3pPr marL="538158" indent="-188911">
              <a:buFont typeface="Wingdings" panose="05000000000000000000" pitchFamily="2" charset="2"/>
              <a:buChar char="§"/>
              <a:defRPr sz="2000"/>
            </a:lvl3pPr>
            <a:lvl4pPr marL="712781" indent="-173037">
              <a:buFont typeface="Wingdings" panose="05000000000000000000" pitchFamily="2" charset="2"/>
              <a:buChar char="§"/>
              <a:defRPr sz="1800"/>
            </a:lvl4pPr>
            <a:lvl5pPr marL="898516" indent="-184148">
              <a:buSzPct val="131000"/>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2"/>
          <p:cNvSpPr>
            <a:spLocks noGrp="1"/>
          </p:cNvSpPr>
          <p:nvPr>
            <p:ph type="pic" idx="10"/>
          </p:nvPr>
        </p:nvSpPr>
        <p:spPr>
          <a:xfrm>
            <a:off x="5004048" y="1707655"/>
            <a:ext cx="3816102" cy="1728192"/>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dirty="0" smtClean="0"/>
              <a:t>Click icon to add picture</a:t>
            </a:r>
          </a:p>
        </p:txBody>
      </p:sp>
      <p:sp>
        <p:nvSpPr>
          <p:cNvPr id="8" name="Title 1"/>
          <p:cNvSpPr>
            <a:spLocks noGrp="1"/>
          </p:cNvSpPr>
          <p:nvPr>
            <p:ph type="title"/>
          </p:nvPr>
        </p:nvSpPr>
        <p:spPr>
          <a:xfrm>
            <a:off x="395288" y="1005576"/>
            <a:ext cx="8424862" cy="648072"/>
          </a:xfrm>
        </p:spPr>
        <p:txBody>
          <a:bodyPr/>
          <a:lstStyle>
            <a:lvl1pPr>
              <a:defRPr b="1" i="0">
                <a:solidFill>
                  <a:schemeClr val="tx1"/>
                </a:solidFill>
                <a:latin typeface="Arial" charset="0"/>
                <a:ea typeface="Arial" charset="0"/>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882074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88" y="3600450"/>
            <a:ext cx="5624512" cy="425054"/>
          </a:xfrm>
        </p:spPr>
        <p:txBody>
          <a:bodyPr anchor="b"/>
          <a:lstStyle>
            <a:lvl1pPr algn="l">
              <a:defRPr sz="2000" b="1" i="0">
                <a:solidFill>
                  <a:srgbClr val="8A857E"/>
                </a:solidFill>
                <a:latin typeface="Arial" charset="0"/>
                <a:ea typeface="Arial" charset="0"/>
                <a:cs typeface="Arial"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95288" y="1005578"/>
            <a:ext cx="5624512" cy="2540105"/>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395288" y="4074338"/>
            <a:ext cx="5624512" cy="603647"/>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942334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993153"/>
            <a:ext cx="8424862" cy="3738838"/>
          </a:xfrm>
        </p:spPr>
        <p:txBody>
          <a:bodyPr/>
          <a:lstStyle>
            <a:lvl1pPr marL="179386" indent="-179386">
              <a:buClr>
                <a:srgbClr val="C9122B"/>
              </a:buClr>
              <a:buFont typeface="Wingdings" panose="05000000000000000000" pitchFamily="2" charset="2"/>
              <a:buChar char="§"/>
              <a:defRPr/>
            </a:lvl1pPr>
            <a:lvl2pPr marL="347659" indent="-166686">
              <a:buClr>
                <a:srgbClr val="C9122B"/>
              </a:buClr>
              <a:buFont typeface="Wingdings" panose="05000000000000000000" pitchFamily="2" charset="2"/>
              <a:buChar char="§"/>
              <a:defRPr/>
            </a:lvl2pPr>
            <a:lvl3pPr marL="538158" indent="-188911">
              <a:buClr>
                <a:srgbClr val="C9122B"/>
              </a:buClr>
              <a:buFont typeface="Wingdings" panose="05000000000000000000" pitchFamily="2" charset="2"/>
              <a:buChar char="§"/>
              <a:defRPr/>
            </a:lvl3pPr>
            <a:lvl4pPr marL="712781" indent="-173037">
              <a:buClr>
                <a:srgbClr val="C9122B"/>
              </a:buClr>
              <a:buFont typeface="Wingdings" panose="05000000000000000000" pitchFamily="2" charset="2"/>
              <a:buChar char="§"/>
              <a:defRPr sz="1800"/>
            </a:lvl4pPr>
            <a:lvl5pPr marL="898516" indent="-184148">
              <a:buClr>
                <a:srgbClr val="C9122B"/>
              </a:buClr>
              <a:buFont typeface="Wingdings" panose="05000000000000000000"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86656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843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3" y="1493385"/>
            <a:ext cx="8069263" cy="45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title style</a:t>
            </a:r>
            <a:endParaRPr lang="en-GB" altLang="en-US" dirty="0" smtClean="0"/>
          </a:p>
        </p:txBody>
      </p:sp>
      <p:sp>
        <p:nvSpPr>
          <p:cNvPr id="1027" name="Rectangle 3"/>
          <p:cNvSpPr>
            <a:spLocks noGrp="1" noChangeArrowheads="1"/>
          </p:cNvSpPr>
          <p:nvPr>
            <p:ph type="body" idx="1"/>
          </p:nvPr>
        </p:nvSpPr>
        <p:spPr bwMode="auto">
          <a:xfrm>
            <a:off x="533400" y="1951775"/>
            <a:ext cx="8070850" cy="2726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endParaRPr lang="en-GB" altLang="en-US" dirty="0" smtClean="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 id="2147483683" r:id="rId4"/>
    <p:sldLayoutId id="2147483684" r:id="rId5"/>
    <p:sldLayoutId id="2147483685" r:id="rId6"/>
    <p:sldLayoutId id="2147483686" r:id="rId7"/>
    <p:sldLayoutId id="2147483687" r:id="rId8"/>
  </p:sldLayoutIdLst>
  <p:timing>
    <p:tnLst>
      <p:par>
        <p:cTn id="1" dur="indefinite" restart="never" nodeType="tmRoot"/>
      </p:par>
    </p:tnLst>
  </p:timing>
  <p:hf hdr="0" ftr="0" dt="0"/>
  <p:txStyles>
    <p:titleStyle>
      <a:lvl1pPr algn="l" rtl="0" eaLnBrk="1" fontAlgn="base" hangingPunct="1">
        <a:spcBef>
          <a:spcPct val="0"/>
        </a:spcBef>
        <a:spcAft>
          <a:spcPct val="0"/>
        </a:spcAft>
        <a:defRPr sz="2800" b="1">
          <a:solidFill>
            <a:schemeClr val="tx1"/>
          </a:solidFill>
          <a:latin typeface="+mn-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196" algn="l" rtl="0" eaLnBrk="1" fontAlgn="base" hangingPunct="1">
        <a:spcBef>
          <a:spcPct val="0"/>
        </a:spcBef>
        <a:spcAft>
          <a:spcPct val="0"/>
        </a:spcAft>
        <a:defRPr sz="2200" b="1">
          <a:solidFill>
            <a:schemeClr val="tx2"/>
          </a:solidFill>
          <a:latin typeface="Arial" pitchFamily="-110" charset="0"/>
        </a:defRPr>
      </a:lvl6pPr>
      <a:lvl7pPr marL="914391" algn="l" rtl="0" eaLnBrk="1" fontAlgn="base" hangingPunct="1">
        <a:spcBef>
          <a:spcPct val="0"/>
        </a:spcBef>
        <a:spcAft>
          <a:spcPct val="0"/>
        </a:spcAft>
        <a:defRPr sz="2200" b="1">
          <a:solidFill>
            <a:schemeClr val="tx2"/>
          </a:solidFill>
          <a:latin typeface="Arial" pitchFamily="-110" charset="0"/>
        </a:defRPr>
      </a:lvl7pPr>
      <a:lvl8pPr marL="1371587" algn="l" rtl="0" eaLnBrk="1" fontAlgn="base" hangingPunct="1">
        <a:spcBef>
          <a:spcPct val="0"/>
        </a:spcBef>
        <a:spcAft>
          <a:spcPct val="0"/>
        </a:spcAft>
        <a:defRPr sz="2200" b="1">
          <a:solidFill>
            <a:schemeClr val="tx2"/>
          </a:solidFill>
          <a:latin typeface="Arial" pitchFamily="-110" charset="0"/>
        </a:defRPr>
      </a:lvl8pPr>
      <a:lvl9pPr marL="1828782" algn="l" rtl="0" eaLnBrk="1" fontAlgn="base" hangingPunct="1">
        <a:spcBef>
          <a:spcPct val="0"/>
        </a:spcBef>
        <a:spcAft>
          <a:spcPct val="0"/>
        </a:spcAft>
        <a:defRPr sz="2200" b="1">
          <a:solidFill>
            <a:schemeClr val="tx2"/>
          </a:solidFill>
          <a:latin typeface="Arial" pitchFamily="-110" charset="0"/>
        </a:defRPr>
      </a:lvl9pPr>
    </p:titleStyle>
    <p:bodyStyle>
      <a:lvl1pPr marL="179386" indent="-179386" algn="l" rtl="0" eaLnBrk="1" fontAlgn="base" hangingPunct="1">
        <a:spcBef>
          <a:spcPct val="0"/>
        </a:spcBef>
        <a:spcAft>
          <a:spcPct val="0"/>
        </a:spcAft>
        <a:buClr>
          <a:srgbClr val="C9122B"/>
        </a:buClr>
        <a:buSzPct val="90000"/>
        <a:buFont typeface="Lucida Grande"/>
        <a:buChar char="■"/>
        <a:defRPr sz="2400">
          <a:solidFill>
            <a:schemeClr val="tx1"/>
          </a:solidFill>
          <a:latin typeface="+mn-lt"/>
          <a:ea typeface="ＭＳ Ｐゴシック" pitchFamily="-65" charset="-128"/>
          <a:cs typeface="ＭＳ Ｐゴシック" pitchFamily="-65" charset="-128"/>
        </a:defRPr>
      </a:lvl1pPr>
      <a:lvl2pPr marL="347659" indent="-166686" algn="l" rtl="0" eaLnBrk="1" fontAlgn="base" hangingPunct="1">
        <a:spcBef>
          <a:spcPct val="0"/>
        </a:spcBef>
        <a:spcAft>
          <a:spcPct val="0"/>
        </a:spcAft>
        <a:buClr>
          <a:srgbClr val="C9122B"/>
        </a:buClr>
        <a:buFont typeface="Lucida Grande"/>
        <a:buChar char="■"/>
        <a:defRPr sz="2200">
          <a:solidFill>
            <a:schemeClr val="tx1"/>
          </a:solidFill>
          <a:latin typeface="+mn-lt"/>
          <a:ea typeface="ＭＳ Ｐゴシック" pitchFamily="-110" charset="-128"/>
        </a:defRPr>
      </a:lvl2pPr>
      <a:lvl3pPr marL="538158" indent="-188911" algn="l" rtl="0" eaLnBrk="1" fontAlgn="base" hangingPunct="1">
        <a:spcBef>
          <a:spcPct val="0"/>
        </a:spcBef>
        <a:spcAft>
          <a:spcPct val="0"/>
        </a:spcAft>
        <a:buClr>
          <a:srgbClr val="C9122B"/>
        </a:buClr>
        <a:buSzPct val="108000"/>
        <a:buFont typeface="Lucida Grande"/>
        <a:buChar char="■"/>
        <a:defRPr sz="2000">
          <a:solidFill>
            <a:schemeClr val="tx1"/>
          </a:solidFill>
          <a:latin typeface="+mn-lt"/>
          <a:ea typeface="ＭＳ Ｐゴシック" pitchFamily="-110" charset="-128"/>
        </a:defRPr>
      </a:lvl3pPr>
      <a:lvl4pPr marL="712781" indent="-173037" algn="l" rtl="0" eaLnBrk="1" fontAlgn="base" hangingPunct="1">
        <a:spcBef>
          <a:spcPct val="0"/>
        </a:spcBef>
        <a:spcAft>
          <a:spcPct val="0"/>
        </a:spcAft>
        <a:buClr>
          <a:srgbClr val="C9122B"/>
        </a:buClr>
        <a:buSzPct val="115000"/>
        <a:buFont typeface="Lucida Grande"/>
        <a:buChar char="■"/>
        <a:defRPr sz="1800">
          <a:solidFill>
            <a:schemeClr val="tx1"/>
          </a:solidFill>
          <a:latin typeface="+mn-lt"/>
          <a:ea typeface="ＭＳ Ｐゴシック" pitchFamily="-110" charset="-128"/>
        </a:defRPr>
      </a:lvl4pPr>
      <a:lvl5pPr marL="898516" indent="-184148" algn="l" rtl="0" eaLnBrk="1" fontAlgn="base" hangingPunct="1">
        <a:spcBef>
          <a:spcPct val="0"/>
        </a:spcBef>
        <a:spcAft>
          <a:spcPct val="0"/>
        </a:spcAft>
        <a:buClr>
          <a:srgbClr val="C9122B"/>
        </a:buClr>
        <a:buSzPct val="130000"/>
        <a:buFont typeface="Lucida Grande"/>
        <a:buChar char="■"/>
        <a:defRPr sz="1600">
          <a:solidFill>
            <a:schemeClr val="tx1"/>
          </a:solidFill>
          <a:latin typeface="+mn-lt"/>
          <a:ea typeface="ＭＳ Ｐゴシック" pitchFamily="-110" charset="-128"/>
        </a:defRPr>
      </a:lvl5pPr>
      <a:lvl6pPr marL="1355711"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6pPr>
      <a:lvl7pPr marL="1812907"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7pPr>
      <a:lvl8pPr marL="2270102"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8pPr>
      <a:lvl9pPr marL="2727298"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Special:BookSources/3936122202" TargetMode="External"/><Relationship Id="rId4" Type="http://schemas.openxmlformats.org/officeDocument/2006/relationships/hyperlink" Target="https://commons.wikimedia.org/wiki/Commons:10,000_paintings_from_Directmedia" TargetMode="External"/><Relationship Id="rId1" Type="http://schemas.openxmlformats.org/officeDocument/2006/relationships/slideLayout" Target="../slideLayouts/slideLayout4.xml"/><Relationship Id="rId2"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tiff"/></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v.uk/government/uploads/system/uploads/attachment_data/file/474227/BIS-15-623-fulfilling-our-potential-teaching-excellence-social-mobility-and-student-choice.pdf" TargetMode="External"/><Relationship Id="rId3" Type="http://schemas.openxmlformats.org/officeDocument/2006/relationships/hyperlink" Target="https://www.gov.uk/government/uploads/system/uploads/attachment_data/file/523396/bis-16-265-success-as-a-knowledge-economy.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Technology and Teaching Excellence</a:t>
            </a:r>
            <a:endParaRPr lang="en-US" dirty="0"/>
          </a:p>
        </p:txBody>
      </p:sp>
      <p:sp>
        <p:nvSpPr>
          <p:cNvPr id="3" name="Content Placeholder 2"/>
          <p:cNvSpPr>
            <a:spLocks noGrp="1"/>
          </p:cNvSpPr>
          <p:nvPr>
            <p:ph idx="1"/>
          </p:nvPr>
        </p:nvSpPr>
        <p:spPr>
          <a:xfrm>
            <a:off x="401495" y="3147814"/>
            <a:ext cx="8424862" cy="1296144"/>
          </a:xfrm>
        </p:spPr>
        <p:txBody>
          <a:bodyPr/>
          <a:lstStyle/>
          <a:p>
            <a:r>
              <a:rPr lang="en-US" dirty="0" smtClean="0"/>
              <a:t>Dr. Rachael-Anne Knight PFHEA NTF</a:t>
            </a:r>
          </a:p>
          <a:p>
            <a:r>
              <a:rPr lang="en-US" dirty="0" smtClean="0"/>
              <a:t>Associate Dean Education &amp; Associate Professor of Phonetics</a:t>
            </a:r>
            <a:endParaRPr lang="en-US" dirty="0"/>
          </a:p>
          <a:p>
            <a:r>
              <a:rPr lang="en-US" dirty="0" smtClean="0"/>
              <a:t>@</a:t>
            </a:r>
            <a:r>
              <a:rPr lang="en-US" dirty="0" err="1" smtClean="0"/>
              <a:t>r_a_knight</a:t>
            </a:r>
            <a:endParaRPr lang="en-US" dirty="0"/>
          </a:p>
        </p:txBody>
      </p:sp>
    </p:spTree>
    <p:extLst>
      <p:ext uri="{BB962C8B-B14F-4D97-AF65-F5344CB8AC3E}">
        <p14:creationId xmlns:p14="http://schemas.microsoft.com/office/powerpoint/2010/main" val="34583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en-GB" dirty="0" smtClean="0">
                <a:latin typeface="Arial" charset="0"/>
                <a:cs typeface="Arial" charset="0"/>
              </a:rPr>
              <a:t>Why doesn’t everyone move away from the lecture</a:t>
            </a:r>
            <a:r>
              <a:rPr lang="en-GB" dirty="0" smtClean="0">
                <a:latin typeface="Arial" charset="0"/>
                <a:cs typeface="Arial" charset="0"/>
              </a:rPr>
              <a:t>? (SR)</a:t>
            </a:r>
            <a:endParaRPr lang="en-GB" sz="1500" dirty="0"/>
          </a:p>
        </p:txBody>
      </p:sp>
      <p:sp>
        <p:nvSpPr>
          <p:cNvPr id="6147" name="Content Placeholder 2"/>
          <p:cNvSpPr>
            <a:spLocks noGrp="1"/>
          </p:cNvSpPr>
          <p:nvPr>
            <p:ph idx="1"/>
          </p:nvPr>
        </p:nvSpPr>
        <p:spPr/>
        <p:txBody>
          <a:bodyPr/>
          <a:lstStyle/>
          <a:p>
            <a:r>
              <a:rPr lang="en-GB" sz="2000" dirty="0" err="1" smtClean="0">
                <a:latin typeface="Arial" charset="0"/>
                <a:cs typeface="Arial" charset="0"/>
              </a:rPr>
              <a:t>Moerschell</a:t>
            </a:r>
            <a:r>
              <a:rPr lang="en-GB" sz="2000" dirty="0" smtClean="0">
                <a:latin typeface="Arial" charset="0"/>
                <a:cs typeface="Arial" charset="0"/>
              </a:rPr>
              <a:t> (2009):</a:t>
            </a:r>
          </a:p>
          <a:p>
            <a:pPr lvl="1"/>
            <a:r>
              <a:rPr lang="en-GB" sz="2000" dirty="0" smtClean="0">
                <a:latin typeface="Arial" charset="0"/>
                <a:cs typeface="Arial" charset="0"/>
              </a:rPr>
              <a:t>Lack of motivation to learn new teaching </a:t>
            </a:r>
            <a:r>
              <a:rPr lang="en-GB" sz="2000" dirty="0" smtClean="0">
                <a:latin typeface="Arial" charset="0"/>
                <a:cs typeface="Arial" charset="0"/>
              </a:rPr>
              <a:t>methods</a:t>
            </a:r>
            <a:endParaRPr lang="en-GB" sz="2000" dirty="0" smtClean="0">
              <a:latin typeface="Arial" charset="0"/>
              <a:cs typeface="Arial" charset="0"/>
            </a:endParaRPr>
          </a:p>
          <a:p>
            <a:pPr lvl="1"/>
            <a:r>
              <a:rPr lang="en-GB" sz="2000" dirty="0" smtClean="0"/>
              <a:t>Unable </a:t>
            </a:r>
            <a:r>
              <a:rPr lang="en-GB" sz="2000" dirty="0" smtClean="0"/>
              <a:t>to visualise future, comfort </a:t>
            </a:r>
            <a:r>
              <a:rPr lang="en-GB" sz="2000" dirty="0"/>
              <a:t>with the </a:t>
            </a:r>
            <a:r>
              <a:rPr lang="en-GB" sz="2000" dirty="0" smtClean="0"/>
              <a:t>status quo</a:t>
            </a:r>
          </a:p>
          <a:p>
            <a:pPr lvl="1"/>
            <a:r>
              <a:rPr lang="en-GB" sz="2000" dirty="0" smtClean="0"/>
              <a:t>Lacking information or skills, uncooperative personality</a:t>
            </a:r>
          </a:p>
          <a:p>
            <a:r>
              <a:rPr lang="en-GB" sz="2000" dirty="0" smtClean="0">
                <a:latin typeface="Arial" charset="0"/>
                <a:cs typeface="Arial" charset="0"/>
              </a:rPr>
              <a:t>Credibility </a:t>
            </a:r>
            <a:r>
              <a:rPr lang="en-GB" sz="2000" dirty="0">
                <a:latin typeface="Arial" charset="0"/>
                <a:cs typeface="Arial" charset="0"/>
              </a:rPr>
              <a:t>issues for new </a:t>
            </a:r>
            <a:r>
              <a:rPr lang="en-GB" sz="2000" dirty="0" smtClean="0">
                <a:latin typeface="Arial" charset="0"/>
                <a:cs typeface="Arial" charset="0"/>
              </a:rPr>
              <a:t>approaches </a:t>
            </a:r>
            <a:r>
              <a:rPr lang="en-GB" sz="2000" dirty="0">
                <a:latin typeface="Arial" charset="0"/>
                <a:cs typeface="Arial" charset="0"/>
              </a:rPr>
              <a:t>and technologies</a:t>
            </a:r>
          </a:p>
          <a:p>
            <a:pPr lvl="1"/>
            <a:r>
              <a:rPr lang="en-GB" sz="2000" dirty="0" smtClean="0">
                <a:latin typeface="Arial" charset="0"/>
                <a:cs typeface="Arial" charset="0"/>
              </a:rPr>
              <a:t>Scepticism about efficacy (does it really help)</a:t>
            </a:r>
            <a:endParaRPr lang="en-GB" sz="2000" dirty="0">
              <a:latin typeface="Arial" charset="0"/>
              <a:cs typeface="Arial" charset="0"/>
            </a:endParaRPr>
          </a:p>
          <a:p>
            <a:pPr lvl="1"/>
            <a:r>
              <a:rPr lang="en-GB" sz="2000" dirty="0" smtClean="0">
                <a:latin typeface="Arial" charset="0"/>
                <a:cs typeface="Arial" charset="0"/>
              </a:rPr>
              <a:t>Gimmicky (effort may be wasted as we abandon it next year)</a:t>
            </a:r>
          </a:p>
          <a:p>
            <a:r>
              <a:rPr lang="en-GB" sz="2000" dirty="0" smtClean="0">
                <a:latin typeface="Arial" charset="0"/>
                <a:cs typeface="Arial" charset="0"/>
              </a:rPr>
              <a:t>Time, incentives</a:t>
            </a:r>
          </a:p>
          <a:p>
            <a:pPr lvl="1"/>
            <a:r>
              <a:rPr lang="en-GB" sz="2000" dirty="0" smtClean="0">
                <a:latin typeface="Arial" charset="0"/>
                <a:cs typeface="Arial" charset="0"/>
              </a:rPr>
              <a:t>Good research gets you promoted, good teaching is suspect</a:t>
            </a:r>
          </a:p>
          <a:p>
            <a:pPr lvl="1"/>
            <a:r>
              <a:rPr lang="en-GB" sz="2000" dirty="0" smtClean="0">
                <a:latin typeface="Arial" charset="0"/>
                <a:cs typeface="Arial" charset="0"/>
              </a:rPr>
              <a:t>No incentive to spend time on excellent teaching</a:t>
            </a:r>
            <a:endParaRPr lang="en-GB" sz="2000" dirty="0">
              <a:latin typeface="Arial" charset="0"/>
              <a:cs typeface="Arial" charset="0"/>
            </a:endParaRPr>
          </a:p>
          <a:p>
            <a:pPr lvl="2"/>
            <a:endParaRPr lang="en-GB" dirty="0">
              <a:latin typeface="Arial" charset="0"/>
              <a:cs typeface="Arial" charset="0"/>
            </a:endParaRPr>
          </a:p>
          <a:p>
            <a:endParaRPr lang="en-GB" dirty="0" smtClean="0">
              <a:latin typeface="Arial" charset="0"/>
              <a:cs typeface="Arial" charset="0"/>
            </a:endParaRPr>
          </a:p>
          <a:p>
            <a:endParaRPr lang="en-GB" dirty="0" smtClean="0">
              <a:latin typeface="Arial" charset="0"/>
              <a:cs typeface="Arial" charset="0"/>
            </a:endParaRPr>
          </a:p>
          <a:p>
            <a:endParaRPr lang="en-GB" dirty="0" smtClean="0">
              <a:latin typeface="Arial" charset="0"/>
              <a:cs typeface="Arial" charset="0"/>
            </a:endParaRPr>
          </a:p>
        </p:txBody>
      </p:sp>
    </p:spTree>
    <p:extLst>
      <p:ext uri="{BB962C8B-B14F-4D97-AF65-F5344CB8AC3E}">
        <p14:creationId xmlns:p14="http://schemas.microsoft.com/office/powerpoint/2010/main" val="543764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situation</a:t>
            </a:r>
            <a:endParaRPr lang="en-US" dirty="0"/>
          </a:p>
        </p:txBody>
      </p:sp>
      <p:sp>
        <p:nvSpPr>
          <p:cNvPr id="3" name="Content Placeholder 2"/>
          <p:cNvSpPr>
            <a:spLocks noGrp="1"/>
          </p:cNvSpPr>
          <p:nvPr>
            <p:ph idx="1"/>
          </p:nvPr>
        </p:nvSpPr>
        <p:spPr/>
        <p:txBody>
          <a:bodyPr/>
          <a:lstStyle/>
          <a:p>
            <a:r>
              <a:rPr lang="en-US" dirty="0" smtClean="0"/>
              <a:t>Evidence that most teaching is traditional lectures</a:t>
            </a:r>
          </a:p>
          <a:p>
            <a:endParaRPr lang="en-US" dirty="0"/>
          </a:p>
          <a:p>
            <a:r>
              <a:rPr lang="en-US" dirty="0" smtClean="0"/>
              <a:t>Evidence that students learn better from active learning</a:t>
            </a:r>
          </a:p>
          <a:p>
            <a:endParaRPr lang="en-US" dirty="0"/>
          </a:p>
          <a:p>
            <a:r>
              <a:rPr lang="en-US" dirty="0" smtClean="0"/>
              <a:t>Evidence that lecturers might find it challenging to change their teaching style for a variety of reasons</a:t>
            </a:r>
            <a:endParaRPr lang="en-US" dirty="0"/>
          </a:p>
        </p:txBody>
      </p:sp>
    </p:spTree>
    <p:extLst>
      <p:ext uri="{BB962C8B-B14F-4D97-AF65-F5344CB8AC3E}">
        <p14:creationId xmlns:p14="http://schemas.microsoft.com/office/powerpoint/2010/main" val="2102172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How can we introduce active learning with minimum disruption?</a:t>
            </a:r>
            <a:endParaRPr lang="en-US" sz="2400" dirty="0"/>
          </a:p>
        </p:txBody>
      </p:sp>
      <p:sp>
        <p:nvSpPr>
          <p:cNvPr id="3" name="Content Placeholder 2"/>
          <p:cNvSpPr>
            <a:spLocks noGrp="1"/>
          </p:cNvSpPr>
          <p:nvPr>
            <p:ph idx="1"/>
          </p:nvPr>
        </p:nvSpPr>
        <p:spPr/>
        <p:txBody>
          <a:bodyPr/>
          <a:lstStyle/>
          <a:p>
            <a:r>
              <a:rPr lang="en-US" dirty="0" smtClean="0"/>
              <a:t>Accep</a:t>
            </a:r>
            <a:r>
              <a:rPr lang="en-US" dirty="0" smtClean="0"/>
              <a:t>t the realities of the situation</a:t>
            </a:r>
          </a:p>
          <a:p>
            <a:pPr lvl="1"/>
            <a:r>
              <a:rPr lang="en-US" dirty="0" smtClean="0"/>
              <a:t>Time, class size and incentives are genuine issues</a:t>
            </a:r>
          </a:p>
          <a:p>
            <a:endParaRPr lang="en-US" dirty="0"/>
          </a:p>
          <a:p>
            <a:r>
              <a:rPr lang="en-US" dirty="0" smtClean="0"/>
              <a:t>Provide a solution which is easy to use and can be supported at institutional level</a:t>
            </a:r>
          </a:p>
          <a:p>
            <a:pPr lvl="1"/>
            <a:r>
              <a:rPr lang="en-US" dirty="0" smtClean="0"/>
              <a:t>Communities of practice</a:t>
            </a:r>
          </a:p>
          <a:p>
            <a:pPr lvl="1"/>
            <a:endParaRPr lang="en-US" dirty="0"/>
          </a:p>
          <a:p>
            <a:r>
              <a:rPr lang="en-US" dirty="0" smtClean="0"/>
              <a:t>Work with the evidence about learning in higher education</a:t>
            </a:r>
            <a:endParaRPr lang="en-US" dirty="0"/>
          </a:p>
        </p:txBody>
      </p:sp>
    </p:spTree>
    <p:extLst>
      <p:ext uri="{BB962C8B-B14F-4D97-AF65-F5344CB8AC3E}">
        <p14:creationId xmlns:p14="http://schemas.microsoft.com/office/powerpoint/2010/main" val="1801995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class room technologies</a:t>
            </a:r>
            <a:endParaRPr lang="en-US" dirty="0"/>
          </a:p>
        </p:txBody>
      </p:sp>
      <p:sp>
        <p:nvSpPr>
          <p:cNvPr id="3" name="Content Placeholder 2"/>
          <p:cNvSpPr>
            <a:spLocks noGrp="1"/>
          </p:cNvSpPr>
          <p:nvPr>
            <p:ph idx="1"/>
          </p:nvPr>
        </p:nvSpPr>
        <p:spPr/>
        <p:txBody>
          <a:bodyPr/>
          <a:lstStyle/>
          <a:p>
            <a:r>
              <a:rPr lang="en-US" dirty="0" smtClean="0"/>
              <a:t>Polling, or personal response systems, have been popular for a number of years</a:t>
            </a:r>
          </a:p>
          <a:p>
            <a:endParaRPr lang="en-US" dirty="0"/>
          </a:p>
          <a:p>
            <a:r>
              <a:rPr lang="en-US" dirty="0" smtClean="0"/>
              <a:t>Originally using bespoke handsets, and now increasingly using students’ own devices</a:t>
            </a:r>
          </a:p>
          <a:p>
            <a:endParaRPr lang="en-US" dirty="0"/>
          </a:p>
          <a:p>
            <a:r>
              <a:rPr lang="en-US" dirty="0" smtClean="0"/>
              <a:t>Many different systems with broadly similar features</a:t>
            </a:r>
            <a:endParaRPr lang="en-US" dirty="0"/>
          </a:p>
        </p:txBody>
      </p:sp>
      <p:pic>
        <p:nvPicPr>
          <p:cNvPr id="4" name="Picture 3"/>
          <p:cNvPicPr>
            <a:picLocks noChangeAspect="1"/>
          </p:cNvPicPr>
          <p:nvPr/>
        </p:nvPicPr>
        <p:blipFill>
          <a:blip r:embed="rId2"/>
          <a:stretch>
            <a:fillRect/>
          </a:stretch>
        </p:blipFill>
        <p:spPr>
          <a:xfrm>
            <a:off x="35685" y="3688038"/>
            <a:ext cx="1476000" cy="1476000"/>
          </a:xfrm>
          <a:prstGeom prst="rect">
            <a:avLst/>
          </a:prstGeom>
        </p:spPr>
      </p:pic>
      <p:pic>
        <p:nvPicPr>
          <p:cNvPr id="5" name="Picture 4"/>
          <p:cNvPicPr>
            <a:picLocks noChangeAspect="1"/>
          </p:cNvPicPr>
          <p:nvPr/>
        </p:nvPicPr>
        <p:blipFill>
          <a:blip r:embed="rId3"/>
          <a:stretch>
            <a:fillRect/>
          </a:stretch>
        </p:blipFill>
        <p:spPr>
          <a:xfrm>
            <a:off x="5292504" y="3346038"/>
            <a:ext cx="3636000" cy="1818000"/>
          </a:xfrm>
          <a:prstGeom prst="rect">
            <a:avLst/>
          </a:prstGeom>
        </p:spPr>
      </p:pic>
    </p:spTree>
    <p:extLst>
      <p:ext uri="{BB962C8B-B14F-4D97-AF65-F5344CB8AC3E}">
        <p14:creationId xmlns:p14="http://schemas.microsoft.com/office/powerpoint/2010/main" val="438273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personal experience</a:t>
            </a:r>
            <a:endParaRPr lang="en-US" dirty="0"/>
          </a:p>
        </p:txBody>
      </p:sp>
      <p:sp>
        <p:nvSpPr>
          <p:cNvPr id="3" name="Content Placeholder 2"/>
          <p:cNvSpPr>
            <a:spLocks noGrp="1"/>
          </p:cNvSpPr>
          <p:nvPr>
            <p:ph idx="1"/>
          </p:nvPr>
        </p:nvSpPr>
        <p:spPr/>
        <p:txBody>
          <a:bodyPr/>
          <a:lstStyle/>
          <a:p>
            <a:r>
              <a:rPr lang="en-US" dirty="0" smtClean="0"/>
              <a:t>No tech</a:t>
            </a:r>
          </a:p>
          <a:p>
            <a:endParaRPr lang="en-US" dirty="0" smtClean="0"/>
          </a:p>
          <a:p>
            <a:r>
              <a:rPr lang="en-US" dirty="0" smtClean="0"/>
              <a:t>Clickers</a:t>
            </a:r>
          </a:p>
          <a:p>
            <a:endParaRPr lang="en-US" dirty="0" smtClean="0"/>
          </a:p>
          <a:p>
            <a:r>
              <a:rPr lang="en-US" dirty="0" err="1" smtClean="0"/>
              <a:t>PollEverwhere</a:t>
            </a:r>
            <a:endParaRPr lang="en-US" dirty="0" smtClean="0"/>
          </a:p>
          <a:p>
            <a:endParaRPr lang="en-US" dirty="0" smtClean="0"/>
          </a:p>
          <a:p>
            <a:r>
              <a:rPr lang="en-US" dirty="0" err="1" smtClean="0"/>
              <a:t>Kahoot</a:t>
            </a:r>
            <a:r>
              <a:rPr lang="en-US" dirty="0" smtClean="0"/>
              <a:t>!</a:t>
            </a:r>
          </a:p>
          <a:p>
            <a:endParaRPr lang="en-US" dirty="0" smtClean="0"/>
          </a:p>
          <a:p>
            <a:r>
              <a:rPr lang="en-US" dirty="0" smtClean="0"/>
              <a:t>Twitter</a:t>
            </a:r>
            <a:endParaRPr lang="en-US" dirty="0"/>
          </a:p>
        </p:txBody>
      </p:sp>
    </p:spTree>
    <p:extLst>
      <p:ext uri="{BB962C8B-B14F-4D97-AF65-F5344CB8AC3E}">
        <p14:creationId xmlns:p14="http://schemas.microsoft.com/office/powerpoint/2010/main" val="17348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Breaking the ice</a:t>
            </a:r>
            <a:endParaRPr lang="en-US" dirty="0"/>
          </a:p>
        </p:txBody>
      </p:sp>
      <p:pic>
        <p:nvPicPr>
          <p:cNvPr id="5" name="Content Placeholder 4"/>
          <p:cNvPicPr>
            <a:picLocks noGrp="1" noChangeAspect="1"/>
          </p:cNvPicPr>
          <p:nvPr>
            <p:ph idx="1"/>
          </p:nvPr>
        </p:nvPicPr>
        <p:blipFill>
          <a:blip r:embed="rId3"/>
          <a:stretch>
            <a:fillRect/>
          </a:stretch>
        </p:blipFill>
        <p:spPr>
          <a:xfrm>
            <a:off x="971550" y="1272107"/>
            <a:ext cx="7200900" cy="2923137"/>
          </a:xfrm>
          <a:prstGeom prst="rect">
            <a:avLst/>
          </a:prstGeom>
        </p:spPr>
      </p:pic>
      <p:sp>
        <p:nvSpPr>
          <p:cNvPr id="6" name="TextBox 5"/>
          <p:cNvSpPr txBox="1"/>
          <p:nvPr/>
        </p:nvSpPr>
        <p:spPr>
          <a:xfrm>
            <a:off x="8252178" y="135467"/>
            <a:ext cx="341760" cy="261610"/>
          </a:xfrm>
          <a:prstGeom prst="rect">
            <a:avLst/>
          </a:prstGeom>
          <a:noFill/>
        </p:spPr>
        <p:txBody>
          <a:bodyPr wrap="none" rtlCol="0">
            <a:spAutoFit/>
          </a:bodyPr>
          <a:lstStyle/>
          <a:p>
            <a:r>
              <a:rPr lang="en-US" sz="1100" dirty="0" smtClean="0"/>
              <a:t>15</a:t>
            </a:r>
            <a:endParaRPr lang="en-US" sz="1100" dirty="0"/>
          </a:p>
        </p:txBody>
      </p:sp>
    </p:spTree>
    <p:extLst>
      <p:ext uri="{BB962C8B-B14F-4D97-AF65-F5344CB8AC3E}">
        <p14:creationId xmlns:p14="http://schemas.microsoft.com/office/powerpoint/2010/main" val="500490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a:t>
            </a:r>
            <a:endParaRPr lang="en-US" dirty="0"/>
          </a:p>
        </p:txBody>
      </p:sp>
      <p:pic>
        <p:nvPicPr>
          <p:cNvPr id="4" name="Content Placeholder 3"/>
          <p:cNvPicPr>
            <a:picLocks noGrp="1" noChangeAspect="1"/>
          </p:cNvPicPr>
          <p:nvPr>
            <p:ph idx="1"/>
          </p:nvPr>
        </p:nvPicPr>
        <p:blipFill>
          <a:blip r:embed="rId3"/>
          <a:stretch>
            <a:fillRect/>
          </a:stretch>
        </p:blipFill>
        <p:spPr>
          <a:xfrm>
            <a:off x="971550" y="1396770"/>
            <a:ext cx="7200900" cy="2673811"/>
          </a:xfrm>
          <a:prstGeom prst="rect">
            <a:avLst/>
          </a:prstGeom>
        </p:spPr>
      </p:pic>
    </p:spTree>
    <p:extLst>
      <p:ext uri="{BB962C8B-B14F-4D97-AF65-F5344CB8AC3E}">
        <p14:creationId xmlns:p14="http://schemas.microsoft.com/office/powerpoint/2010/main" val="694705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knowledge – before, during, after</a:t>
            </a:r>
            <a:endParaRPr lang="en-US" dirty="0"/>
          </a:p>
        </p:txBody>
      </p:sp>
      <p:pic>
        <p:nvPicPr>
          <p:cNvPr id="5" name="Content Placeholder 4"/>
          <p:cNvPicPr>
            <a:picLocks noGrp="1" noChangeAspect="1"/>
          </p:cNvPicPr>
          <p:nvPr>
            <p:ph idx="1"/>
          </p:nvPr>
        </p:nvPicPr>
        <p:blipFill rotWithShape="1">
          <a:blip r:embed="rId2"/>
          <a:srcRect l="1288"/>
          <a:stretch/>
        </p:blipFill>
        <p:spPr>
          <a:xfrm>
            <a:off x="971550" y="1253353"/>
            <a:ext cx="7200900" cy="2960644"/>
          </a:xfrm>
          <a:prstGeom prst="rect">
            <a:avLst/>
          </a:prstGeom>
        </p:spPr>
      </p:pic>
    </p:spTree>
    <p:extLst>
      <p:ext uri="{BB962C8B-B14F-4D97-AF65-F5344CB8AC3E}">
        <p14:creationId xmlns:p14="http://schemas.microsoft.com/office/powerpoint/2010/main" val="1707606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opinions</a:t>
            </a:r>
            <a:endParaRPr lang="en-US" dirty="0"/>
          </a:p>
        </p:txBody>
      </p:sp>
      <p:pic>
        <p:nvPicPr>
          <p:cNvPr id="4" name="Content Placeholder 3"/>
          <p:cNvPicPr>
            <a:picLocks noGrp="1" noChangeAspect="1"/>
          </p:cNvPicPr>
          <p:nvPr>
            <p:ph idx="1"/>
          </p:nvPr>
        </p:nvPicPr>
        <p:blipFill>
          <a:blip r:embed="rId3"/>
          <a:stretch>
            <a:fillRect/>
          </a:stretch>
        </p:blipFill>
        <p:spPr>
          <a:xfrm>
            <a:off x="971550" y="1365291"/>
            <a:ext cx="7200900" cy="2736768"/>
          </a:xfrm>
          <a:prstGeom prst="rect">
            <a:avLst/>
          </a:prstGeom>
        </p:spPr>
      </p:pic>
    </p:spTree>
    <p:extLst>
      <p:ext uri="{BB962C8B-B14F-4D97-AF65-F5344CB8AC3E}">
        <p14:creationId xmlns:p14="http://schemas.microsoft.com/office/powerpoint/2010/main" val="1042328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group agreement</a:t>
            </a:r>
            <a:endParaRPr lang="en-US" dirty="0"/>
          </a:p>
        </p:txBody>
      </p:sp>
      <p:pic>
        <p:nvPicPr>
          <p:cNvPr id="5" name="Content Placeholder 4"/>
          <p:cNvPicPr>
            <a:picLocks noGrp="1" noChangeAspect="1"/>
          </p:cNvPicPr>
          <p:nvPr>
            <p:ph idx="1"/>
          </p:nvPr>
        </p:nvPicPr>
        <p:blipFill>
          <a:blip r:embed="rId3"/>
          <a:stretch>
            <a:fillRect/>
          </a:stretch>
        </p:blipFill>
        <p:spPr>
          <a:xfrm>
            <a:off x="971550" y="1280056"/>
            <a:ext cx="7200900" cy="2907239"/>
          </a:xfrm>
          <a:prstGeom prst="rect">
            <a:avLst/>
          </a:prstGeom>
        </p:spPr>
      </p:pic>
    </p:spTree>
    <p:extLst>
      <p:ext uri="{BB962C8B-B14F-4D97-AF65-F5344CB8AC3E}">
        <p14:creationId xmlns:p14="http://schemas.microsoft.com/office/powerpoint/2010/main" val="826306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The traditional </a:t>
            </a:r>
            <a:r>
              <a:rPr lang="en-US" dirty="0" smtClean="0"/>
              <a:t>lecture</a:t>
            </a:r>
          </a:p>
          <a:p>
            <a:endParaRPr lang="en-US" dirty="0" smtClean="0"/>
          </a:p>
          <a:p>
            <a:r>
              <a:rPr lang="en-US" dirty="0" smtClean="0"/>
              <a:t>Active learning</a:t>
            </a:r>
          </a:p>
          <a:p>
            <a:endParaRPr lang="en-US" dirty="0" smtClean="0"/>
          </a:p>
          <a:p>
            <a:r>
              <a:rPr lang="en-US" dirty="0" smtClean="0"/>
              <a:t>Interactive technologies</a:t>
            </a:r>
          </a:p>
          <a:p>
            <a:endParaRPr lang="en-US" dirty="0" smtClean="0"/>
          </a:p>
          <a:p>
            <a:r>
              <a:rPr lang="en-US" dirty="0" smtClean="0"/>
              <a:t>Teaching Excellence</a:t>
            </a:r>
          </a:p>
          <a:p>
            <a:endParaRPr lang="en-US" dirty="0"/>
          </a:p>
          <a:p>
            <a:r>
              <a:rPr lang="en-US" dirty="0" smtClean="0"/>
              <a:t>Embedding interactive technologies</a:t>
            </a:r>
            <a:endParaRPr lang="en-US" dirty="0"/>
          </a:p>
        </p:txBody>
      </p:sp>
    </p:spTree>
    <p:extLst>
      <p:ext uri="{BB962C8B-B14F-4D97-AF65-F5344CB8AC3E}">
        <p14:creationId xmlns:p14="http://schemas.microsoft.com/office/powerpoint/2010/main" val="1121321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visuals</a:t>
            </a:r>
            <a:endParaRPr lang="en-US" dirty="0"/>
          </a:p>
        </p:txBody>
      </p:sp>
      <p:pic>
        <p:nvPicPr>
          <p:cNvPr id="5" name="Content Placeholder 4"/>
          <p:cNvPicPr>
            <a:picLocks noGrp="1" noChangeAspect="1"/>
          </p:cNvPicPr>
          <p:nvPr>
            <p:ph idx="1"/>
          </p:nvPr>
        </p:nvPicPr>
        <p:blipFill>
          <a:blip r:embed="rId3"/>
          <a:stretch>
            <a:fillRect/>
          </a:stretch>
        </p:blipFill>
        <p:spPr>
          <a:xfrm>
            <a:off x="971550" y="1293495"/>
            <a:ext cx="7200900" cy="2880360"/>
          </a:xfrm>
          <a:prstGeom prst="rect">
            <a:avLst/>
          </a:prstGeom>
        </p:spPr>
      </p:pic>
    </p:spTree>
    <p:extLst>
      <p:ext uri="{BB962C8B-B14F-4D97-AF65-F5344CB8AC3E}">
        <p14:creationId xmlns:p14="http://schemas.microsoft.com/office/powerpoint/2010/main" val="117924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29496" y="195486"/>
            <a:ext cx="9079008" cy="4824536"/>
          </a:xfrm>
          <a:prstGeom prst="rect">
            <a:avLst/>
          </a:prstGeom>
        </p:spPr>
      </p:pic>
      <p:pic>
        <p:nvPicPr>
          <p:cNvPr id="6" name="Picture 5"/>
          <p:cNvPicPr>
            <a:picLocks noChangeAspect="1"/>
          </p:cNvPicPr>
          <p:nvPr/>
        </p:nvPicPr>
        <p:blipFill>
          <a:blip r:embed="rId3"/>
          <a:stretch>
            <a:fillRect/>
          </a:stretch>
        </p:blipFill>
        <p:spPr>
          <a:xfrm>
            <a:off x="29496" y="699542"/>
            <a:ext cx="2352528" cy="1800200"/>
          </a:xfrm>
          <a:prstGeom prst="rect">
            <a:avLst/>
          </a:prstGeom>
        </p:spPr>
      </p:pic>
    </p:spTree>
    <p:extLst>
      <p:ext uri="{BB962C8B-B14F-4D97-AF65-F5344CB8AC3E}">
        <p14:creationId xmlns:p14="http://schemas.microsoft.com/office/powerpoint/2010/main" val="630215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634" y="3075806"/>
            <a:ext cx="847360" cy="2036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6" name="Title 1"/>
          <p:cNvSpPr>
            <a:spLocks noGrp="1"/>
          </p:cNvSpPr>
          <p:nvPr>
            <p:ph type="title"/>
          </p:nvPr>
        </p:nvSpPr>
        <p:spPr>
          <a:xfrm>
            <a:off x="395288" y="381845"/>
            <a:ext cx="8423206" cy="648072"/>
          </a:xfrm>
        </p:spPr>
        <p:txBody>
          <a:bodyPr/>
          <a:lstStyle/>
          <a:p>
            <a:r>
              <a:rPr lang="en-GB" dirty="0" smtClean="0">
                <a:latin typeface="Arial" charset="0"/>
                <a:cs typeface="Arial" charset="0"/>
              </a:rPr>
              <a:t>Evidence for the benefits of quizzing (SR)</a:t>
            </a:r>
            <a:endParaRPr lang="en-GB" dirty="0" smtClean="0">
              <a:latin typeface="Arial" charset="0"/>
              <a:cs typeface="Arial" charset="0"/>
            </a:endParaRPr>
          </a:p>
        </p:txBody>
      </p:sp>
      <p:sp>
        <p:nvSpPr>
          <p:cNvPr id="6147" name="Content Placeholder 2"/>
          <p:cNvSpPr>
            <a:spLocks noGrp="1"/>
          </p:cNvSpPr>
          <p:nvPr>
            <p:ph idx="1"/>
          </p:nvPr>
        </p:nvSpPr>
        <p:spPr>
          <a:xfrm>
            <a:off x="393632" y="940776"/>
            <a:ext cx="8424862" cy="2970331"/>
          </a:xfrm>
        </p:spPr>
        <p:txBody>
          <a:bodyPr/>
          <a:lstStyle/>
          <a:p>
            <a:r>
              <a:rPr lang="en-GB" dirty="0" err="1" smtClean="0">
                <a:latin typeface="Arial" charset="0"/>
                <a:cs typeface="Arial" charset="0"/>
              </a:rPr>
              <a:t>Dunlosky</a:t>
            </a:r>
            <a:r>
              <a:rPr lang="en-GB" dirty="0" smtClean="0">
                <a:latin typeface="Arial" charset="0"/>
                <a:cs typeface="Arial" charset="0"/>
              </a:rPr>
              <a:t> et al. (2013</a:t>
            </a:r>
            <a:r>
              <a:rPr lang="en-GB" dirty="0" smtClean="0">
                <a:latin typeface="Arial" charset="0"/>
                <a:cs typeface="Arial" charset="0"/>
              </a:rPr>
              <a:t>)</a:t>
            </a:r>
          </a:p>
          <a:p>
            <a:endParaRPr lang="en-GB" dirty="0" smtClean="0">
              <a:latin typeface="Arial" charset="0"/>
              <a:cs typeface="Arial" charset="0"/>
            </a:endParaRPr>
          </a:p>
          <a:p>
            <a:r>
              <a:rPr lang="en-GB" sz="2000" i="1" dirty="0"/>
              <a:t>Practice testing and distributed practice received high utility assessments because they benefit learners of different ages and abilities and have been shown to boost students’ performance across many criterion tasks and even in educational contexts.</a:t>
            </a:r>
            <a:endParaRPr lang="en-GB" sz="2000" i="1" dirty="0">
              <a:latin typeface="Arial" charset="0"/>
              <a:cs typeface="Arial" charset="0"/>
            </a:endParaRPr>
          </a:p>
          <a:p>
            <a:endParaRPr lang="en-GB" dirty="0">
              <a:latin typeface="Arial" charset="0"/>
              <a:cs typeface="Arial" charset="0"/>
            </a:endParaRPr>
          </a:p>
          <a:p>
            <a:pPr marL="300038" lvl="1" indent="0">
              <a:buNone/>
            </a:pPr>
            <a:endParaRPr lang="en-GB" dirty="0" smtClean="0">
              <a:latin typeface="Arial" charset="0"/>
              <a:cs typeface="Arial" charset="0"/>
            </a:endParaRPr>
          </a:p>
          <a:p>
            <a:endParaRPr lang="en-GB" dirty="0" smtClean="0">
              <a:latin typeface="Arial" charset="0"/>
              <a:cs typeface="Arial"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598" y="3075806"/>
            <a:ext cx="5621768" cy="2016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2230570" y="4587974"/>
            <a:ext cx="5621768" cy="270030"/>
          </a:xfrm>
          <a:prstGeom prst="round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3228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Other options</a:t>
            </a:r>
            <a:endParaRPr lang="en-US" dirty="0"/>
          </a:p>
        </p:txBody>
      </p:sp>
      <p:sp>
        <p:nvSpPr>
          <p:cNvPr id="6" name="Content Placeholder 5"/>
          <p:cNvSpPr>
            <a:spLocks noGrp="1"/>
          </p:cNvSpPr>
          <p:nvPr>
            <p:ph idx="1"/>
          </p:nvPr>
        </p:nvSpPr>
        <p:spPr/>
        <p:txBody>
          <a:bodyPr/>
          <a:lstStyle/>
          <a:p>
            <a:r>
              <a:rPr lang="en-US" dirty="0" err="1" smtClean="0"/>
              <a:t>Kahoot</a:t>
            </a:r>
            <a:r>
              <a:rPr lang="en-US" dirty="0" smtClean="0"/>
              <a:t>! </a:t>
            </a:r>
          </a:p>
          <a:p>
            <a:pPr lvl="1"/>
            <a:r>
              <a:rPr lang="en-US" sz="1800" dirty="0"/>
              <a:t>https://</a:t>
            </a:r>
            <a:r>
              <a:rPr lang="en-US" sz="1800" dirty="0" err="1"/>
              <a:t>kahoot.com</a:t>
            </a:r>
            <a:r>
              <a:rPr lang="en-US" sz="1800" dirty="0"/>
              <a:t>/</a:t>
            </a:r>
            <a:endParaRPr lang="en-US" sz="1800" dirty="0" smtClean="0"/>
          </a:p>
          <a:p>
            <a:endParaRPr lang="en-US" dirty="0"/>
          </a:p>
          <a:p>
            <a:r>
              <a:rPr lang="en-US" dirty="0" smtClean="0"/>
              <a:t>Twitter</a:t>
            </a:r>
          </a:p>
          <a:p>
            <a:r>
              <a:rPr lang="en-US" sz="1800" dirty="0"/>
              <a:t>https://</a:t>
            </a:r>
            <a:r>
              <a:rPr lang="en-US" sz="1800" dirty="0" err="1"/>
              <a:t>blog.bufferapp.com</a:t>
            </a:r>
            <a:r>
              <a:rPr lang="en-US" sz="1800" dirty="0"/>
              <a:t>/twitter-polls</a:t>
            </a:r>
            <a:endParaRPr lang="en-US" sz="1800" dirty="0" smtClean="0"/>
          </a:p>
          <a:p>
            <a:endParaRPr lang="en-US" dirty="0"/>
          </a:p>
          <a:p>
            <a:r>
              <a:rPr lang="en-US" dirty="0" err="1" smtClean="0"/>
              <a:t>Quodl</a:t>
            </a:r>
            <a:r>
              <a:rPr lang="en-US" dirty="0" smtClean="0"/>
              <a:t> </a:t>
            </a:r>
          </a:p>
          <a:p>
            <a:pPr lvl="1"/>
            <a:r>
              <a:rPr lang="en-US" sz="1800" dirty="0" err="1"/>
              <a:t>q</a:t>
            </a:r>
            <a:r>
              <a:rPr lang="en-US" sz="1800" dirty="0" err="1" smtClean="0"/>
              <a:t>uodl.co.uk</a:t>
            </a:r>
            <a:endParaRPr lang="en-US" sz="1800" dirty="0"/>
          </a:p>
        </p:txBody>
      </p:sp>
      <p:pic>
        <p:nvPicPr>
          <p:cNvPr id="7" name="Picture 6"/>
          <p:cNvPicPr>
            <a:picLocks noChangeAspect="1"/>
          </p:cNvPicPr>
          <p:nvPr/>
        </p:nvPicPr>
        <p:blipFill>
          <a:blip r:embed="rId2"/>
          <a:stretch>
            <a:fillRect/>
          </a:stretch>
        </p:blipFill>
        <p:spPr>
          <a:xfrm>
            <a:off x="3995936" y="8281"/>
            <a:ext cx="2520000" cy="2151027"/>
          </a:xfrm>
          <a:prstGeom prst="rect">
            <a:avLst/>
          </a:prstGeom>
        </p:spPr>
      </p:pic>
      <p:pic>
        <p:nvPicPr>
          <p:cNvPr id="8" name="Picture 7"/>
          <p:cNvPicPr>
            <a:picLocks noChangeAspect="1"/>
          </p:cNvPicPr>
          <p:nvPr/>
        </p:nvPicPr>
        <p:blipFill rotWithShape="1">
          <a:blip r:embed="rId3"/>
          <a:srcRect r="52060"/>
          <a:stretch/>
        </p:blipFill>
        <p:spPr>
          <a:xfrm>
            <a:off x="6876071" y="1719897"/>
            <a:ext cx="2088256" cy="2232450"/>
          </a:xfrm>
          <a:prstGeom prst="rect">
            <a:avLst/>
          </a:prstGeom>
        </p:spPr>
      </p:pic>
      <p:pic>
        <p:nvPicPr>
          <p:cNvPr id="9" name="Picture 8"/>
          <p:cNvPicPr>
            <a:picLocks noChangeAspect="1"/>
          </p:cNvPicPr>
          <p:nvPr/>
        </p:nvPicPr>
        <p:blipFill>
          <a:blip r:embed="rId4"/>
          <a:stretch>
            <a:fillRect/>
          </a:stretch>
        </p:blipFill>
        <p:spPr>
          <a:xfrm>
            <a:off x="4714252" y="2647079"/>
            <a:ext cx="1836000" cy="2410904"/>
          </a:xfrm>
          <a:prstGeom prst="rect">
            <a:avLst/>
          </a:prstGeom>
        </p:spPr>
      </p:pic>
    </p:spTree>
    <p:extLst>
      <p:ext uri="{BB962C8B-B14F-4D97-AF65-F5344CB8AC3E}">
        <p14:creationId xmlns:p14="http://schemas.microsoft.com/office/powerpoint/2010/main" val="1954935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US" dirty="0" smtClean="0"/>
              <a:t>Disadvantages</a:t>
            </a:r>
          </a:p>
          <a:p>
            <a:pPr lvl="1"/>
            <a:r>
              <a:rPr lang="en-US" dirty="0" smtClean="0"/>
              <a:t>Requires a device</a:t>
            </a:r>
          </a:p>
          <a:p>
            <a:pPr lvl="1"/>
            <a:r>
              <a:rPr lang="en-US" dirty="0" smtClean="0"/>
              <a:t>Requires data or </a:t>
            </a:r>
            <a:r>
              <a:rPr lang="en-US" dirty="0" err="1" smtClean="0"/>
              <a:t>wifi</a:t>
            </a:r>
            <a:endParaRPr lang="en-US" dirty="0" smtClean="0"/>
          </a:p>
          <a:p>
            <a:pPr lvl="1"/>
            <a:r>
              <a:rPr lang="en-US" dirty="0" smtClean="0"/>
              <a:t>Learning curve for all</a:t>
            </a:r>
          </a:p>
          <a:p>
            <a:pPr lvl="1"/>
            <a:r>
              <a:rPr lang="en-US" dirty="0" smtClean="0"/>
              <a:t>Some set-up required</a:t>
            </a:r>
          </a:p>
          <a:p>
            <a:pPr lvl="1"/>
            <a:r>
              <a:rPr lang="en-US" dirty="0" smtClean="0"/>
              <a:t>Restrictions in question type and response format</a:t>
            </a:r>
          </a:p>
          <a:p>
            <a:pPr lvl="1"/>
            <a:endParaRPr lang="en-US" dirty="0"/>
          </a:p>
        </p:txBody>
      </p:sp>
      <p:sp>
        <p:nvSpPr>
          <p:cNvPr id="5" name="Content Placeholder 4"/>
          <p:cNvSpPr>
            <a:spLocks noGrp="1"/>
          </p:cNvSpPr>
          <p:nvPr>
            <p:ph sz="half" idx="2"/>
          </p:nvPr>
        </p:nvSpPr>
        <p:spPr/>
        <p:txBody>
          <a:bodyPr/>
          <a:lstStyle/>
          <a:p>
            <a:r>
              <a:rPr lang="en-US" dirty="0" smtClean="0"/>
              <a:t>Advantages</a:t>
            </a:r>
          </a:p>
          <a:p>
            <a:pPr lvl="1"/>
            <a:r>
              <a:rPr lang="en-US" dirty="0" smtClean="0"/>
              <a:t>Provides instant feedback to students and staff</a:t>
            </a:r>
          </a:p>
          <a:p>
            <a:pPr lvl="1"/>
            <a:r>
              <a:rPr lang="en-US" dirty="0" smtClean="0"/>
              <a:t>Anonymous but…</a:t>
            </a:r>
          </a:p>
          <a:p>
            <a:pPr lvl="1"/>
            <a:r>
              <a:rPr lang="en-US" dirty="0" smtClean="0"/>
              <a:t>Can be used to track progression</a:t>
            </a:r>
          </a:p>
          <a:p>
            <a:pPr lvl="1"/>
            <a:r>
              <a:rPr lang="en-US" dirty="0" smtClean="0"/>
              <a:t>Easily reusable</a:t>
            </a:r>
          </a:p>
          <a:p>
            <a:pPr lvl="1"/>
            <a:r>
              <a:rPr lang="en-US" dirty="0" smtClean="0"/>
              <a:t>Flexibly create questions on the fly</a:t>
            </a:r>
          </a:p>
          <a:p>
            <a:pPr lvl="1"/>
            <a:endParaRPr lang="en-US" dirty="0"/>
          </a:p>
        </p:txBody>
      </p:sp>
      <p:sp>
        <p:nvSpPr>
          <p:cNvPr id="2" name="Title 1"/>
          <p:cNvSpPr>
            <a:spLocks noGrp="1"/>
          </p:cNvSpPr>
          <p:nvPr>
            <p:ph type="title"/>
          </p:nvPr>
        </p:nvSpPr>
        <p:spPr/>
        <p:txBody>
          <a:bodyPr/>
          <a:lstStyle/>
          <a:p>
            <a:r>
              <a:rPr lang="en-US" dirty="0" smtClean="0"/>
              <a:t>Comparisons to a non-technological solution</a:t>
            </a:r>
            <a:endParaRPr lang="en-US" dirty="0"/>
          </a:p>
        </p:txBody>
      </p:sp>
    </p:spTree>
    <p:extLst>
      <p:ext uri="{BB962C8B-B14F-4D97-AF65-F5344CB8AC3E}">
        <p14:creationId xmlns:p14="http://schemas.microsoft.com/office/powerpoint/2010/main" val="462802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practice guidelines</a:t>
            </a:r>
            <a:endParaRPr lang="en-US" dirty="0"/>
          </a:p>
        </p:txBody>
      </p:sp>
      <p:pic>
        <p:nvPicPr>
          <p:cNvPr id="4" name="Content Placeholder 3"/>
          <p:cNvPicPr>
            <a:picLocks noGrp="1" noChangeAspect="1"/>
          </p:cNvPicPr>
          <p:nvPr>
            <p:ph idx="1"/>
          </p:nvPr>
        </p:nvPicPr>
        <p:blipFill>
          <a:blip r:embed="rId2"/>
          <a:stretch>
            <a:fillRect/>
          </a:stretch>
        </p:blipFill>
        <p:spPr>
          <a:xfrm>
            <a:off x="632516" y="840001"/>
            <a:ext cx="7877639" cy="3708000"/>
          </a:xfrm>
          <a:prstGeom prst="rect">
            <a:avLst/>
          </a:prstGeom>
        </p:spPr>
      </p:pic>
      <p:sp>
        <p:nvSpPr>
          <p:cNvPr id="3" name="Rectangle 2"/>
          <p:cNvSpPr/>
          <p:nvPr/>
        </p:nvSpPr>
        <p:spPr>
          <a:xfrm>
            <a:off x="755576" y="4299942"/>
            <a:ext cx="4572000" cy="261610"/>
          </a:xfrm>
          <a:prstGeom prst="rect">
            <a:avLst/>
          </a:prstGeom>
        </p:spPr>
        <p:txBody>
          <a:bodyPr>
            <a:spAutoFit/>
          </a:bodyPr>
          <a:lstStyle/>
          <a:p>
            <a:r>
              <a:rPr lang="en-US" sz="1100" dirty="0"/>
              <a:t>http://</a:t>
            </a:r>
            <a:r>
              <a:rPr lang="en-US" sz="1100" dirty="0" err="1"/>
              <a:t>wonkhe.com</a:t>
            </a:r>
            <a:r>
              <a:rPr lang="en-US" sz="1100" dirty="0"/>
              <a:t>/blogs/analysis-lessons-from-the-</a:t>
            </a:r>
            <a:r>
              <a:rPr lang="en-US" sz="1100" dirty="0" err="1"/>
              <a:t>hea</a:t>
            </a:r>
            <a:r>
              <a:rPr lang="en-US" sz="1100" dirty="0"/>
              <a:t>-</a:t>
            </a:r>
            <a:r>
              <a:rPr lang="en-US" sz="1100" dirty="0" err="1"/>
              <a:t>hepi</a:t>
            </a:r>
            <a:r>
              <a:rPr lang="en-US" sz="1100" dirty="0"/>
              <a:t>-survey/</a:t>
            </a:r>
          </a:p>
        </p:txBody>
      </p:sp>
    </p:spTree>
    <p:extLst>
      <p:ext uri="{BB962C8B-B14F-4D97-AF65-F5344CB8AC3E}">
        <p14:creationId xmlns:p14="http://schemas.microsoft.com/office/powerpoint/2010/main" val="347401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alpha val="43137"/>
                    </a:srgbClr>
                  </a:outerShdw>
                </a:effectLst>
              </a:rPr>
              <a:t>Focus on Teaching Excellence</a:t>
            </a:r>
          </a:p>
        </p:txBody>
      </p:sp>
      <p:sp>
        <p:nvSpPr>
          <p:cNvPr id="3" name="Content Placeholder 2"/>
          <p:cNvSpPr>
            <a:spLocks noGrp="1"/>
          </p:cNvSpPr>
          <p:nvPr>
            <p:ph idx="1"/>
          </p:nvPr>
        </p:nvSpPr>
        <p:spPr/>
        <p:txBody>
          <a:bodyPr/>
          <a:lstStyle/>
          <a:p>
            <a:pPr marL="0" indent="0">
              <a:buNone/>
            </a:pPr>
            <a:r>
              <a:rPr lang="en-GB" sz="1800" dirty="0" smtClean="0"/>
              <a:t>In </a:t>
            </a:r>
            <a:r>
              <a:rPr lang="en-GB" sz="1800" dirty="0"/>
              <a:t>2006 the UK Professional Standards Framework for teaching and supporting learning in higher education was </a:t>
            </a:r>
            <a:r>
              <a:rPr lang="en-GB" sz="1800" dirty="0" smtClean="0"/>
              <a:t>published (A1-4, K2-5, V3)</a:t>
            </a:r>
            <a:endParaRPr lang="en-GB" sz="1800" dirty="0" smtClean="0"/>
          </a:p>
          <a:p>
            <a:pPr marL="0" indent="0">
              <a:buNone/>
            </a:pPr>
            <a:endParaRPr lang="en-GB" sz="1800" dirty="0"/>
          </a:p>
          <a:p>
            <a:pPr marL="0" indent="0">
              <a:buNone/>
            </a:pPr>
            <a:r>
              <a:rPr lang="en-GB" sz="1800" dirty="0" smtClean="0"/>
              <a:t>In 2015 BIS said </a:t>
            </a:r>
          </a:p>
          <a:p>
            <a:pPr marL="126206" lvl="1" indent="0" algn="ctr">
              <a:buNone/>
            </a:pPr>
            <a:r>
              <a:rPr lang="en-GB" sz="1800" i="1" dirty="0" smtClean="0"/>
              <a:t>“place </a:t>
            </a:r>
            <a:r>
              <a:rPr lang="en-GB" sz="1800" i="1" dirty="0"/>
              <a:t>a spotlight on teaching and encourage excellent teaching for all students; </a:t>
            </a:r>
          </a:p>
          <a:p>
            <a:pPr marL="126206" lvl="1" indent="0" algn="ctr">
              <a:buNone/>
            </a:pPr>
            <a:r>
              <a:rPr lang="en-GB" sz="1800" i="1" dirty="0" smtClean="0"/>
              <a:t> </a:t>
            </a:r>
            <a:r>
              <a:rPr lang="en-GB" sz="1800" i="1" dirty="0"/>
              <a:t>help institutions improve the quality of their teaching by highlighting exemplary </a:t>
            </a:r>
            <a:r>
              <a:rPr lang="en-GB" sz="1800" i="1" dirty="0" smtClean="0"/>
              <a:t>practices” (p 18)</a:t>
            </a:r>
          </a:p>
          <a:p>
            <a:pPr marL="126206" lvl="1" indent="0" algn="ctr">
              <a:buNone/>
            </a:pPr>
            <a:endParaRPr lang="en-GB" sz="1800" i="1" dirty="0"/>
          </a:p>
          <a:p>
            <a:pPr marL="126206" lvl="1" indent="0">
              <a:buNone/>
            </a:pPr>
            <a:r>
              <a:rPr lang="en-GB" sz="1800" dirty="0" smtClean="0"/>
              <a:t>In </a:t>
            </a:r>
            <a:r>
              <a:rPr lang="en-GB" sz="1800" dirty="0" smtClean="0"/>
              <a:t>2016 </a:t>
            </a:r>
            <a:r>
              <a:rPr lang="en-GB" sz="1800" dirty="0" smtClean="0"/>
              <a:t>BIS </a:t>
            </a:r>
            <a:r>
              <a:rPr lang="en-GB" sz="1800" dirty="0" smtClean="0"/>
              <a:t>stated </a:t>
            </a:r>
            <a:r>
              <a:rPr lang="en-GB" sz="1800" dirty="0" smtClean="0"/>
              <a:t>that</a:t>
            </a:r>
          </a:p>
          <a:p>
            <a:pPr marL="126206" lvl="1" indent="0" algn="ctr">
              <a:buNone/>
            </a:pPr>
            <a:r>
              <a:rPr lang="en-GB" sz="1800" i="1" dirty="0" smtClean="0"/>
              <a:t>“ Teaching excellence matters…. Excellent teaching needs to flourish across the sector…” (p13).</a:t>
            </a:r>
            <a:endParaRPr lang="en-GB" sz="1800" i="1" dirty="0"/>
          </a:p>
        </p:txBody>
      </p:sp>
      <p:pic>
        <p:nvPicPr>
          <p:cNvPr id="4" name="Picture 3" descr="E:\Conference\Teaching Excellence\imagesRNLE3I1B.jpg"/>
          <p:cNvPicPr/>
          <p:nvPr/>
        </p:nvPicPr>
        <p:blipFill>
          <a:blip r:embed="rId3">
            <a:extLst>
              <a:ext uri="{28A0092B-C50C-407E-A947-70E740481C1C}">
                <a14:useLocalDpi xmlns:a14="http://schemas.microsoft.com/office/drawing/2010/main" val="0"/>
              </a:ext>
            </a:extLst>
          </a:blip>
          <a:srcRect/>
          <a:stretch>
            <a:fillRect/>
          </a:stretch>
        </p:blipFill>
        <p:spPr bwMode="auto">
          <a:xfrm>
            <a:off x="0" y="27487"/>
            <a:ext cx="1628775" cy="987778"/>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521" y="37176"/>
            <a:ext cx="1578569" cy="1481457"/>
          </a:xfrm>
          <a:prstGeom prst="rect">
            <a:avLst/>
          </a:prstGeom>
        </p:spPr>
      </p:pic>
    </p:spTree>
    <p:extLst>
      <p:ext uri="{BB962C8B-B14F-4D97-AF65-F5344CB8AC3E}">
        <p14:creationId xmlns:p14="http://schemas.microsoft.com/office/powerpoint/2010/main" val="1230943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learning and teaching excellence</a:t>
            </a:r>
            <a:endParaRPr lang="en-US" dirty="0"/>
          </a:p>
        </p:txBody>
      </p:sp>
      <p:sp>
        <p:nvSpPr>
          <p:cNvPr id="3" name="Content Placeholder 2"/>
          <p:cNvSpPr>
            <a:spLocks noGrp="1"/>
          </p:cNvSpPr>
          <p:nvPr>
            <p:ph idx="1"/>
          </p:nvPr>
        </p:nvSpPr>
        <p:spPr/>
        <p:txBody>
          <a:bodyPr/>
          <a:lstStyle/>
          <a:p>
            <a:r>
              <a:rPr lang="en-US" dirty="0" smtClean="0"/>
              <a:t>The Teaching Excellence Framework</a:t>
            </a:r>
          </a:p>
          <a:p>
            <a:endParaRPr lang="en-US" dirty="0" smtClean="0"/>
          </a:p>
          <a:p>
            <a:r>
              <a:rPr lang="en-US" dirty="0" smtClean="0"/>
              <a:t>Progression/Non continuation</a:t>
            </a:r>
          </a:p>
          <a:p>
            <a:r>
              <a:rPr lang="en-US" dirty="0" smtClean="0"/>
              <a:t>Employability</a:t>
            </a:r>
          </a:p>
          <a:p>
            <a:r>
              <a:rPr lang="en-US" dirty="0" smtClean="0"/>
              <a:t>Student satisfaction</a:t>
            </a:r>
            <a:endParaRPr lang="en-US" dirty="0"/>
          </a:p>
        </p:txBody>
      </p:sp>
    </p:spTree>
    <p:extLst>
      <p:ext uri="{BB962C8B-B14F-4D97-AF65-F5344CB8AC3E}">
        <p14:creationId xmlns:p14="http://schemas.microsoft.com/office/powerpoint/2010/main" val="1729483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44" y="915566"/>
            <a:ext cx="8423206" cy="648072"/>
          </a:xfrm>
        </p:spPr>
        <p:txBody>
          <a:bodyPr/>
          <a:lstStyle/>
          <a:p>
            <a:r>
              <a:rPr lang="en-GB" dirty="0">
                <a:effectLst>
                  <a:outerShdw blurRad="38100" dist="38100" dir="2700000" algn="tl">
                    <a:srgbClr val="000000">
                      <a:alpha val="43137"/>
                    </a:srgbClr>
                  </a:outerShdw>
                </a:effectLst>
              </a:rPr>
              <a:t>Defining Teaching </a:t>
            </a:r>
            <a:r>
              <a:rPr lang="en-GB" dirty="0">
                <a:effectLst>
                  <a:outerShdw blurRad="38100" dist="38100" dir="2700000" algn="tl">
                    <a:srgbClr val="000000">
                      <a:alpha val="43137"/>
                    </a:srgbClr>
                  </a:outerShdw>
                </a:effectLst>
              </a:rPr>
              <a:t>Excellence</a:t>
            </a:r>
          </a:p>
        </p:txBody>
      </p:sp>
      <p:sp>
        <p:nvSpPr>
          <p:cNvPr id="3" name="Content Placeholder 2"/>
          <p:cNvSpPr>
            <a:spLocks noGrp="1"/>
          </p:cNvSpPr>
          <p:nvPr>
            <p:ph idx="1"/>
          </p:nvPr>
        </p:nvSpPr>
        <p:spPr/>
        <p:txBody>
          <a:bodyPr/>
          <a:lstStyle/>
          <a:p>
            <a:pPr marL="0" indent="0">
              <a:buNone/>
            </a:pPr>
            <a:r>
              <a:rPr lang="en-GB" sz="2000" dirty="0"/>
              <a:t>T</a:t>
            </a:r>
            <a:r>
              <a:rPr lang="en-GB" sz="2000" dirty="0" smtClean="0"/>
              <a:t>eaching </a:t>
            </a:r>
            <a:r>
              <a:rPr lang="en-GB" sz="2000" dirty="0" smtClean="0"/>
              <a:t>excellence is difficult to </a:t>
            </a:r>
            <a:r>
              <a:rPr lang="en-GB" sz="2000" dirty="0" smtClean="0"/>
              <a:t>define. </a:t>
            </a:r>
          </a:p>
          <a:p>
            <a:pPr marL="0" indent="0">
              <a:buNone/>
            </a:pPr>
            <a:endParaRPr lang="en-GB" sz="2000" dirty="0"/>
          </a:p>
          <a:p>
            <a:pPr marL="0" indent="0">
              <a:buNone/>
            </a:pPr>
            <a:r>
              <a:rPr lang="en-GB" sz="2000" dirty="0" smtClean="0"/>
              <a:t>Gunn </a:t>
            </a:r>
            <a:r>
              <a:rPr lang="en-GB" sz="2000" dirty="0" smtClean="0"/>
              <a:t>and Fisk (2013) </a:t>
            </a:r>
            <a:r>
              <a:rPr lang="en-GB" sz="2000" dirty="0" smtClean="0"/>
              <a:t>offer 3 provisional </a:t>
            </a:r>
            <a:r>
              <a:rPr lang="en-GB" sz="2000" dirty="0" smtClean="0"/>
              <a:t>definitions which made some useful distinctions </a:t>
            </a:r>
          </a:p>
          <a:p>
            <a:pPr marL="0" indent="0">
              <a:buNone/>
            </a:pPr>
            <a:endParaRPr lang="en-GB" sz="2000" dirty="0" smtClean="0"/>
          </a:p>
          <a:p>
            <a:pPr marL="0" indent="0">
              <a:buNone/>
            </a:pPr>
            <a:r>
              <a:rPr lang="en-GB" sz="2000" dirty="0" smtClean="0"/>
              <a:t>• </a:t>
            </a:r>
            <a:r>
              <a:rPr lang="en-GB" sz="2000" b="1" dirty="0"/>
              <a:t>teacher excellence </a:t>
            </a:r>
            <a:r>
              <a:rPr lang="en-GB" sz="2000" dirty="0"/>
              <a:t>– conceptions of excellence related to </a:t>
            </a:r>
            <a:r>
              <a:rPr lang="en-GB" sz="2000" dirty="0" smtClean="0"/>
              <a:t>individual</a:t>
            </a:r>
          </a:p>
          <a:p>
            <a:pPr marL="0" indent="0">
              <a:buNone/>
            </a:pPr>
            <a:endParaRPr lang="en-GB" sz="2000" b="1" dirty="0" smtClean="0"/>
          </a:p>
          <a:p>
            <a:pPr>
              <a:buClr>
                <a:schemeClr val="tx1"/>
              </a:buClr>
              <a:buFont typeface="Arial" charset="0"/>
              <a:buChar char="•"/>
            </a:pPr>
            <a:r>
              <a:rPr lang="en-GB" sz="2000" b="1" dirty="0"/>
              <a:t>teac</a:t>
            </a:r>
            <a:r>
              <a:rPr lang="en-GB" sz="2000" b="1" dirty="0" smtClean="0"/>
              <a:t>hing </a:t>
            </a:r>
            <a:r>
              <a:rPr lang="en-GB" sz="2000" b="1" dirty="0" smtClean="0"/>
              <a:t>excellence - </a:t>
            </a:r>
            <a:r>
              <a:rPr lang="en-GB" sz="2000" dirty="0" smtClean="0"/>
              <a:t>relates </a:t>
            </a:r>
            <a:r>
              <a:rPr lang="en-GB" sz="2000" dirty="0"/>
              <a:t>to overall conceptions so is about more than the individual teacher </a:t>
            </a:r>
          </a:p>
          <a:p>
            <a:pPr marL="0" indent="0">
              <a:buNone/>
            </a:pPr>
            <a:endParaRPr lang="en-GB" sz="2000" dirty="0" smtClean="0"/>
          </a:p>
          <a:p>
            <a:pPr>
              <a:buClr>
                <a:schemeClr val="tx1"/>
              </a:buClr>
              <a:buFont typeface="Arial" charset="0"/>
              <a:buChar char="•"/>
            </a:pPr>
            <a:r>
              <a:rPr lang="en-GB" sz="2000" b="1" dirty="0" smtClean="0"/>
              <a:t>excellent </a:t>
            </a:r>
            <a:r>
              <a:rPr lang="en-GB" sz="2000" b="1" dirty="0"/>
              <a:t>learning </a:t>
            </a:r>
            <a:r>
              <a:rPr lang="en-GB" sz="2000" dirty="0"/>
              <a:t>– </a:t>
            </a:r>
            <a:r>
              <a:rPr lang="en-GB" sz="2000" dirty="0" smtClean="0"/>
              <a:t>relates to the learning achieved</a:t>
            </a:r>
          </a:p>
          <a:p>
            <a:pPr marL="0" indent="0">
              <a:buNone/>
            </a:pPr>
            <a:endParaRPr lang="en-GB" dirty="0"/>
          </a:p>
          <a:p>
            <a:pPr marL="0" indent="0">
              <a:buNone/>
            </a:pPr>
            <a:endParaRPr lang="en-GB" dirty="0" smtClean="0"/>
          </a:p>
        </p:txBody>
      </p:sp>
    </p:spTree>
    <p:extLst>
      <p:ext uri="{BB962C8B-B14F-4D97-AF65-F5344CB8AC3E}">
        <p14:creationId xmlns:p14="http://schemas.microsoft.com/office/powerpoint/2010/main" val="10029547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excellence in the Health Sciences</a:t>
            </a:r>
            <a:endParaRPr lang="en-US" dirty="0"/>
          </a:p>
        </p:txBody>
      </p:sp>
      <p:sp>
        <p:nvSpPr>
          <p:cNvPr id="3" name="Content Placeholder 2"/>
          <p:cNvSpPr>
            <a:spLocks noGrp="1"/>
          </p:cNvSpPr>
          <p:nvPr>
            <p:ph idx="1"/>
          </p:nvPr>
        </p:nvSpPr>
        <p:spPr/>
        <p:txBody>
          <a:bodyPr/>
          <a:lstStyle/>
          <a:p>
            <a:r>
              <a:rPr lang="en-US" sz="1800" dirty="0" smtClean="0"/>
              <a:t>Influenced by Michael Clift’s (2015) study about compassion in Health Care</a:t>
            </a:r>
          </a:p>
          <a:p>
            <a:endParaRPr lang="en-US" sz="1800" dirty="0"/>
          </a:p>
          <a:p>
            <a:r>
              <a:rPr lang="en-US" sz="1800" dirty="0" smtClean="0"/>
              <a:t>What are the </a:t>
            </a:r>
            <a:r>
              <a:rPr lang="en-US" sz="1800" dirty="0" err="1" smtClean="0"/>
              <a:t>behaviours</a:t>
            </a:r>
            <a:r>
              <a:rPr lang="en-US" sz="1800" dirty="0" smtClean="0"/>
              <a:t> and concepts of </a:t>
            </a:r>
            <a:r>
              <a:rPr lang="en-US" sz="1800" dirty="0"/>
              <a:t>T</a:t>
            </a:r>
            <a:r>
              <a:rPr lang="en-US" sz="1800" dirty="0" smtClean="0"/>
              <a:t>eaching Excellence?</a:t>
            </a:r>
          </a:p>
          <a:p>
            <a:endParaRPr lang="en-US" sz="1800" dirty="0" smtClean="0"/>
          </a:p>
          <a:p>
            <a:r>
              <a:rPr lang="en-US" sz="1800" dirty="0" smtClean="0"/>
              <a:t>84 students (18-54 </a:t>
            </a:r>
            <a:r>
              <a:rPr lang="en-US" sz="1800" dirty="0" err="1" smtClean="0"/>
              <a:t>ya</a:t>
            </a:r>
            <a:r>
              <a:rPr lang="en-US" sz="1800" dirty="0" smtClean="0"/>
              <a:t>) in Health Sciences wrote answers to two questions</a:t>
            </a:r>
          </a:p>
          <a:p>
            <a:pPr lvl="1"/>
            <a:r>
              <a:rPr lang="en-US" sz="1800" dirty="0" smtClean="0"/>
              <a:t>Part of a wider study of teachers and students across disciplines</a:t>
            </a:r>
          </a:p>
          <a:p>
            <a:pPr lvl="1"/>
            <a:endParaRPr lang="en-US" sz="1800" dirty="0"/>
          </a:p>
          <a:p>
            <a:r>
              <a:rPr lang="en-US" sz="1800" dirty="0" smtClean="0"/>
              <a:t>Data were </a:t>
            </a:r>
            <a:r>
              <a:rPr lang="en-US" sz="1800" dirty="0" err="1" smtClean="0"/>
              <a:t>analysed</a:t>
            </a:r>
            <a:r>
              <a:rPr lang="en-US" sz="1800" dirty="0" smtClean="0"/>
              <a:t> thematically for each question</a:t>
            </a:r>
          </a:p>
          <a:p>
            <a:endParaRPr lang="en-US" sz="1800" dirty="0"/>
          </a:p>
          <a:p>
            <a:r>
              <a:rPr lang="en-US" sz="1800" dirty="0" smtClean="0"/>
              <a:t>Thanks to Tanya Son and Yael Blank (UG dissertation students</a:t>
            </a:r>
            <a:r>
              <a:rPr lang="en-US" sz="1800" dirty="0" smtClean="0"/>
              <a:t>), and Prof. Pam Parker, my collaborator</a:t>
            </a:r>
            <a:endParaRPr lang="en-US" sz="1800" dirty="0"/>
          </a:p>
        </p:txBody>
      </p:sp>
    </p:spTree>
    <p:extLst>
      <p:ext uri="{BB962C8B-B14F-4D97-AF65-F5344CB8AC3E}">
        <p14:creationId xmlns:p14="http://schemas.microsoft.com/office/powerpoint/2010/main" val="172595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The lecture is the most prevalent form of teaching in higher education institutions across the </a:t>
            </a:r>
            <a:r>
              <a:rPr lang="en-US" dirty="0" smtClean="0"/>
              <a:t>world</a:t>
            </a:r>
          </a:p>
          <a:p>
            <a:r>
              <a:rPr lang="en-US" dirty="0" smtClean="0"/>
              <a:t> </a:t>
            </a:r>
            <a:r>
              <a:rPr lang="en-US" sz="1800" dirty="0" smtClean="0"/>
              <a:t>(</a:t>
            </a:r>
            <a:r>
              <a:rPr lang="en-US" sz="1800" dirty="0" err="1" smtClean="0"/>
              <a:t>Gorissen</a:t>
            </a:r>
            <a:r>
              <a:rPr lang="en-US" sz="1800" dirty="0" smtClean="0"/>
              <a:t> et al 2012)</a:t>
            </a:r>
          </a:p>
          <a:p>
            <a:endParaRPr lang="en-US" dirty="0"/>
          </a:p>
          <a:p>
            <a:endParaRPr lang="en-US" dirty="0" smtClean="0"/>
          </a:p>
          <a:p>
            <a:endParaRPr lang="en-US" dirty="0"/>
          </a:p>
        </p:txBody>
      </p:sp>
      <p:pic>
        <p:nvPicPr>
          <p:cNvPr id="8" name="Content Placeholder 7"/>
          <p:cNvPicPr>
            <a:picLocks noGrp="1" noChangeAspect="1"/>
          </p:cNvPicPr>
          <p:nvPr>
            <p:ph sz="half" idx="2"/>
          </p:nvPr>
        </p:nvPicPr>
        <p:blipFill>
          <a:blip r:embed="rId2"/>
          <a:stretch>
            <a:fillRect/>
          </a:stretch>
        </p:blipFill>
        <p:spPr>
          <a:xfrm>
            <a:off x="4940961" y="1708150"/>
            <a:ext cx="3654691" cy="2951163"/>
          </a:xfrm>
          <a:prstGeom prst="rect">
            <a:avLst/>
          </a:prstGeom>
        </p:spPr>
      </p:pic>
      <p:sp>
        <p:nvSpPr>
          <p:cNvPr id="2" name="Title 1"/>
          <p:cNvSpPr>
            <a:spLocks noGrp="1"/>
          </p:cNvSpPr>
          <p:nvPr>
            <p:ph type="title"/>
          </p:nvPr>
        </p:nvSpPr>
        <p:spPr/>
        <p:txBody>
          <a:bodyPr/>
          <a:lstStyle/>
          <a:p>
            <a:r>
              <a:rPr lang="en-US" dirty="0" smtClean="0"/>
              <a:t>The ‘traditional’ lecture</a:t>
            </a:r>
            <a:endParaRPr lang="en-US" dirty="0"/>
          </a:p>
        </p:txBody>
      </p:sp>
      <p:sp>
        <p:nvSpPr>
          <p:cNvPr id="10" name="Rectangle 9"/>
          <p:cNvSpPr/>
          <p:nvPr/>
        </p:nvSpPr>
        <p:spPr>
          <a:xfrm>
            <a:off x="3419872" y="4743390"/>
            <a:ext cx="5688632" cy="400110"/>
          </a:xfrm>
          <a:prstGeom prst="rect">
            <a:avLst/>
          </a:prstGeom>
        </p:spPr>
        <p:txBody>
          <a:bodyPr wrap="square">
            <a:spAutoFit/>
          </a:bodyPr>
          <a:lstStyle/>
          <a:p>
            <a:r>
              <a:rPr lang="en-US" sz="1000" dirty="0" err="1">
                <a:solidFill>
                  <a:srgbClr val="54595D"/>
                </a:solidFill>
              </a:rPr>
              <a:t>Laurentius</a:t>
            </a:r>
            <a:r>
              <a:rPr lang="en-US" sz="1000" dirty="0">
                <a:solidFill>
                  <a:srgbClr val="54595D"/>
                </a:solidFill>
              </a:rPr>
              <a:t> de </a:t>
            </a:r>
            <a:r>
              <a:rPr lang="en-US" sz="1000" dirty="0" err="1">
                <a:solidFill>
                  <a:srgbClr val="54595D"/>
                </a:solidFill>
              </a:rPr>
              <a:t>Voltolina</a:t>
            </a:r>
            <a:r>
              <a:rPr lang="en-US" sz="1000" dirty="0">
                <a:solidFill>
                  <a:srgbClr val="54595D"/>
                </a:solidFill>
              </a:rPr>
              <a:t> - The </a:t>
            </a:r>
            <a:r>
              <a:rPr lang="en-US" sz="1000" dirty="0" err="1">
                <a:solidFill>
                  <a:srgbClr val="54595D"/>
                </a:solidFill>
              </a:rPr>
              <a:t>Yorck</a:t>
            </a:r>
            <a:r>
              <a:rPr lang="en-US" sz="1000" dirty="0">
                <a:solidFill>
                  <a:srgbClr val="54595D"/>
                </a:solidFill>
              </a:rPr>
              <a:t> Project: </a:t>
            </a:r>
            <a:r>
              <a:rPr lang="en-US" sz="1000" i="1" dirty="0">
                <a:solidFill>
                  <a:srgbClr val="54595D"/>
                </a:solidFill>
              </a:rPr>
              <a:t>10.000 </a:t>
            </a:r>
            <a:r>
              <a:rPr lang="en-US" sz="1000" i="1" dirty="0" err="1">
                <a:solidFill>
                  <a:srgbClr val="54595D"/>
                </a:solidFill>
              </a:rPr>
              <a:t>Meisterwerke</a:t>
            </a:r>
            <a:r>
              <a:rPr lang="en-US" sz="1000" i="1" dirty="0">
                <a:solidFill>
                  <a:srgbClr val="54595D"/>
                </a:solidFill>
              </a:rPr>
              <a:t> der </a:t>
            </a:r>
            <a:r>
              <a:rPr lang="en-US" sz="1000" i="1" dirty="0" err="1">
                <a:solidFill>
                  <a:srgbClr val="54595D"/>
                </a:solidFill>
              </a:rPr>
              <a:t>Malerei</a:t>
            </a:r>
            <a:r>
              <a:rPr lang="en-US" sz="1000" i="1" dirty="0">
                <a:solidFill>
                  <a:srgbClr val="54595D"/>
                </a:solidFill>
              </a:rPr>
              <a:t>.</a:t>
            </a:r>
            <a:r>
              <a:rPr lang="en-US" sz="1000" dirty="0">
                <a:solidFill>
                  <a:srgbClr val="54595D"/>
                </a:solidFill>
              </a:rPr>
              <a:t> DVD-ROM, 2002</a:t>
            </a:r>
            <a:r>
              <a:rPr lang="en-US" sz="1000" dirty="0" smtClean="0">
                <a:solidFill>
                  <a:srgbClr val="54595D"/>
                </a:solidFill>
              </a:rPr>
              <a:t>.</a:t>
            </a:r>
          </a:p>
          <a:p>
            <a:r>
              <a:rPr lang="en-US" sz="1000" dirty="0">
                <a:solidFill>
                  <a:srgbClr val="54595D"/>
                </a:solidFill>
              </a:rPr>
              <a:t> </a:t>
            </a:r>
            <a:r>
              <a:rPr lang="en-US" sz="1000" dirty="0">
                <a:solidFill>
                  <a:srgbClr val="0B0080"/>
                </a:solidFill>
                <a:hlinkClick r:id="rId3"/>
              </a:rPr>
              <a:t>ISBN 3936122202</a:t>
            </a:r>
            <a:r>
              <a:rPr lang="en-US" sz="1000" dirty="0">
                <a:solidFill>
                  <a:srgbClr val="54595D"/>
                </a:solidFill>
              </a:rPr>
              <a:t>. Distributed </a:t>
            </a:r>
            <a:r>
              <a:rPr lang="en-US" sz="1000" dirty="0" err="1">
                <a:solidFill>
                  <a:srgbClr val="54595D"/>
                </a:solidFill>
              </a:rPr>
              <a:t>by</a:t>
            </a:r>
            <a:r>
              <a:rPr lang="en-US" sz="1000" dirty="0" err="1">
                <a:solidFill>
                  <a:srgbClr val="0B0080"/>
                </a:solidFill>
                <a:hlinkClick r:id="rId4" tooltip="Commons:10,000 paintings from Directmedia"/>
              </a:rPr>
              <a:t>DIRECTMEDIA</a:t>
            </a:r>
            <a:r>
              <a:rPr lang="en-US" sz="1000" dirty="0">
                <a:solidFill>
                  <a:srgbClr val="54595D"/>
                </a:solidFill>
              </a:rPr>
              <a:t> Publishing GmbH.</a:t>
            </a:r>
            <a:endParaRPr lang="en-US" sz="1000" dirty="0"/>
          </a:p>
        </p:txBody>
      </p:sp>
    </p:spTree>
    <p:extLst>
      <p:ext uri="{BB962C8B-B14F-4D97-AF65-F5344CB8AC3E}">
        <p14:creationId xmlns:p14="http://schemas.microsoft.com/office/powerpoint/2010/main" val="1673686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r>
              <a:rPr lang="en-US" dirty="0" smtClean="0"/>
              <a:t>Individually write answers to the two questions used in our study </a:t>
            </a:r>
          </a:p>
          <a:p>
            <a:pPr lvl="1"/>
            <a:r>
              <a:rPr lang="en-GB" dirty="0" smtClean="0"/>
              <a:t>1</a:t>
            </a:r>
            <a:r>
              <a:rPr lang="en-GB" dirty="0"/>
              <a:t>. What does Teaching Excellence Mean to you? </a:t>
            </a:r>
          </a:p>
          <a:p>
            <a:endParaRPr lang="en-GB" dirty="0" smtClean="0"/>
          </a:p>
          <a:p>
            <a:pPr lvl="1"/>
            <a:r>
              <a:rPr lang="en-GB" dirty="0" smtClean="0"/>
              <a:t>2</a:t>
            </a:r>
            <a:r>
              <a:rPr lang="en-GB" dirty="0"/>
              <a:t>. </a:t>
            </a:r>
            <a:r>
              <a:rPr lang="en-GB" dirty="0" smtClean="0"/>
              <a:t>Can </a:t>
            </a:r>
            <a:r>
              <a:rPr lang="en-GB" dirty="0"/>
              <a:t>you think of a time when you experienced Teaching Excellence and describe the particular qualities and behaviours of your teacher/s that resulted in this experience</a:t>
            </a:r>
            <a:r>
              <a:rPr lang="en-GB" dirty="0" smtClean="0"/>
              <a:t>?</a:t>
            </a:r>
          </a:p>
          <a:p>
            <a:endParaRPr lang="en-US" dirty="0"/>
          </a:p>
          <a:p>
            <a:r>
              <a:rPr lang="en-US" dirty="0" smtClean="0"/>
              <a:t>Two interactive polls (vote up and down)</a:t>
            </a:r>
            <a:endParaRPr lang="en-GB" dirty="0"/>
          </a:p>
        </p:txBody>
      </p:sp>
      <p:sp>
        <p:nvSpPr>
          <p:cNvPr id="4" name="TextBox 3"/>
          <p:cNvSpPr txBox="1"/>
          <p:nvPr/>
        </p:nvSpPr>
        <p:spPr>
          <a:xfrm>
            <a:off x="8476762" y="483518"/>
            <a:ext cx="341760" cy="261610"/>
          </a:xfrm>
          <a:prstGeom prst="rect">
            <a:avLst/>
          </a:prstGeom>
          <a:noFill/>
        </p:spPr>
        <p:txBody>
          <a:bodyPr wrap="none" rtlCol="0">
            <a:spAutoFit/>
          </a:bodyPr>
          <a:lstStyle/>
          <a:p>
            <a:r>
              <a:rPr lang="en-US" sz="1100" dirty="0" smtClean="0"/>
              <a:t>30</a:t>
            </a:r>
            <a:endParaRPr lang="en-US" sz="1100" dirty="0"/>
          </a:p>
        </p:txBody>
      </p:sp>
    </p:spTree>
    <p:extLst>
      <p:ext uri="{BB962C8B-B14F-4D97-AF65-F5344CB8AC3E}">
        <p14:creationId xmlns:p14="http://schemas.microsoft.com/office/powerpoint/2010/main" val="1715443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83518"/>
            <a:ext cx="8423206" cy="648072"/>
          </a:xfrm>
        </p:spPr>
        <p:txBody>
          <a:bodyPr/>
          <a:lstStyle/>
          <a:p>
            <a:r>
              <a:rPr lang="en-US" dirty="0" smtClean="0"/>
              <a:t>Results - concepts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6121909"/>
              </p:ext>
            </p:extLst>
          </p:nvPr>
        </p:nvGraphicFramePr>
        <p:xfrm>
          <a:off x="1259632" y="1131590"/>
          <a:ext cx="6014330" cy="3883407"/>
        </p:xfrm>
        <a:graphic>
          <a:graphicData uri="http://schemas.openxmlformats.org/drawingml/2006/table">
            <a:tbl>
              <a:tblPr firstRow="1" firstCol="1" bandRow="1">
                <a:tableStyleId>{5C22544A-7EE6-4342-B048-85BDC9FD1C3A}</a:tableStyleId>
              </a:tblPr>
              <a:tblGrid>
                <a:gridCol w="1313375"/>
                <a:gridCol w="2820440"/>
                <a:gridCol w="940589"/>
                <a:gridCol w="939926"/>
              </a:tblGrid>
              <a:tr h="856060">
                <a:tc>
                  <a:txBody>
                    <a:bodyPr/>
                    <a:lstStyle/>
                    <a:p>
                      <a:pPr>
                        <a:lnSpc>
                          <a:spcPct val="107000"/>
                        </a:lnSpc>
                        <a:spcAft>
                          <a:spcPts val="0"/>
                        </a:spcAft>
                      </a:pPr>
                      <a:r>
                        <a:rPr lang="en-GB" sz="1100" dirty="0">
                          <a:solidFill>
                            <a:schemeClr val="bg1"/>
                          </a:solidFill>
                          <a:effectLst/>
                        </a:rPr>
                        <a:t>Category</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bg1"/>
                          </a:solidFill>
                          <a:effectLst/>
                        </a:rPr>
                        <a:t>Definition</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bg1"/>
                          </a:solidFill>
                          <a:effectLst/>
                        </a:rPr>
                        <a:t>Number of comments per category</a:t>
                      </a:r>
                      <a:endParaRPr lang="en-US" sz="1400" dirty="0">
                        <a:solidFill>
                          <a:schemeClr val="bg1"/>
                        </a:solidFill>
                        <a:effectLst/>
                      </a:endParaRPr>
                    </a:p>
                    <a:p>
                      <a:pPr>
                        <a:lnSpc>
                          <a:spcPct val="107000"/>
                        </a:lnSpc>
                        <a:spcAft>
                          <a:spcPts val="0"/>
                        </a:spcAft>
                      </a:pPr>
                      <a:r>
                        <a:rPr lang="en-GB" sz="1100" dirty="0">
                          <a:solidFill>
                            <a:schemeClr val="bg1"/>
                          </a:solidFill>
                          <a:effectLst/>
                        </a:rPr>
                        <a:t>(Total = 369 comments)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bg1"/>
                          </a:solidFill>
                          <a:effectLst/>
                        </a:rPr>
                        <a:t>Percentage of comments per category</a:t>
                      </a:r>
                      <a:endParaRPr lang="en-US" sz="1400" dirty="0">
                        <a:solidFill>
                          <a:schemeClr val="bg1"/>
                        </a:solidFill>
                        <a:effectLst/>
                        <a:latin typeface="Calibri" charset="0"/>
                        <a:ea typeface="Calibri" charset="0"/>
                        <a:cs typeface="Times New Roman" charset="0"/>
                      </a:endParaRPr>
                    </a:p>
                  </a:txBody>
                  <a:tcPr marL="51435" marR="51435" marT="0" marB="0"/>
                </a:tc>
              </a:tr>
              <a:tr h="342424">
                <a:tc>
                  <a:txBody>
                    <a:bodyPr/>
                    <a:lstStyle/>
                    <a:p>
                      <a:pPr>
                        <a:lnSpc>
                          <a:spcPct val="107000"/>
                        </a:lnSpc>
                        <a:spcAft>
                          <a:spcPts val="0"/>
                        </a:spcAft>
                      </a:pPr>
                      <a:r>
                        <a:rPr lang="en-GB" sz="1100" dirty="0">
                          <a:solidFill>
                            <a:schemeClr val="bg1"/>
                          </a:solidFill>
                          <a:effectLst/>
                        </a:rPr>
                        <a:t>Teacher attributes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The personal qualities and characteristics of the teacher</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79</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21%</a:t>
                      </a:r>
                      <a:endParaRPr lang="en-US" sz="1400">
                        <a:solidFill>
                          <a:schemeClr val="tx1"/>
                        </a:solidFill>
                        <a:effectLst/>
                        <a:latin typeface="Calibri" charset="0"/>
                        <a:ea typeface="Calibri" charset="0"/>
                        <a:cs typeface="Times New Roman" charset="0"/>
                      </a:endParaRPr>
                    </a:p>
                  </a:txBody>
                  <a:tcPr marL="51435" marR="51435" marT="0" marB="0"/>
                </a:tc>
              </a:tr>
              <a:tr h="342424">
                <a:tc>
                  <a:txBody>
                    <a:bodyPr/>
                    <a:lstStyle/>
                    <a:p>
                      <a:pPr>
                        <a:lnSpc>
                          <a:spcPct val="107000"/>
                        </a:lnSpc>
                        <a:spcAft>
                          <a:spcPts val="0"/>
                        </a:spcAft>
                      </a:pPr>
                      <a:r>
                        <a:rPr lang="en-GB" sz="1100" dirty="0">
                          <a:solidFill>
                            <a:schemeClr val="bg1"/>
                          </a:solidFill>
                          <a:effectLst/>
                        </a:rPr>
                        <a:t>Relationship</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The interaction between the teacher and their students</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108</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29%</a:t>
                      </a:r>
                      <a:endParaRPr lang="en-US" sz="1400">
                        <a:solidFill>
                          <a:schemeClr val="tx1"/>
                        </a:solidFill>
                        <a:effectLst/>
                        <a:latin typeface="Calibri" charset="0"/>
                        <a:ea typeface="Calibri" charset="0"/>
                        <a:cs typeface="Times New Roman" charset="0"/>
                      </a:endParaRPr>
                    </a:p>
                  </a:txBody>
                  <a:tcPr marL="51435" marR="51435" marT="0" marB="0"/>
                </a:tc>
              </a:tr>
              <a:tr h="342424">
                <a:tc>
                  <a:txBody>
                    <a:bodyPr/>
                    <a:lstStyle/>
                    <a:p>
                      <a:pPr>
                        <a:lnSpc>
                          <a:spcPct val="107000"/>
                        </a:lnSpc>
                        <a:spcAft>
                          <a:spcPts val="0"/>
                        </a:spcAft>
                      </a:pPr>
                      <a:r>
                        <a:rPr lang="en-GB" sz="1100" dirty="0">
                          <a:solidFill>
                            <a:schemeClr val="bg1"/>
                          </a:solidFill>
                          <a:effectLst/>
                        </a:rPr>
                        <a:t>Teaching style and skills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The manner of teaching, the strategies employed and the materials selected. </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126</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34%</a:t>
                      </a:r>
                      <a:endParaRPr lang="en-US" sz="1400">
                        <a:solidFill>
                          <a:schemeClr val="tx1"/>
                        </a:solidFill>
                        <a:effectLst/>
                        <a:latin typeface="Calibri" charset="0"/>
                        <a:ea typeface="Calibri" charset="0"/>
                        <a:cs typeface="Times New Roman" charset="0"/>
                      </a:endParaRPr>
                    </a:p>
                  </a:txBody>
                  <a:tcPr marL="51435" marR="51435" marT="0" marB="0"/>
                </a:tc>
              </a:tr>
              <a:tr h="856060">
                <a:tc>
                  <a:txBody>
                    <a:bodyPr/>
                    <a:lstStyle/>
                    <a:p>
                      <a:pPr>
                        <a:lnSpc>
                          <a:spcPct val="107000"/>
                        </a:lnSpc>
                        <a:spcAft>
                          <a:spcPts val="0"/>
                        </a:spcAft>
                      </a:pPr>
                      <a:r>
                        <a:rPr lang="en-GB" sz="1100" dirty="0">
                          <a:solidFill>
                            <a:schemeClr val="bg1"/>
                          </a:solidFill>
                          <a:effectLst/>
                        </a:rPr>
                        <a:t>Scholarly teacher</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Someone who demonstrates </a:t>
                      </a:r>
                      <a:r>
                        <a:rPr lang="en-GB" sz="1100" dirty="0" smtClean="0">
                          <a:solidFill>
                            <a:schemeClr val="tx1"/>
                          </a:solidFill>
                          <a:effectLst/>
                        </a:rPr>
                        <a:t>superior</a:t>
                      </a:r>
                      <a:r>
                        <a:rPr lang="en-GB" sz="1100" baseline="0" dirty="0" smtClean="0">
                          <a:solidFill>
                            <a:schemeClr val="tx1"/>
                          </a:solidFill>
                          <a:effectLst/>
                        </a:rPr>
                        <a:t> </a:t>
                      </a:r>
                      <a:r>
                        <a:rPr lang="en-GB" sz="1100" dirty="0" smtClean="0">
                          <a:solidFill>
                            <a:schemeClr val="tx1"/>
                          </a:solidFill>
                          <a:effectLst/>
                        </a:rPr>
                        <a:t>knowledge </a:t>
                      </a:r>
                      <a:r>
                        <a:rPr lang="en-GB" sz="1100" dirty="0">
                          <a:solidFill>
                            <a:schemeClr val="tx1"/>
                          </a:solidFill>
                          <a:effectLst/>
                        </a:rPr>
                        <a:t>of their subject, which is also evidence-based.  Someone who is continually seeking to develop their understanding of the subject area.  </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26</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7%</a:t>
                      </a:r>
                      <a:endParaRPr lang="en-US" sz="1400">
                        <a:solidFill>
                          <a:schemeClr val="tx1"/>
                        </a:solidFill>
                        <a:effectLst/>
                        <a:latin typeface="Calibri" charset="0"/>
                        <a:ea typeface="Calibri" charset="0"/>
                        <a:cs typeface="Times New Roman" charset="0"/>
                      </a:endParaRPr>
                    </a:p>
                  </a:txBody>
                  <a:tcPr marL="51435" marR="51435" marT="0" marB="0"/>
                </a:tc>
              </a:tr>
              <a:tr h="513636">
                <a:tc>
                  <a:txBody>
                    <a:bodyPr/>
                    <a:lstStyle/>
                    <a:p>
                      <a:pPr>
                        <a:lnSpc>
                          <a:spcPct val="107000"/>
                        </a:lnSpc>
                        <a:spcAft>
                          <a:spcPts val="0"/>
                        </a:spcAft>
                      </a:pPr>
                      <a:r>
                        <a:rPr lang="en-GB" sz="1100" dirty="0">
                          <a:solidFill>
                            <a:schemeClr val="bg1"/>
                          </a:solidFill>
                          <a:effectLst/>
                        </a:rPr>
                        <a:t>Learning outcomes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Teaching which results in academic attainment, career readiness and the acquisition of learning and practical skills. </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25</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6%</a:t>
                      </a:r>
                      <a:endParaRPr lang="en-US" sz="1400" dirty="0">
                        <a:solidFill>
                          <a:schemeClr val="tx1"/>
                        </a:solidFill>
                        <a:effectLst/>
                        <a:latin typeface="Calibri" charset="0"/>
                        <a:ea typeface="Calibri" charset="0"/>
                        <a:cs typeface="Times New Roman" charset="0"/>
                      </a:endParaRPr>
                    </a:p>
                  </a:txBody>
                  <a:tcPr marL="51435" marR="51435" marT="0" marB="0"/>
                </a:tc>
              </a:tr>
              <a:tr h="342424">
                <a:tc>
                  <a:txBody>
                    <a:bodyPr/>
                    <a:lstStyle/>
                    <a:p>
                      <a:pPr>
                        <a:lnSpc>
                          <a:spcPct val="107000"/>
                        </a:lnSpc>
                        <a:spcAft>
                          <a:spcPts val="0"/>
                        </a:spcAft>
                      </a:pPr>
                      <a:r>
                        <a:rPr lang="en-GB" sz="1100" dirty="0">
                          <a:solidFill>
                            <a:schemeClr val="bg1"/>
                          </a:solidFill>
                          <a:effectLst/>
                        </a:rPr>
                        <a:t>Political framework</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Criteria devised by the government to measure Teaching. </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5</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1%</a:t>
                      </a:r>
                      <a:endParaRPr lang="en-US" sz="1400" dirty="0">
                        <a:solidFill>
                          <a:schemeClr val="tx1"/>
                        </a:solidFill>
                        <a:effectLst/>
                        <a:latin typeface="Calibri" charset="0"/>
                        <a:ea typeface="Calibri" charset="0"/>
                        <a:cs typeface="Times New Roman" charset="0"/>
                      </a:endParaRPr>
                    </a:p>
                  </a:txBody>
                  <a:tcPr marL="51435" marR="51435" marT="0" marB="0"/>
                </a:tc>
              </a:tr>
            </a:tbl>
          </a:graphicData>
        </a:graphic>
      </p:graphicFrame>
    </p:spTree>
    <p:extLst>
      <p:ext uri="{BB962C8B-B14F-4D97-AF65-F5344CB8AC3E}">
        <p14:creationId xmlns:p14="http://schemas.microsoft.com/office/powerpoint/2010/main" val="1490355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510"/>
            <a:ext cx="8423206" cy="648072"/>
          </a:xfrm>
        </p:spPr>
        <p:txBody>
          <a:bodyPr/>
          <a:lstStyle/>
          <a:p>
            <a:r>
              <a:rPr lang="en-US" dirty="0" smtClean="0"/>
              <a:t>Results - </a:t>
            </a:r>
            <a:r>
              <a:rPr lang="en-US" dirty="0" err="1" smtClean="0"/>
              <a:t>behaviours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7355699"/>
              </p:ext>
            </p:extLst>
          </p:nvPr>
        </p:nvGraphicFramePr>
        <p:xfrm>
          <a:off x="1403648" y="1094945"/>
          <a:ext cx="6015520" cy="3846537"/>
        </p:xfrm>
        <a:graphic>
          <a:graphicData uri="http://schemas.openxmlformats.org/drawingml/2006/table">
            <a:tbl>
              <a:tblPr firstRow="1" firstCol="1" bandRow="1">
                <a:tableStyleId>{5C22544A-7EE6-4342-B048-85BDC9FD1C3A}</a:tableStyleId>
              </a:tblPr>
              <a:tblGrid>
                <a:gridCol w="1313635"/>
                <a:gridCol w="2444821"/>
                <a:gridCol w="1316952"/>
                <a:gridCol w="940112"/>
              </a:tblGrid>
              <a:tr h="925157">
                <a:tc>
                  <a:txBody>
                    <a:bodyPr/>
                    <a:lstStyle/>
                    <a:p>
                      <a:pPr>
                        <a:lnSpc>
                          <a:spcPct val="107000"/>
                        </a:lnSpc>
                        <a:spcAft>
                          <a:spcPts val="0"/>
                        </a:spcAft>
                      </a:pPr>
                      <a:r>
                        <a:rPr lang="en-GB" sz="1100" dirty="0">
                          <a:solidFill>
                            <a:schemeClr val="bg1"/>
                          </a:solidFill>
                          <a:effectLst/>
                        </a:rPr>
                        <a:t>Category</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bg1"/>
                          </a:solidFill>
                          <a:effectLst/>
                        </a:rPr>
                        <a:t>Definition</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bg1"/>
                          </a:solidFill>
                          <a:effectLst/>
                        </a:rPr>
                        <a:t>Number of comments per category</a:t>
                      </a:r>
                      <a:endParaRPr lang="en-US" sz="1400" dirty="0">
                        <a:solidFill>
                          <a:schemeClr val="bg1"/>
                        </a:solidFill>
                        <a:effectLst/>
                      </a:endParaRPr>
                    </a:p>
                    <a:p>
                      <a:pPr>
                        <a:lnSpc>
                          <a:spcPct val="107000"/>
                        </a:lnSpc>
                        <a:spcAft>
                          <a:spcPts val="0"/>
                        </a:spcAft>
                      </a:pPr>
                      <a:r>
                        <a:rPr lang="en-GB" sz="1100" dirty="0">
                          <a:solidFill>
                            <a:schemeClr val="bg1"/>
                          </a:solidFill>
                          <a:effectLst/>
                        </a:rPr>
                        <a:t>(Total = 336 comments)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bg1"/>
                          </a:solidFill>
                          <a:effectLst/>
                        </a:rPr>
                        <a:t>percentage of comments per category</a:t>
                      </a:r>
                      <a:endParaRPr lang="en-US" sz="1400" dirty="0">
                        <a:solidFill>
                          <a:schemeClr val="bg1"/>
                        </a:solidFill>
                        <a:effectLst/>
                        <a:latin typeface="Calibri" charset="0"/>
                        <a:ea typeface="Calibri" charset="0"/>
                        <a:cs typeface="Times New Roman" charset="0"/>
                      </a:endParaRPr>
                    </a:p>
                  </a:txBody>
                  <a:tcPr marL="51435" marR="51435" marT="0" marB="0"/>
                </a:tc>
              </a:tr>
              <a:tr h="364417">
                <a:tc>
                  <a:txBody>
                    <a:bodyPr/>
                    <a:lstStyle/>
                    <a:p>
                      <a:pPr>
                        <a:lnSpc>
                          <a:spcPct val="107000"/>
                        </a:lnSpc>
                        <a:spcAft>
                          <a:spcPts val="0"/>
                        </a:spcAft>
                      </a:pPr>
                      <a:r>
                        <a:rPr lang="en-GB" sz="1100" dirty="0">
                          <a:solidFill>
                            <a:schemeClr val="bg1"/>
                          </a:solidFill>
                          <a:effectLst/>
                        </a:rPr>
                        <a:t>Teacher attributes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The personal qualities and characteristics of the teacher</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65</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19%</a:t>
                      </a:r>
                      <a:endParaRPr lang="en-US" sz="1400">
                        <a:solidFill>
                          <a:schemeClr val="tx1"/>
                        </a:solidFill>
                        <a:effectLst/>
                        <a:latin typeface="Calibri" charset="0"/>
                        <a:ea typeface="Calibri" charset="0"/>
                        <a:cs typeface="Times New Roman" charset="0"/>
                      </a:endParaRPr>
                    </a:p>
                  </a:txBody>
                  <a:tcPr marL="51435" marR="51435" marT="0" marB="0"/>
                </a:tc>
              </a:tr>
              <a:tr h="364417">
                <a:tc>
                  <a:txBody>
                    <a:bodyPr/>
                    <a:lstStyle/>
                    <a:p>
                      <a:pPr>
                        <a:lnSpc>
                          <a:spcPct val="107000"/>
                        </a:lnSpc>
                        <a:spcAft>
                          <a:spcPts val="0"/>
                        </a:spcAft>
                      </a:pPr>
                      <a:r>
                        <a:rPr lang="en-GB" sz="1100" dirty="0">
                          <a:solidFill>
                            <a:schemeClr val="bg1"/>
                          </a:solidFill>
                          <a:effectLst/>
                        </a:rPr>
                        <a:t>Relationship</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The interaction between the teacher and their students</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120</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36%</a:t>
                      </a:r>
                      <a:endParaRPr lang="en-US" sz="1400">
                        <a:solidFill>
                          <a:schemeClr val="tx1"/>
                        </a:solidFill>
                        <a:effectLst/>
                        <a:latin typeface="Calibri" charset="0"/>
                        <a:ea typeface="Calibri" charset="0"/>
                        <a:cs typeface="Times New Roman" charset="0"/>
                      </a:endParaRPr>
                    </a:p>
                  </a:txBody>
                  <a:tcPr marL="51435" marR="51435" marT="0" marB="0"/>
                </a:tc>
              </a:tr>
              <a:tr h="364417">
                <a:tc>
                  <a:txBody>
                    <a:bodyPr/>
                    <a:lstStyle/>
                    <a:p>
                      <a:pPr>
                        <a:lnSpc>
                          <a:spcPct val="107000"/>
                        </a:lnSpc>
                        <a:spcAft>
                          <a:spcPts val="0"/>
                        </a:spcAft>
                      </a:pPr>
                      <a:r>
                        <a:rPr lang="en-GB" sz="1100" dirty="0">
                          <a:solidFill>
                            <a:schemeClr val="bg1"/>
                          </a:solidFill>
                          <a:effectLst/>
                        </a:rPr>
                        <a:t>Teaching style and skills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The manner of teaching, the strategies employed and the materials selected. </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127</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38%</a:t>
                      </a:r>
                      <a:endParaRPr lang="en-US" sz="1400">
                        <a:solidFill>
                          <a:schemeClr val="tx1"/>
                        </a:solidFill>
                        <a:effectLst/>
                        <a:latin typeface="Calibri" charset="0"/>
                        <a:ea typeface="Calibri" charset="0"/>
                        <a:cs typeface="Times New Roman" charset="0"/>
                      </a:endParaRPr>
                    </a:p>
                  </a:txBody>
                  <a:tcPr marL="51435" marR="51435" marT="0" marB="0"/>
                </a:tc>
              </a:tr>
              <a:tr h="925157">
                <a:tc>
                  <a:txBody>
                    <a:bodyPr/>
                    <a:lstStyle/>
                    <a:p>
                      <a:pPr>
                        <a:lnSpc>
                          <a:spcPct val="107000"/>
                        </a:lnSpc>
                        <a:spcAft>
                          <a:spcPts val="0"/>
                        </a:spcAft>
                      </a:pPr>
                      <a:r>
                        <a:rPr lang="en-GB" sz="1100" dirty="0">
                          <a:solidFill>
                            <a:schemeClr val="bg1"/>
                          </a:solidFill>
                          <a:effectLst/>
                        </a:rPr>
                        <a:t>Scholarly teacher</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Someone who demonstrates </a:t>
                      </a:r>
                      <a:r>
                        <a:rPr lang="en-GB" sz="1100" dirty="0" smtClean="0">
                          <a:solidFill>
                            <a:schemeClr val="tx1"/>
                          </a:solidFill>
                          <a:effectLst/>
                        </a:rPr>
                        <a:t>superior</a:t>
                      </a:r>
                      <a:r>
                        <a:rPr lang="en-GB" sz="1100" baseline="0" dirty="0" smtClean="0">
                          <a:solidFill>
                            <a:schemeClr val="tx1"/>
                          </a:solidFill>
                          <a:effectLst/>
                        </a:rPr>
                        <a:t> </a:t>
                      </a:r>
                      <a:r>
                        <a:rPr lang="en-GB" sz="1100" dirty="0" smtClean="0">
                          <a:solidFill>
                            <a:schemeClr val="tx1"/>
                          </a:solidFill>
                          <a:effectLst/>
                        </a:rPr>
                        <a:t>knowledge </a:t>
                      </a:r>
                      <a:r>
                        <a:rPr lang="en-GB" sz="1100" dirty="0">
                          <a:solidFill>
                            <a:schemeClr val="tx1"/>
                          </a:solidFill>
                          <a:effectLst/>
                        </a:rPr>
                        <a:t>of their subject, which is also evidence based.  Someone who is continually seeking to develop their understanding of the subject area.  </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16</a:t>
                      </a:r>
                      <a:endParaRPr lang="en-US" sz="1400" dirty="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5%</a:t>
                      </a:r>
                      <a:endParaRPr lang="en-US" sz="1400" dirty="0">
                        <a:solidFill>
                          <a:schemeClr val="tx1"/>
                        </a:solidFill>
                        <a:effectLst/>
                        <a:latin typeface="Calibri" charset="0"/>
                        <a:ea typeface="Calibri" charset="0"/>
                        <a:cs typeface="Times New Roman" charset="0"/>
                      </a:endParaRPr>
                    </a:p>
                  </a:txBody>
                  <a:tcPr marL="51435" marR="51435" marT="0" marB="0"/>
                </a:tc>
              </a:tr>
              <a:tr h="738243">
                <a:tc>
                  <a:txBody>
                    <a:bodyPr/>
                    <a:lstStyle/>
                    <a:p>
                      <a:pPr>
                        <a:lnSpc>
                          <a:spcPct val="107000"/>
                        </a:lnSpc>
                        <a:spcAft>
                          <a:spcPts val="0"/>
                        </a:spcAft>
                      </a:pPr>
                      <a:r>
                        <a:rPr lang="en-GB" sz="1100" dirty="0">
                          <a:solidFill>
                            <a:schemeClr val="bg1"/>
                          </a:solidFill>
                          <a:effectLst/>
                        </a:rPr>
                        <a:t>Learning outcomes</a:t>
                      </a:r>
                      <a:endParaRPr lang="en-US" sz="1400" dirty="0">
                        <a:solidFill>
                          <a:schemeClr val="bg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Teaching which results in academic attainment, career readiness and the acquisition of learning and practical skills. </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a:solidFill>
                            <a:schemeClr val="tx1"/>
                          </a:solidFill>
                          <a:effectLst/>
                        </a:rPr>
                        <a:t>8</a:t>
                      </a:r>
                      <a:endParaRPr lang="en-US" sz="1400">
                        <a:solidFill>
                          <a:schemeClr val="tx1"/>
                        </a:solidFill>
                        <a:effectLst/>
                        <a:latin typeface="Calibri" charset="0"/>
                        <a:ea typeface="Calibri" charset="0"/>
                        <a:cs typeface="Times New Roman" charset="0"/>
                      </a:endParaRPr>
                    </a:p>
                  </a:txBody>
                  <a:tcPr marL="51435" marR="51435" marT="0" marB="0"/>
                </a:tc>
                <a:tc>
                  <a:txBody>
                    <a:bodyPr/>
                    <a:lstStyle/>
                    <a:p>
                      <a:pPr>
                        <a:lnSpc>
                          <a:spcPct val="107000"/>
                        </a:lnSpc>
                        <a:spcAft>
                          <a:spcPts val="0"/>
                        </a:spcAft>
                      </a:pPr>
                      <a:r>
                        <a:rPr lang="en-GB" sz="1100" dirty="0">
                          <a:solidFill>
                            <a:schemeClr val="tx1"/>
                          </a:solidFill>
                          <a:effectLst/>
                        </a:rPr>
                        <a:t>2%</a:t>
                      </a:r>
                      <a:endParaRPr lang="en-US" sz="1400" dirty="0">
                        <a:solidFill>
                          <a:schemeClr val="tx1"/>
                        </a:solidFill>
                        <a:effectLst/>
                        <a:latin typeface="Calibri" charset="0"/>
                        <a:ea typeface="Calibri" charset="0"/>
                        <a:cs typeface="Times New Roman" charset="0"/>
                      </a:endParaRPr>
                    </a:p>
                  </a:txBody>
                  <a:tcPr marL="51435" marR="51435" marT="0" marB="0"/>
                </a:tc>
              </a:tr>
            </a:tbl>
          </a:graphicData>
        </a:graphic>
      </p:graphicFrame>
    </p:spTree>
    <p:extLst>
      <p:ext uri="{BB962C8B-B14F-4D97-AF65-F5344CB8AC3E}">
        <p14:creationId xmlns:p14="http://schemas.microsoft.com/office/powerpoint/2010/main" val="151932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Quotes – Teaching style and skills</a:t>
            </a:r>
            <a:endParaRPr lang="en-US" dirty="0"/>
          </a:p>
        </p:txBody>
      </p:sp>
      <p:sp>
        <p:nvSpPr>
          <p:cNvPr id="3" name="Content Placeholder 2"/>
          <p:cNvSpPr>
            <a:spLocks noGrp="1"/>
          </p:cNvSpPr>
          <p:nvPr>
            <p:ph idx="1"/>
          </p:nvPr>
        </p:nvSpPr>
        <p:spPr/>
        <p:txBody>
          <a:bodyPr/>
          <a:lstStyle/>
          <a:p>
            <a:r>
              <a:rPr lang="en-US" dirty="0" smtClean="0"/>
              <a:t>Teaching methods (32%) </a:t>
            </a:r>
            <a:r>
              <a:rPr lang="en-GB" i="1" dirty="0"/>
              <a:t>A teacher who uses adaptable methods of teaching within an education setting </a:t>
            </a:r>
            <a:endParaRPr lang="en-GB" i="1" dirty="0" smtClean="0"/>
          </a:p>
          <a:p>
            <a:r>
              <a:rPr lang="en-GB" dirty="0" smtClean="0"/>
              <a:t>Interactivity (14%) </a:t>
            </a:r>
            <a:r>
              <a:rPr lang="en-GB" i="1" dirty="0"/>
              <a:t>Interaction, class participation, inviting opinions as and when required</a:t>
            </a:r>
            <a:r>
              <a:rPr lang="en-US" i="1" dirty="0"/>
              <a:t> </a:t>
            </a:r>
            <a:endParaRPr lang="en-US" i="1" dirty="0" smtClean="0"/>
          </a:p>
          <a:p>
            <a:r>
              <a:rPr lang="en-US" dirty="0" smtClean="0"/>
              <a:t>Checking understanding (5%)</a:t>
            </a:r>
            <a:r>
              <a:rPr lang="en-US" i="1" dirty="0" smtClean="0"/>
              <a:t> </a:t>
            </a:r>
            <a:r>
              <a:rPr lang="en-GB" i="1" dirty="0"/>
              <a:t>Teachers who you perceive to care about whether you have understood the material they are teaching you </a:t>
            </a:r>
            <a:endParaRPr lang="en-US" i="1" dirty="0"/>
          </a:p>
        </p:txBody>
      </p:sp>
    </p:spTree>
    <p:extLst>
      <p:ext uri="{BB962C8B-B14F-4D97-AF65-F5344CB8AC3E}">
        <p14:creationId xmlns:p14="http://schemas.microsoft.com/office/powerpoint/2010/main" val="381819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z="1800" dirty="0" smtClean="0"/>
              <a:t>NMC Horizon Report (2017)</a:t>
            </a:r>
          </a:p>
          <a:p>
            <a:r>
              <a:rPr lang="en-US" sz="1800" dirty="0" smtClean="0"/>
              <a:t>Mobile learning – Time to adoption one year or less</a:t>
            </a:r>
          </a:p>
          <a:p>
            <a:r>
              <a:rPr lang="en-US" sz="1800" dirty="0" smtClean="0"/>
              <a:t>Specifically references in-class quizzing</a:t>
            </a:r>
          </a:p>
          <a:p>
            <a:r>
              <a:rPr lang="en-US" sz="1800" dirty="0" smtClean="0"/>
              <a:t>Two thirds of students used their mobile devices to study</a:t>
            </a:r>
          </a:p>
          <a:p>
            <a:r>
              <a:rPr lang="en-US" sz="1800" dirty="0" smtClean="0"/>
              <a:t>Recommends a variety of resources for integrating mobile learning</a:t>
            </a:r>
            <a:endParaRPr lang="en-US" sz="1800" dirty="0"/>
          </a:p>
        </p:txBody>
      </p:sp>
      <p:sp>
        <p:nvSpPr>
          <p:cNvPr id="4" name="Content Placeholder 3"/>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smtClean="0"/>
              <a:t>The future for interactive technologies</a:t>
            </a:r>
            <a:endParaRPr lang="en-US" dirty="0"/>
          </a:p>
        </p:txBody>
      </p:sp>
      <p:pic>
        <p:nvPicPr>
          <p:cNvPr id="6" name="Picture 5"/>
          <p:cNvPicPr>
            <a:picLocks noChangeAspect="1"/>
          </p:cNvPicPr>
          <p:nvPr/>
        </p:nvPicPr>
        <p:blipFill>
          <a:blip r:embed="rId2"/>
          <a:stretch>
            <a:fillRect/>
          </a:stretch>
        </p:blipFill>
        <p:spPr>
          <a:xfrm>
            <a:off x="4536083" y="1519524"/>
            <a:ext cx="4464000" cy="3328711"/>
          </a:xfrm>
          <a:prstGeom prst="rect">
            <a:avLst/>
          </a:prstGeom>
          <a:ln>
            <a:solidFill>
              <a:schemeClr val="accent1"/>
            </a:solidFill>
          </a:ln>
        </p:spPr>
      </p:pic>
      <p:sp>
        <p:nvSpPr>
          <p:cNvPr id="7" name="Rectangle 6"/>
          <p:cNvSpPr/>
          <p:nvPr/>
        </p:nvSpPr>
        <p:spPr>
          <a:xfrm>
            <a:off x="4878185" y="4774168"/>
            <a:ext cx="4121898" cy="369332"/>
          </a:xfrm>
          <a:prstGeom prst="rect">
            <a:avLst/>
          </a:prstGeom>
        </p:spPr>
        <p:txBody>
          <a:bodyPr wrap="none">
            <a:spAutoFit/>
          </a:bodyPr>
          <a:lstStyle/>
          <a:p>
            <a:r>
              <a:rPr lang="en-US" dirty="0"/>
              <a:t>http://</a:t>
            </a:r>
            <a:r>
              <a:rPr lang="en-US" dirty="0" err="1"/>
              <a:t>www.schrockguide.net</a:t>
            </a:r>
            <a:r>
              <a:rPr lang="en-US" dirty="0"/>
              <a:t>/</a:t>
            </a:r>
            <a:r>
              <a:rPr lang="en-US" dirty="0" err="1"/>
              <a:t>samr.html</a:t>
            </a:r>
            <a:endParaRPr lang="en-US" dirty="0"/>
          </a:p>
        </p:txBody>
      </p:sp>
    </p:spTree>
    <p:extLst>
      <p:ext uri="{BB962C8B-B14F-4D97-AF65-F5344CB8AC3E}">
        <p14:creationId xmlns:p14="http://schemas.microsoft.com/office/powerpoint/2010/main" val="1451293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8106" y="1369219"/>
            <a:ext cx="4407789" cy="326350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8106" y="1372580"/>
            <a:ext cx="4196891" cy="3240000"/>
          </a:xfrm>
          <a:prstGeom prst="rect">
            <a:avLst/>
          </a:prstGeom>
        </p:spPr>
      </p:pic>
      <p:sp>
        <p:nvSpPr>
          <p:cNvPr id="2" name="Title 1"/>
          <p:cNvSpPr>
            <a:spLocks noGrp="1"/>
          </p:cNvSpPr>
          <p:nvPr>
            <p:ph type="title"/>
          </p:nvPr>
        </p:nvSpPr>
        <p:spPr/>
        <p:txBody>
          <a:bodyPr/>
          <a:lstStyle/>
          <a:p>
            <a:r>
              <a:rPr lang="en-GB" dirty="0" smtClean="0"/>
              <a:t>Diffusion of Innovation </a:t>
            </a:r>
            <a:r>
              <a:rPr lang="en-GB" sz="1200" dirty="0"/>
              <a:t>(Rogers, 1962)</a:t>
            </a:r>
            <a:endParaRPr lang="en-US" sz="1200" dirty="0"/>
          </a:p>
        </p:txBody>
      </p:sp>
    </p:spTree>
    <p:custDataLst>
      <p:tags r:id="rId1"/>
    </p:custDataLst>
    <p:extLst>
      <p:ext uri="{BB962C8B-B14F-4D97-AF65-F5344CB8AC3E}">
        <p14:creationId xmlns:p14="http://schemas.microsoft.com/office/powerpoint/2010/main" val="2024615319"/>
      </p:ext>
    </p:extLst>
  </p:cSld>
  <p:clrMapOvr>
    <a:masterClrMapping/>
  </p:clrMapOvr>
  <mc:AlternateContent xmlns:mc="http://schemas.openxmlformats.org/markup-compatibility/2006" xmlns:p14="http://schemas.microsoft.com/office/powerpoint/2010/main">
    <mc:Choice Requires="p14">
      <p:transition spd="slow" p14:dur="2000" advTm="71459"/>
    </mc:Choice>
    <mc:Fallback xmlns="">
      <p:transition spd="slow" advTm="714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Characteristics of adopter categories </a:t>
            </a:r>
            <a:r>
              <a:rPr lang="en-GB" sz="2100" dirty="0"/>
              <a:t>(</a:t>
            </a:r>
            <a:r>
              <a:rPr lang="en-GB" sz="2100" dirty="0" err="1"/>
              <a:t>Geoghegan</a:t>
            </a:r>
            <a:r>
              <a:rPr lang="en-GB" sz="2100" dirty="0"/>
              <a:t>, 1998)</a:t>
            </a:r>
            <a:endParaRPr lang="en-US" sz="2100" dirty="0"/>
          </a:p>
        </p:txBody>
      </p:sp>
      <p:sp>
        <p:nvSpPr>
          <p:cNvPr id="3" name="Content Placeholder 2"/>
          <p:cNvSpPr>
            <a:spLocks noGrp="1"/>
          </p:cNvSpPr>
          <p:nvPr>
            <p:ph idx="1"/>
          </p:nvPr>
        </p:nvSpPr>
        <p:spPr>
          <a:xfrm>
            <a:off x="429384" y="1660582"/>
            <a:ext cx="7886700" cy="3263504"/>
          </a:xfrm>
        </p:spPr>
        <p:txBody>
          <a:bodyPr/>
          <a:lstStyle/>
          <a:p>
            <a:pPr marL="0" indent="0">
              <a:buNone/>
            </a:pPr>
            <a:endParaRPr lang="en-GB" dirty="0" smtClean="0"/>
          </a:p>
          <a:p>
            <a:endParaRPr lang="en-GB" dirty="0" smtClean="0"/>
          </a:p>
          <a:p>
            <a:endParaRPr lang="en-GB"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9815029"/>
              </p:ext>
            </p:extLst>
          </p:nvPr>
        </p:nvGraphicFramePr>
        <p:xfrm>
          <a:off x="2125998" y="1781272"/>
          <a:ext cx="4961842" cy="3022124"/>
        </p:xfrm>
        <a:graphic>
          <a:graphicData uri="http://schemas.openxmlformats.org/drawingml/2006/table">
            <a:tbl>
              <a:tblPr firstRow="1" bandRow="1">
                <a:tableStyleId>{5C22544A-7EE6-4342-B048-85BDC9FD1C3A}</a:tableStyleId>
              </a:tblPr>
              <a:tblGrid>
                <a:gridCol w="2480921"/>
                <a:gridCol w="2480921"/>
              </a:tblGrid>
              <a:tr h="431732">
                <a:tc>
                  <a:txBody>
                    <a:bodyPr/>
                    <a:lstStyle/>
                    <a:p>
                      <a:r>
                        <a:rPr lang="en-US" sz="1500" dirty="0" smtClean="0"/>
                        <a:t>Early Adopters</a:t>
                      </a:r>
                      <a:endParaRPr lang="en-US" sz="1500" dirty="0"/>
                    </a:p>
                  </a:txBody>
                  <a:tcPr marL="68580" marR="68580" marT="34290" marB="34290"/>
                </a:tc>
                <a:tc>
                  <a:txBody>
                    <a:bodyPr/>
                    <a:lstStyle/>
                    <a:p>
                      <a:r>
                        <a:rPr lang="en-US" sz="1500" dirty="0" smtClean="0"/>
                        <a:t>Mainstream</a:t>
                      </a:r>
                      <a:endParaRPr lang="en-US" sz="1500" dirty="0"/>
                    </a:p>
                  </a:txBody>
                  <a:tcPr marL="68580" marR="68580" marT="34290" marB="34290"/>
                </a:tc>
              </a:tr>
              <a:tr h="431732">
                <a:tc>
                  <a:txBody>
                    <a:bodyPr/>
                    <a:lstStyle/>
                    <a:p>
                      <a:r>
                        <a:rPr lang="en-US" sz="1500" dirty="0" smtClean="0"/>
                        <a:t>Like radical change</a:t>
                      </a:r>
                      <a:endParaRPr lang="en-US" sz="15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Like gradual change </a:t>
                      </a:r>
                    </a:p>
                  </a:txBody>
                  <a:tcPr marL="68580" marR="68580" marT="34290" marB="34290"/>
                </a:tc>
              </a:tr>
              <a:tr h="431732">
                <a:tc>
                  <a:txBody>
                    <a:bodyPr/>
                    <a:lstStyle/>
                    <a:p>
                      <a:r>
                        <a:rPr lang="en-US" sz="1500" dirty="0" smtClean="0"/>
                        <a:t>Visionary</a:t>
                      </a:r>
                      <a:endParaRPr lang="en-US" sz="1500" dirty="0"/>
                    </a:p>
                  </a:txBody>
                  <a:tcPr marL="68580" marR="68580" marT="34290" marB="34290"/>
                </a:tc>
                <a:tc>
                  <a:txBody>
                    <a:bodyPr/>
                    <a:lstStyle/>
                    <a:p>
                      <a:r>
                        <a:rPr lang="en-US" sz="1500" dirty="0" smtClean="0"/>
                        <a:t>Pragmatic</a:t>
                      </a:r>
                      <a:endParaRPr lang="en-US" sz="1500" dirty="0"/>
                    </a:p>
                  </a:txBody>
                  <a:tcPr marL="68580" marR="68580" marT="34290" marB="34290"/>
                </a:tc>
              </a:tr>
              <a:tr h="431732">
                <a:tc>
                  <a:txBody>
                    <a:bodyPr/>
                    <a:lstStyle/>
                    <a:p>
                      <a:r>
                        <a:rPr lang="en-US" sz="1500" dirty="0" smtClean="0"/>
                        <a:t>Project oriented</a:t>
                      </a:r>
                      <a:endParaRPr lang="en-US" sz="1500" dirty="0"/>
                    </a:p>
                  </a:txBody>
                  <a:tcPr marL="68580" marR="68580" marT="34290" marB="34290"/>
                </a:tc>
                <a:tc>
                  <a:txBody>
                    <a:bodyPr/>
                    <a:lstStyle/>
                    <a:p>
                      <a:r>
                        <a:rPr lang="en-US" sz="1500" dirty="0" smtClean="0"/>
                        <a:t>Process oriented</a:t>
                      </a:r>
                      <a:endParaRPr lang="en-US" sz="1500" dirty="0"/>
                    </a:p>
                  </a:txBody>
                  <a:tcPr marL="68580" marR="68580" marT="34290" marB="34290"/>
                </a:tc>
              </a:tr>
              <a:tr h="431732">
                <a:tc>
                  <a:txBody>
                    <a:bodyPr/>
                    <a:lstStyle/>
                    <a:p>
                      <a:r>
                        <a:rPr lang="en-US" sz="1500" dirty="0" smtClean="0"/>
                        <a:t>Risk takers</a:t>
                      </a:r>
                      <a:endParaRPr lang="en-US" sz="1500" dirty="0"/>
                    </a:p>
                  </a:txBody>
                  <a:tcPr marL="68580" marR="68580" marT="34290" marB="34290"/>
                </a:tc>
                <a:tc>
                  <a:txBody>
                    <a:bodyPr/>
                    <a:lstStyle/>
                    <a:p>
                      <a:r>
                        <a:rPr lang="en-GB" sz="1500" dirty="0" smtClean="0"/>
                        <a:t>Risk </a:t>
                      </a:r>
                      <a:r>
                        <a:rPr lang="en-US" sz="1500" dirty="0" smtClean="0"/>
                        <a:t>averse</a:t>
                      </a:r>
                      <a:endParaRPr lang="en-US" sz="1500" dirty="0"/>
                    </a:p>
                  </a:txBody>
                  <a:tcPr marL="68580" marR="68580" marT="34290" marB="34290"/>
                </a:tc>
              </a:tr>
              <a:tr h="431732">
                <a:tc>
                  <a:txBody>
                    <a:bodyPr/>
                    <a:lstStyle/>
                    <a:p>
                      <a:r>
                        <a:rPr lang="en-US" sz="1500" dirty="0" smtClean="0"/>
                        <a:t>Willing to experiment</a:t>
                      </a:r>
                      <a:endParaRPr lang="en-US" sz="1500" dirty="0"/>
                    </a:p>
                  </a:txBody>
                  <a:tcPr marL="68580" marR="68580" marT="34290" marB="34290"/>
                </a:tc>
                <a:tc>
                  <a:txBody>
                    <a:bodyPr/>
                    <a:lstStyle/>
                    <a:p>
                      <a:r>
                        <a:rPr lang="en-US" sz="1500" dirty="0" smtClean="0"/>
                        <a:t>Need proven uses</a:t>
                      </a:r>
                      <a:endParaRPr lang="en-US" sz="1500" dirty="0"/>
                    </a:p>
                  </a:txBody>
                  <a:tcPr marL="68580" marR="68580" marT="34290" marB="34290"/>
                </a:tc>
              </a:tr>
              <a:tr h="431732">
                <a:tc>
                  <a:txBody>
                    <a:bodyPr/>
                    <a:lstStyle/>
                    <a:p>
                      <a:r>
                        <a:rPr lang="en-US" sz="1500" dirty="0" smtClean="0"/>
                        <a:t>Self sufficient</a:t>
                      </a:r>
                      <a:endParaRPr lang="en-US" sz="1500" dirty="0"/>
                    </a:p>
                  </a:txBody>
                  <a:tcPr marL="68580" marR="68580" marT="34290" marB="34290"/>
                </a:tc>
                <a:tc>
                  <a:txBody>
                    <a:bodyPr/>
                    <a:lstStyle/>
                    <a:p>
                      <a:r>
                        <a:rPr lang="en-US" sz="1500" dirty="0" smtClean="0"/>
                        <a:t>Need support</a:t>
                      </a:r>
                      <a:endParaRPr lang="en-US" sz="1500" dirty="0"/>
                    </a:p>
                  </a:txBody>
                  <a:tcPr marL="68580" marR="68580" marT="34290" marB="34290"/>
                </a:tc>
              </a:tr>
            </a:tbl>
          </a:graphicData>
        </a:graphic>
      </p:graphicFrame>
    </p:spTree>
    <p:extLst>
      <p:ext uri="{BB962C8B-B14F-4D97-AF65-F5344CB8AC3E}">
        <p14:creationId xmlns:p14="http://schemas.microsoft.com/office/powerpoint/2010/main" val="831279718"/>
      </p:ext>
    </p:extLst>
  </p:cSld>
  <p:clrMapOvr>
    <a:masterClrMapping/>
  </p:clrMapOvr>
  <mc:AlternateContent xmlns:mc="http://schemas.openxmlformats.org/markup-compatibility/2006" xmlns:p14="http://schemas.microsoft.com/office/powerpoint/2010/main">
    <mc:Choice Requires="p14">
      <p:transition spd="slow" p14:dur="2000" advTm="187894"/>
    </mc:Choice>
    <mc:Fallback xmlns="">
      <p:transition spd="slow" advTm="187894"/>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The traditional </a:t>
            </a:r>
            <a:r>
              <a:rPr lang="en-US" dirty="0" smtClean="0"/>
              <a:t>lecture</a:t>
            </a:r>
          </a:p>
          <a:p>
            <a:endParaRPr lang="en-US" dirty="0" smtClean="0"/>
          </a:p>
          <a:p>
            <a:r>
              <a:rPr lang="en-US" dirty="0" smtClean="0"/>
              <a:t>Active learning</a:t>
            </a:r>
          </a:p>
          <a:p>
            <a:endParaRPr lang="en-US" dirty="0" smtClean="0"/>
          </a:p>
          <a:p>
            <a:r>
              <a:rPr lang="en-US" dirty="0" smtClean="0"/>
              <a:t>Interactive technologies</a:t>
            </a:r>
          </a:p>
          <a:p>
            <a:endParaRPr lang="en-US" dirty="0" smtClean="0"/>
          </a:p>
          <a:p>
            <a:r>
              <a:rPr lang="en-US" dirty="0" smtClean="0"/>
              <a:t>Teaching Excellence</a:t>
            </a:r>
          </a:p>
          <a:p>
            <a:endParaRPr lang="en-US" dirty="0"/>
          </a:p>
          <a:p>
            <a:r>
              <a:rPr lang="en-US" dirty="0" smtClean="0"/>
              <a:t>Embedding interactive technologies</a:t>
            </a:r>
            <a:endParaRPr lang="en-US" dirty="0"/>
          </a:p>
        </p:txBody>
      </p:sp>
    </p:spTree>
    <p:extLst>
      <p:ext uri="{BB962C8B-B14F-4D97-AF65-F5344CB8AC3E}">
        <p14:creationId xmlns:p14="http://schemas.microsoft.com/office/powerpoint/2010/main" val="895926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pic>
        <p:nvPicPr>
          <p:cNvPr id="4" name="Content Placeholder 3"/>
          <p:cNvPicPr>
            <a:picLocks noGrp="1" noChangeAspect="1"/>
          </p:cNvPicPr>
          <p:nvPr>
            <p:ph idx="1"/>
          </p:nvPr>
        </p:nvPicPr>
        <p:blipFill>
          <a:blip r:embed="rId2"/>
          <a:stretch>
            <a:fillRect/>
          </a:stretch>
        </p:blipFill>
        <p:spPr>
          <a:xfrm>
            <a:off x="656627" y="1708150"/>
            <a:ext cx="7902184" cy="2970213"/>
          </a:xfrm>
          <a:prstGeom prst="rect">
            <a:avLst/>
          </a:prstGeom>
        </p:spPr>
      </p:pic>
    </p:spTree>
    <p:extLst>
      <p:ext uri="{BB962C8B-B14F-4D97-AF65-F5344CB8AC3E}">
        <p14:creationId xmlns:p14="http://schemas.microsoft.com/office/powerpoint/2010/main" val="1894681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199299" cy="730554"/>
          </a:xfrm>
        </p:spPr>
        <p:txBody>
          <a:bodyPr/>
          <a:lstStyle/>
          <a:p>
            <a:r>
              <a:rPr lang="en-US" dirty="0" smtClean="0"/>
              <a:t>References</a:t>
            </a:r>
            <a:endParaRPr lang="en-US" dirty="0"/>
          </a:p>
        </p:txBody>
      </p:sp>
      <p:sp>
        <p:nvSpPr>
          <p:cNvPr id="3" name="Content Placeholder 2"/>
          <p:cNvSpPr>
            <a:spLocks noGrp="1"/>
          </p:cNvSpPr>
          <p:nvPr>
            <p:ph idx="1"/>
          </p:nvPr>
        </p:nvSpPr>
        <p:spPr>
          <a:xfrm>
            <a:off x="942885" y="843558"/>
            <a:ext cx="7200800" cy="3348371"/>
          </a:xfrm>
        </p:spPr>
        <p:txBody>
          <a:bodyPr/>
          <a:lstStyle/>
          <a:p>
            <a:r>
              <a:rPr lang="en-GB" sz="900" dirty="0"/>
              <a:t>BIS (2015) </a:t>
            </a:r>
            <a:r>
              <a:rPr lang="en-GB" sz="900" i="1" dirty="0"/>
              <a:t>Fulfilling our Potential: Teaching Excellence, Social Mobility and Student Choice </a:t>
            </a:r>
            <a:r>
              <a:rPr lang="en-GB" sz="900" dirty="0"/>
              <a:t>London HMSO </a:t>
            </a:r>
            <a:r>
              <a:rPr lang="en-GB" sz="900" dirty="0">
                <a:hlinkClick r:id="rId2"/>
              </a:rPr>
              <a:t>https://www.gov.uk/government/uploads/system/uploads/attachment_data/file/474227/BIS-15-623-fulfilling-our-potential-teaching-excellence-social-mobility-and-student-choice.pdf</a:t>
            </a:r>
            <a:r>
              <a:rPr lang="en-GB" sz="900" dirty="0"/>
              <a:t> </a:t>
            </a:r>
            <a:r>
              <a:rPr lang="en-GB" sz="900" dirty="0" smtClean="0"/>
              <a:t>(</a:t>
            </a:r>
          </a:p>
          <a:p>
            <a:r>
              <a:rPr lang="en-GB" sz="900" dirty="0" smtClean="0"/>
              <a:t>BIS </a:t>
            </a:r>
            <a:r>
              <a:rPr lang="en-GB" sz="900" dirty="0"/>
              <a:t>(</a:t>
            </a:r>
            <a:r>
              <a:rPr lang="en-GB" sz="900" dirty="0" smtClean="0"/>
              <a:t>2016) </a:t>
            </a:r>
            <a:r>
              <a:rPr lang="en-GB" sz="900" i="1" dirty="0"/>
              <a:t>Success as a Knowledge Economy: Teaching Excellence, Social Mobility and Student Choice. </a:t>
            </a:r>
            <a:r>
              <a:rPr lang="en-GB" sz="900" dirty="0"/>
              <a:t>White paper. London HMSO </a:t>
            </a:r>
            <a:r>
              <a:rPr lang="en-GB" sz="900" dirty="0">
                <a:hlinkClick r:id="rId3"/>
              </a:rPr>
              <a:t>https://www.gov.uk/government/uploads/system/uploads/attachment_data/file/523396/bis-16-265-success-as-a-knowledge-economy.pdf</a:t>
            </a:r>
            <a:r>
              <a:rPr lang="en-GB" sz="900" dirty="0"/>
              <a:t> </a:t>
            </a:r>
            <a:endParaRPr lang="en-GB" sz="900" dirty="0" smtClean="0"/>
          </a:p>
          <a:p>
            <a:r>
              <a:rPr lang="en-GB" sz="900" dirty="0" err="1" smtClean="0"/>
              <a:t>Dunlosky</a:t>
            </a:r>
            <a:r>
              <a:rPr lang="en-GB" sz="900" dirty="0"/>
              <a:t>, J., Rawson, K. A., Marsh, E. J., Nathan, M. J., &amp; Willingham, D. T. (2013). Improving students’ learning with effective learning techniques: Promising directions from cognitive and educational psychology. </a:t>
            </a:r>
            <a:r>
              <a:rPr lang="en-GB" sz="900" i="1" dirty="0"/>
              <a:t>Psychological Science in the Public Interest</a:t>
            </a:r>
            <a:r>
              <a:rPr lang="en-GB" sz="900" dirty="0"/>
              <a:t>, </a:t>
            </a:r>
            <a:r>
              <a:rPr lang="en-GB" sz="900" i="1" dirty="0"/>
              <a:t>14</a:t>
            </a:r>
            <a:r>
              <a:rPr lang="en-GB" sz="900" dirty="0"/>
              <a:t>(1), 4-58.</a:t>
            </a:r>
            <a:endParaRPr lang="en-GB" sz="900" dirty="0"/>
          </a:p>
          <a:p>
            <a:r>
              <a:rPr lang="en-GB" sz="900" dirty="0" smtClean="0"/>
              <a:t>Freeman</a:t>
            </a:r>
            <a:r>
              <a:rPr lang="en-GB" sz="900" dirty="0"/>
              <a:t>, S., Eddy, S. L., McDonough, M., Smith, M. K., </a:t>
            </a:r>
            <a:r>
              <a:rPr lang="en-GB" sz="900" dirty="0" err="1"/>
              <a:t>Okoroafor</a:t>
            </a:r>
            <a:r>
              <a:rPr lang="en-GB" sz="900" dirty="0"/>
              <a:t>, N., </a:t>
            </a:r>
            <a:r>
              <a:rPr lang="en-GB" sz="900" dirty="0" err="1"/>
              <a:t>Jordt</a:t>
            </a:r>
            <a:r>
              <a:rPr lang="en-GB" sz="900" dirty="0"/>
              <a:t>, H., &amp; </a:t>
            </a:r>
            <a:r>
              <a:rPr lang="en-GB" sz="900" dirty="0" err="1"/>
              <a:t>Wenderoth</a:t>
            </a:r>
            <a:r>
              <a:rPr lang="en-GB" sz="900" dirty="0"/>
              <a:t>, M. P. (2014). Active learning increases student performance in science, engineering, and mathematics. </a:t>
            </a:r>
            <a:r>
              <a:rPr lang="en-GB" sz="900" i="1" dirty="0"/>
              <a:t>Proceedings of the National Academy of Sciences</a:t>
            </a:r>
            <a:r>
              <a:rPr lang="en-GB" sz="900" dirty="0"/>
              <a:t>, </a:t>
            </a:r>
            <a:r>
              <a:rPr lang="en-GB" sz="900" i="1" dirty="0"/>
              <a:t>111</a:t>
            </a:r>
            <a:r>
              <a:rPr lang="en-GB" sz="900" dirty="0"/>
              <a:t>(23), 8410-8415</a:t>
            </a:r>
            <a:r>
              <a:rPr lang="en-GB" sz="900" dirty="0" smtClean="0"/>
              <a:t>.</a:t>
            </a:r>
          </a:p>
          <a:p>
            <a:r>
              <a:rPr lang="en-GB" sz="900" dirty="0" err="1"/>
              <a:t>Goffe</a:t>
            </a:r>
            <a:r>
              <a:rPr lang="en-GB" sz="900" dirty="0"/>
              <a:t>, W. L., &amp; </a:t>
            </a:r>
            <a:r>
              <a:rPr lang="en-GB" sz="900" dirty="0" err="1"/>
              <a:t>Kauper</a:t>
            </a:r>
            <a:r>
              <a:rPr lang="en-GB" sz="900" dirty="0"/>
              <a:t>, D. (2014). A survey of principles instructors: Why lecture prevails. </a:t>
            </a:r>
            <a:r>
              <a:rPr lang="en-GB" sz="900" i="1" dirty="0"/>
              <a:t>The Journal of Economic Education</a:t>
            </a:r>
            <a:r>
              <a:rPr lang="en-GB" sz="900" dirty="0"/>
              <a:t>, </a:t>
            </a:r>
            <a:r>
              <a:rPr lang="en-GB" sz="900" i="1" dirty="0"/>
              <a:t>45</a:t>
            </a:r>
            <a:r>
              <a:rPr lang="en-GB" sz="900" dirty="0"/>
              <a:t>, 360-375</a:t>
            </a:r>
            <a:r>
              <a:rPr lang="en-GB" sz="900" dirty="0" smtClean="0"/>
              <a:t>.</a:t>
            </a:r>
            <a:endParaRPr lang="en-US" sz="900" dirty="0" smtClean="0"/>
          </a:p>
          <a:p>
            <a:r>
              <a:rPr lang="en-US" sz="900" dirty="0" err="1" smtClean="0"/>
              <a:t>Geoghegan</a:t>
            </a:r>
            <a:r>
              <a:rPr lang="en-US" sz="900" dirty="0"/>
              <a:t>, W. H. (1998) Instructional Technology and the Mainstream: The Risks of Success. in </a:t>
            </a:r>
            <a:r>
              <a:rPr lang="en-US" sz="900" dirty="0" err="1"/>
              <a:t>Oblinger</a:t>
            </a:r>
            <a:r>
              <a:rPr lang="en-US" sz="900" dirty="0"/>
              <a:t>, D. G. &amp; Rush, S. C. (Eds.) The Future Compatible Campus: Planning Designing and Implementing Information Technology in the Academy. Bolton, Mass, Anker. </a:t>
            </a:r>
            <a:endParaRPr lang="en-US" sz="900" dirty="0" smtClean="0"/>
          </a:p>
          <a:p>
            <a:r>
              <a:rPr lang="en-US" sz="900" dirty="0" err="1" smtClean="0"/>
              <a:t>Gorissen</a:t>
            </a:r>
            <a:r>
              <a:rPr lang="en-US" sz="900" dirty="0"/>
              <a:t>, P., Van </a:t>
            </a:r>
            <a:r>
              <a:rPr lang="en-US" sz="900" dirty="0" err="1"/>
              <a:t>Bruggen</a:t>
            </a:r>
            <a:r>
              <a:rPr lang="en-US" sz="900" dirty="0"/>
              <a:t>, J., &amp; </a:t>
            </a:r>
            <a:r>
              <a:rPr lang="en-US" sz="900" dirty="0" err="1"/>
              <a:t>Jochems</a:t>
            </a:r>
            <a:r>
              <a:rPr lang="en-US" sz="900" dirty="0"/>
              <a:t>, W. (2012). Students and recorded lectures: survey on current use and demands for higher education. </a:t>
            </a:r>
            <a:r>
              <a:rPr lang="en-US" sz="900" i="1" dirty="0"/>
              <a:t>Research in Learning Technology</a:t>
            </a:r>
            <a:r>
              <a:rPr lang="en-US" sz="900" dirty="0"/>
              <a:t>, </a:t>
            </a:r>
            <a:r>
              <a:rPr lang="en-US" sz="900" i="1" dirty="0"/>
              <a:t>20</a:t>
            </a:r>
            <a:r>
              <a:rPr lang="en-US" sz="900" dirty="0"/>
              <a:t>(3), 17299</a:t>
            </a:r>
            <a:r>
              <a:rPr lang="en-US" sz="900" dirty="0" smtClean="0"/>
              <a:t>.</a:t>
            </a:r>
          </a:p>
          <a:p>
            <a:r>
              <a:rPr lang="en-US" sz="900" dirty="0"/>
              <a:t>Levy, P., &amp; </a:t>
            </a:r>
            <a:r>
              <a:rPr lang="en-US" sz="900" dirty="0" err="1"/>
              <a:t>Petrulis</a:t>
            </a:r>
            <a:r>
              <a:rPr lang="en-US" sz="900" dirty="0"/>
              <a:t>, R. (2012). How do first-year university students experience inquiry and research, and what are the implications for the practice of inquiry-based learning?. </a:t>
            </a:r>
            <a:r>
              <a:rPr lang="en-US" sz="900" i="1" dirty="0"/>
              <a:t>Studies in Higher Education</a:t>
            </a:r>
            <a:r>
              <a:rPr lang="en-US" sz="900" dirty="0"/>
              <a:t>, </a:t>
            </a:r>
            <a:r>
              <a:rPr lang="en-US" sz="900" i="1" dirty="0"/>
              <a:t>37</a:t>
            </a:r>
            <a:r>
              <a:rPr lang="en-US" sz="900" dirty="0"/>
              <a:t>(1), 85-101. </a:t>
            </a:r>
            <a:endParaRPr lang="en-US" sz="900" dirty="0" smtClean="0"/>
          </a:p>
          <a:p>
            <a:r>
              <a:rPr lang="en-GB" sz="900" dirty="0" err="1"/>
              <a:t>Moerschell</a:t>
            </a:r>
            <a:r>
              <a:rPr lang="en-GB" sz="900" dirty="0"/>
              <a:t>, L. (2009). Resistance to technological change in academia. </a:t>
            </a:r>
            <a:r>
              <a:rPr lang="en-GB" sz="900" i="1" dirty="0"/>
              <a:t>Current Issues in Education</a:t>
            </a:r>
            <a:r>
              <a:rPr lang="en-GB" sz="900" dirty="0"/>
              <a:t>, </a:t>
            </a:r>
            <a:r>
              <a:rPr lang="en-GB" sz="900" i="1" dirty="0"/>
              <a:t>11</a:t>
            </a:r>
            <a:r>
              <a:rPr lang="en-GB" sz="900" dirty="0" smtClean="0"/>
              <a:t>.</a:t>
            </a:r>
            <a:endParaRPr lang="en-US" sz="900" dirty="0" smtClean="0"/>
          </a:p>
          <a:p>
            <a:r>
              <a:rPr lang="en-US" sz="900" dirty="0" smtClean="0"/>
              <a:t>Michael</a:t>
            </a:r>
            <a:r>
              <a:rPr lang="en-US" sz="900" dirty="0"/>
              <a:t>, J. (2006). </a:t>
            </a:r>
            <a:r>
              <a:rPr lang="en-US" sz="900" dirty="0" smtClean="0"/>
              <a:t>Where’s </a:t>
            </a:r>
            <a:r>
              <a:rPr lang="en-US" sz="900" dirty="0"/>
              <a:t>the evidence that active learning works?. </a:t>
            </a:r>
            <a:r>
              <a:rPr lang="en-US" sz="900" i="1" dirty="0"/>
              <a:t>Advances in physiology education</a:t>
            </a:r>
            <a:r>
              <a:rPr lang="en-US" sz="900" dirty="0"/>
              <a:t>, </a:t>
            </a:r>
            <a:r>
              <a:rPr lang="en-US" sz="900" i="1" dirty="0"/>
              <a:t>30</a:t>
            </a:r>
            <a:r>
              <a:rPr lang="en-US" sz="900" dirty="0"/>
              <a:t>(4), 159-167.</a:t>
            </a:r>
            <a:endParaRPr lang="en-US" sz="900" dirty="0" smtClean="0"/>
          </a:p>
          <a:p>
            <a:r>
              <a:rPr lang="en-US" sz="900" dirty="0"/>
              <a:t>Phillips R</a:t>
            </a:r>
            <a:r>
              <a:rPr lang="en-US" sz="900" dirty="0" smtClean="0"/>
              <a:t>. (2005)</a:t>
            </a:r>
            <a:r>
              <a:rPr lang="en-US" sz="900" dirty="0"/>
              <a:t> Challenging the primacy of lectures: the dissonance between theory and practice in university teaching. Journal of University Teaching &amp; Learning Practice. Journal of University Teaching &amp; Learning Practice. 2005; 2: 2</a:t>
            </a:r>
            <a:r>
              <a:rPr lang="en-US" sz="900" dirty="0" smtClean="0"/>
              <a:t>.</a:t>
            </a:r>
          </a:p>
          <a:p>
            <a:r>
              <a:rPr lang="en-US" sz="900" dirty="0"/>
              <a:t>Prince, M. (2004). Does active learning work? A review of the research. </a:t>
            </a:r>
            <a:r>
              <a:rPr lang="en-US" sz="900" i="1" dirty="0"/>
              <a:t>Journal of engineering education</a:t>
            </a:r>
            <a:r>
              <a:rPr lang="en-US" sz="900" dirty="0"/>
              <a:t>, </a:t>
            </a:r>
            <a:r>
              <a:rPr lang="en-US" sz="900" i="1" dirty="0"/>
              <a:t>93</a:t>
            </a:r>
            <a:r>
              <a:rPr lang="en-US" sz="900" dirty="0"/>
              <a:t>(3), 223-231</a:t>
            </a:r>
            <a:r>
              <a:rPr lang="en-US" sz="900" dirty="0" smtClean="0"/>
              <a:t>.</a:t>
            </a:r>
            <a:endParaRPr lang="en-US" sz="900" dirty="0" smtClean="0"/>
          </a:p>
          <a:p>
            <a:r>
              <a:rPr lang="en-US" sz="900" dirty="0"/>
              <a:t>Rogers, Everett M. (1962). </a:t>
            </a:r>
            <a:r>
              <a:rPr lang="en-US" sz="900" i="1" dirty="0"/>
              <a:t>Diffusion of Innovations. Glencoe: Free Press.</a:t>
            </a:r>
            <a:endParaRPr lang="en-US" sz="900" dirty="0"/>
          </a:p>
          <a:p>
            <a:r>
              <a:rPr lang="en-US" sz="1000" dirty="0" err="1"/>
              <a:t>Wieman</a:t>
            </a:r>
            <a:r>
              <a:rPr lang="en-US" sz="1000" dirty="0"/>
              <a:t>, C., &amp; Gilbert, S. (2015). Taking a scientific approach to science education, part I–research.</a:t>
            </a:r>
            <a:endParaRPr lang="en-US" sz="1000" dirty="0"/>
          </a:p>
        </p:txBody>
      </p:sp>
    </p:spTree>
    <p:extLst>
      <p:ext uri="{BB962C8B-B14F-4D97-AF65-F5344CB8AC3E}">
        <p14:creationId xmlns:p14="http://schemas.microsoft.com/office/powerpoint/2010/main" val="2048218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z="1800" dirty="0" smtClean="0"/>
              <a:t>Phillips (2005) </a:t>
            </a:r>
            <a:r>
              <a:rPr lang="en-US" sz="1800" dirty="0"/>
              <a:t>asserts that lectures: </a:t>
            </a:r>
            <a:endParaRPr lang="en-US" sz="1800" dirty="0" smtClean="0"/>
          </a:p>
          <a:p>
            <a:endParaRPr lang="en-US" sz="1800" dirty="0"/>
          </a:p>
          <a:p>
            <a:pPr lvl="1"/>
            <a:r>
              <a:rPr lang="en-US" sz="1800" dirty="0"/>
              <a:t>“can be used to teach information, including the framework of a subject, but an expository approach is unsuitable to stimulate thought or change attitudes” </a:t>
            </a:r>
            <a:r>
              <a:rPr lang="en-US" sz="1400" dirty="0"/>
              <a:t>Bligh (1972:223) </a:t>
            </a:r>
            <a:endParaRPr lang="en-US" sz="1400" dirty="0" smtClean="0"/>
          </a:p>
          <a:p>
            <a:pPr lvl="1"/>
            <a:endParaRPr lang="en-US" sz="1400" dirty="0"/>
          </a:p>
          <a:p>
            <a:pPr lvl="1"/>
            <a:r>
              <a:rPr lang="en-US" sz="1800" dirty="0" smtClean="0"/>
              <a:t>are </a:t>
            </a:r>
            <a:r>
              <a:rPr lang="en-US" sz="1800" dirty="0"/>
              <a:t>“</a:t>
            </a:r>
            <a:r>
              <a:rPr lang="en-US" sz="1800" dirty="0" err="1"/>
              <a:t>legitimised</a:t>
            </a:r>
            <a:r>
              <a:rPr lang="en-US" sz="1800" dirty="0"/>
              <a:t> only by 800 years of tradition” </a:t>
            </a:r>
            <a:r>
              <a:rPr lang="en-US" sz="1400" dirty="0" err="1"/>
              <a:t>Laurillard</a:t>
            </a:r>
            <a:r>
              <a:rPr lang="en-US" sz="1400" dirty="0"/>
              <a:t> (2002: 93) </a:t>
            </a:r>
          </a:p>
          <a:p>
            <a:endParaRPr lang="en-US" dirty="0"/>
          </a:p>
        </p:txBody>
      </p:sp>
      <p:sp>
        <p:nvSpPr>
          <p:cNvPr id="4" name="Content Placeholder 3"/>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smtClean="0"/>
              <a:t>Criticisms of the traditional lecture</a:t>
            </a:r>
            <a:endParaRPr lang="en-US" dirty="0"/>
          </a:p>
        </p:txBody>
      </p:sp>
      <p:pic>
        <p:nvPicPr>
          <p:cNvPr id="5" name="Picture 4"/>
          <p:cNvPicPr>
            <a:picLocks noChangeAspect="1"/>
          </p:cNvPicPr>
          <p:nvPr/>
        </p:nvPicPr>
        <p:blipFill>
          <a:blip r:embed="rId2"/>
          <a:stretch>
            <a:fillRect/>
          </a:stretch>
        </p:blipFill>
        <p:spPr>
          <a:xfrm>
            <a:off x="4716016" y="1501130"/>
            <a:ext cx="3930650" cy="3365500"/>
          </a:xfrm>
          <a:prstGeom prst="rect">
            <a:avLst/>
          </a:prstGeom>
        </p:spPr>
      </p:pic>
    </p:spTree>
    <p:extLst>
      <p:ext uri="{BB962C8B-B14F-4D97-AF65-F5344CB8AC3E}">
        <p14:creationId xmlns:p14="http://schemas.microsoft.com/office/powerpoint/2010/main" val="1121445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z="2000" i="1" dirty="0"/>
              <a:t>Active learning is generally defined as any instructional method that engages students in the learning process. In short, active learning requires students to do meaningful learning activities and think about what they are </a:t>
            </a:r>
            <a:r>
              <a:rPr lang="en-US" sz="2000" i="1" dirty="0" smtClean="0"/>
              <a:t>doing </a:t>
            </a:r>
          </a:p>
          <a:p>
            <a:r>
              <a:rPr lang="en-US" sz="1800" dirty="0" smtClean="0"/>
              <a:t>Prince </a:t>
            </a:r>
            <a:r>
              <a:rPr lang="en-US" sz="1800" dirty="0" smtClean="0"/>
              <a:t>(2004)</a:t>
            </a:r>
            <a:endParaRPr lang="en-US" sz="1800" dirty="0"/>
          </a:p>
        </p:txBody>
      </p:sp>
      <p:sp>
        <p:nvSpPr>
          <p:cNvPr id="2" name="Title 1"/>
          <p:cNvSpPr>
            <a:spLocks noGrp="1"/>
          </p:cNvSpPr>
          <p:nvPr>
            <p:ph type="title"/>
          </p:nvPr>
        </p:nvSpPr>
        <p:spPr/>
        <p:txBody>
          <a:bodyPr/>
          <a:lstStyle/>
          <a:p>
            <a:r>
              <a:rPr lang="en-US" dirty="0" smtClean="0"/>
              <a:t>Enter active learning</a:t>
            </a:r>
            <a:endParaRPr lang="en-US" dirty="0"/>
          </a:p>
        </p:txBody>
      </p:sp>
      <p:pic>
        <p:nvPicPr>
          <p:cNvPr id="5" name="Content Placeholder 5"/>
          <p:cNvPicPr>
            <a:picLocks noGrp="1" noChangeAspect="1"/>
          </p:cNvPicPr>
          <p:nvPr>
            <p:ph sz="half" idx="2"/>
          </p:nvPr>
        </p:nvPicPr>
        <p:blipFill>
          <a:blip r:embed="rId2"/>
          <a:stretch>
            <a:fillRect/>
          </a:stretch>
        </p:blipFill>
        <p:spPr>
          <a:xfrm>
            <a:off x="4335976" y="1817781"/>
            <a:ext cx="4756017" cy="1944000"/>
          </a:xfrm>
          <a:prstGeom prst="rect">
            <a:avLst/>
          </a:prstGeom>
        </p:spPr>
      </p:pic>
      <p:sp>
        <p:nvSpPr>
          <p:cNvPr id="6" name="Rectangle 5"/>
          <p:cNvSpPr/>
          <p:nvPr/>
        </p:nvSpPr>
        <p:spPr>
          <a:xfrm>
            <a:off x="4427984" y="4051092"/>
            <a:ext cx="4572000" cy="461665"/>
          </a:xfrm>
          <a:prstGeom prst="rect">
            <a:avLst/>
          </a:prstGeom>
        </p:spPr>
        <p:txBody>
          <a:bodyPr>
            <a:spAutoFit/>
          </a:bodyPr>
          <a:lstStyle/>
          <a:p>
            <a:r>
              <a:rPr lang="en-US" sz="1200" dirty="0">
                <a:solidFill>
                  <a:srgbClr val="222222"/>
                </a:solidFill>
              </a:rPr>
              <a:t>Michael, J. (2006). </a:t>
            </a:r>
            <a:r>
              <a:rPr lang="en-US" sz="1200" dirty="0" smtClean="0">
                <a:solidFill>
                  <a:srgbClr val="222222"/>
                </a:solidFill>
              </a:rPr>
              <a:t>Where’s </a:t>
            </a:r>
            <a:r>
              <a:rPr lang="en-US" sz="1200" dirty="0">
                <a:solidFill>
                  <a:srgbClr val="222222"/>
                </a:solidFill>
              </a:rPr>
              <a:t>the evidence that active learning works?. </a:t>
            </a:r>
            <a:r>
              <a:rPr lang="en-US" sz="1200" i="1" dirty="0">
                <a:solidFill>
                  <a:srgbClr val="222222"/>
                </a:solidFill>
              </a:rPr>
              <a:t>Advances in physiology education</a:t>
            </a:r>
            <a:r>
              <a:rPr lang="en-US" sz="1200" dirty="0">
                <a:solidFill>
                  <a:srgbClr val="222222"/>
                </a:solidFill>
              </a:rPr>
              <a:t>, </a:t>
            </a:r>
            <a:r>
              <a:rPr lang="en-US" sz="1200" i="1" dirty="0">
                <a:solidFill>
                  <a:srgbClr val="222222"/>
                </a:solidFill>
              </a:rPr>
              <a:t>30</a:t>
            </a:r>
            <a:r>
              <a:rPr lang="en-US" sz="1200" dirty="0">
                <a:solidFill>
                  <a:srgbClr val="222222"/>
                </a:solidFill>
              </a:rPr>
              <a:t>(4), 159-167.</a:t>
            </a:r>
            <a:endParaRPr lang="en-US" sz="1200" dirty="0"/>
          </a:p>
        </p:txBody>
      </p:sp>
    </p:spTree>
    <p:extLst>
      <p:ext uri="{BB962C8B-B14F-4D97-AF65-F5344CB8AC3E}">
        <p14:creationId xmlns:p14="http://schemas.microsoft.com/office/powerpoint/2010/main" val="283585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en-GB" sz="2400" dirty="0" smtClean="0">
                <a:latin typeface="Arial" charset="0"/>
                <a:cs typeface="Arial" charset="0"/>
              </a:rPr>
              <a:t>The evidence for active learning – Progression (SR</a:t>
            </a:r>
            <a:r>
              <a:rPr lang="en-GB" sz="2400" dirty="0" smtClean="0">
                <a:latin typeface="Arial" charset="0"/>
                <a:cs typeface="Arial" charset="0"/>
              </a:rPr>
              <a:t>)</a:t>
            </a:r>
            <a:endParaRPr lang="en-GB" sz="1400" dirty="0"/>
          </a:p>
        </p:txBody>
      </p:sp>
      <p:sp>
        <p:nvSpPr>
          <p:cNvPr id="6147" name="Content Placeholder 2"/>
          <p:cNvSpPr>
            <a:spLocks noGrp="1"/>
          </p:cNvSpPr>
          <p:nvPr>
            <p:ph idx="1"/>
          </p:nvPr>
        </p:nvSpPr>
        <p:spPr/>
        <p:txBody>
          <a:bodyPr/>
          <a:lstStyle/>
          <a:p>
            <a:r>
              <a:rPr lang="en-GB" dirty="0" smtClean="0">
                <a:latin typeface="Arial" charset="0"/>
                <a:cs typeface="Arial" charset="0"/>
              </a:rPr>
              <a:t>Freeman et al (2014) show that </a:t>
            </a:r>
            <a:r>
              <a:rPr lang="en-GB" dirty="0" smtClean="0">
                <a:latin typeface="Arial" charset="0"/>
                <a:cs typeface="Arial" charset="0"/>
              </a:rPr>
              <a:t>passive lectures lead to higher failure rates than active learning</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923678"/>
            <a:ext cx="6096463"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90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288" y="1707654"/>
            <a:ext cx="3420862" cy="2952452"/>
          </a:xfrm>
        </p:spPr>
        <p:txBody>
          <a:bodyPr/>
          <a:lstStyle/>
          <a:p>
            <a:r>
              <a:rPr lang="en-US" sz="2000" i="1" dirty="0" smtClean="0"/>
              <a:t>‘Developing </a:t>
            </a:r>
            <a:r>
              <a:rPr lang="en-US" sz="2000" i="1" dirty="0"/>
              <a:t>expertise requires intense practice that includes doing challenging and relevant tasks, followed by feedback and reflection on one’s </a:t>
            </a:r>
            <a:r>
              <a:rPr lang="en-US" sz="2000" i="1" dirty="0" smtClean="0"/>
              <a:t>performance’ </a:t>
            </a:r>
          </a:p>
          <a:p>
            <a:r>
              <a:rPr lang="en-US" sz="2000" i="1" dirty="0" err="1" smtClean="0"/>
              <a:t>Wieman</a:t>
            </a:r>
            <a:r>
              <a:rPr lang="en-US" sz="2000" i="1" dirty="0" smtClean="0"/>
              <a:t> and Gilbert (2015: 152)</a:t>
            </a:r>
            <a:endParaRPr lang="en-US" sz="2000" dirty="0"/>
          </a:p>
          <a:p>
            <a:endParaRPr lang="en-US" dirty="0"/>
          </a:p>
        </p:txBody>
      </p:sp>
      <p:sp>
        <p:nvSpPr>
          <p:cNvPr id="4" name="Content Placeholder 3"/>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smtClean="0"/>
              <a:t>The evidence for active learning - attainment</a:t>
            </a:r>
            <a:endParaRPr lang="en-US" dirty="0"/>
          </a:p>
        </p:txBody>
      </p:sp>
      <p:pic>
        <p:nvPicPr>
          <p:cNvPr id="5" name="Picture 4"/>
          <p:cNvPicPr>
            <a:picLocks noChangeAspect="1"/>
          </p:cNvPicPr>
          <p:nvPr/>
        </p:nvPicPr>
        <p:blipFill>
          <a:blip r:embed="rId2"/>
          <a:stretch>
            <a:fillRect/>
          </a:stretch>
        </p:blipFill>
        <p:spPr>
          <a:xfrm>
            <a:off x="4104504" y="1512838"/>
            <a:ext cx="5004000" cy="3291160"/>
          </a:xfrm>
          <a:prstGeom prst="rect">
            <a:avLst/>
          </a:prstGeom>
        </p:spPr>
      </p:pic>
    </p:spTree>
    <p:extLst>
      <p:ext uri="{BB962C8B-B14F-4D97-AF65-F5344CB8AC3E}">
        <p14:creationId xmlns:p14="http://schemas.microsoft.com/office/powerpoint/2010/main" val="1576543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sz="half" idx="1"/>
          </p:nvPr>
        </p:nvSpPr>
        <p:spPr/>
        <p:txBody>
          <a:bodyPr/>
          <a:lstStyle/>
          <a:p>
            <a:r>
              <a:rPr lang="en-GB" sz="1800" dirty="0" err="1" smtClean="0">
                <a:latin typeface="Arial" charset="0"/>
                <a:cs typeface="Arial" charset="0"/>
              </a:rPr>
              <a:t>Goffe</a:t>
            </a:r>
            <a:r>
              <a:rPr lang="en-GB" sz="1800" dirty="0" smtClean="0">
                <a:latin typeface="Arial" charset="0"/>
                <a:cs typeface="Arial" charset="0"/>
              </a:rPr>
              <a:t> and </a:t>
            </a:r>
            <a:r>
              <a:rPr lang="en-GB" sz="1800" dirty="0" err="1" smtClean="0">
                <a:latin typeface="Arial" charset="0"/>
                <a:cs typeface="Arial" charset="0"/>
              </a:rPr>
              <a:t>Kauper</a:t>
            </a:r>
            <a:r>
              <a:rPr lang="en-GB" sz="1800" dirty="0" smtClean="0">
                <a:latin typeface="Arial" charset="0"/>
                <a:cs typeface="Arial" charset="0"/>
              </a:rPr>
              <a:t> (2014)</a:t>
            </a:r>
          </a:p>
          <a:p>
            <a:r>
              <a:rPr lang="en-GB" sz="1800" dirty="0" smtClean="0">
                <a:latin typeface="Arial" charset="0"/>
                <a:cs typeface="Arial" charset="0"/>
              </a:rPr>
              <a:t>Survey </a:t>
            </a:r>
            <a:r>
              <a:rPr lang="en-GB" sz="1800" dirty="0" smtClean="0">
                <a:latin typeface="Arial" charset="0"/>
                <a:cs typeface="Arial" charset="0"/>
              </a:rPr>
              <a:t>of </a:t>
            </a:r>
            <a:r>
              <a:rPr lang="en-GB" sz="1800" dirty="0" smtClean="0">
                <a:latin typeface="Arial" charset="0"/>
                <a:cs typeface="Arial" charset="0"/>
              </a:rPr>
              <a:t>275 economics instructors</a:t>
            </a:r>
          </a:p>
          <a:p>
            <a:endParaRPr lang="en-GB" sz="1800" dirty="0" smtClean="0">
              <a:latin typeface="Arial" charset="0"/>
              <a:cs typeface="Arial" charset="0"/>
            </a:endParaRPr>
          </a:p>
          <a:p>
            <a:r>
              <a:rPr lang="en-GB" sz="1800" dirty="0" smtClean="0">
                <a:latin typeface="Arial" charset="0"/>
                <a:cs typeface="Arial" charset="0"/>
              </a:rPr>
              <a:t>Median </a:t>
            </a:r>
            <a:r>
              <a:rPr lang="en-GB" sz="1800" dirty="0">
                <a:latin typeface="Arial" charset="0"/>
                <a:cs typeface="Arial" charset="0"/>
              </a:rPr>
              <a:t>respondent: </a:t>
            </a:r>
            <a:endParaRPr lang="en-GB" sz="1800" dirty="0" smtClean="0">
              <a:latin typeface="Arial" charset="0"/>
              <a:cs typeface="Arial" charset="0"/>
            </a:endParaRPr>
          </a:p>
          <a:p>
            <a:pPr lvl="1"/>
            <a:r>
              <a:rPr lang="en-GB" sz="1800" dirty="0" smtClean="0">
                <a:latin typeface="Arial" charset="0"/>
                <a:cs typeface="Arial" charset="0"/>
              </a:rPr>
              <a:t>70</a:t>
            </a:r>
            <a:r>
              <a:rPr lang="en-GB" sz="1800" dirty="0">
                <a:latin typeface="Arial" charset="0"/>
                <a:cs typeface="Arial" charset="0"/>
              </a:rPr>
              <a:t>% of class time was in lecture, </a:t>
            </a:r>
            <a:endParaRPr lang="en-GB" sz="1800" dirty="0" smtClean="0">
              <a:latin typeface="Arial" charset="0"/>
              <a:cs typeface="Arial" charset="0"/>
            </a:endParaRPr>
          </a:p>
          <a:p>
            <a:pPr lvl="1"/>
            <a:r>
              <a:rPr lang="en-GB" sz="1800" dirty="0" smtClean="0">
                <a:latin typeface="Arial" charset="0"/>
                <a:cs typeface="Arial" charset="0"/>
              </a:rPr>
              <a:t>20</a:t>
            </a:r>
            <a:r>
              <a:rPr lang="en-GB" sz="1800" dirty="0">
                <a:latin typeface="Arial" charset="0"/>
                <a:cs typeface="Arial" charset="0"/>
              </a:rPr>
              <a:t>% was leading group discussion, </a:t>
            </a:r>
            <a:endParaRPr lang="en-GB" sz="1800" dirty="0" smtClean="0">
              <a:latin typeface="Arial" charset="0"/>
              <a:cs typeface="Arial" charset="0"/>
            </a:endParaRPr>
          </a:p>
          <a:p>
            <a:pPr lvl="1"/>
            <a:r>
              <a:rPr lang="en-GB" sz="1800" dirty="0" smtClean="0">
                <a:latin typeface="Arial" charset="0"/>
                <a:cs typeface="Arial" charset="0"/>
              </a:rPr>
              <a:t>10</a:t>
            </a:r>
            <a:r>
              <a:rPr lang="en-GB" sz="1800" dirty="0">
                <a:latin typeface="Arial" charset="0"/>
                <a:cs typeface="Arial" charset="0"/>
              </a:rPr>
              <a:t>% was other learning activities</a:t>
            </a:r>
          </a:p>
          <a:p>
            <a:endParaRPr lang="en-GB" sz="1800" dirty="0">
              <a:latin typeface="Arial" charset="0"/>
              <a:cs typeface="Arial" charset="0"/>
            </a:endParaRPr>
          </a:p>
          <a:p>
            <a:endParaRPr lang="en-GB" dirty="0" smtClean="0">
              <a:latin typeface="Arial" charset="0"/>
              <a:cs typeface="Arial" charset="0"/>
            </a:endParaRPr>
          </a:p>
        </p:txBody>
      </p:sp>
      <p:sp>
        <p:nvSpPr>
          <p:cNvPr id="3" name="Content Placeholder 2"/>
          <p:cNvSpPr>
            <a:spLocks noGrp="1"/>
          </p:cNvSpPr>
          <p:nvPr>
            <p:ph sz="half" idx="2"/>
          </p:nvPr>
        </p:nvSpPr>
        <p:spPr/>
        <p:txBody>
          <a:bodyPr/>
          <a:lstStyle/>
          <a:p>
            <a:r>
              <a:rPr lang="en-GB" sz="1800" dirty="0">
                <a:latin typeface="Arial" charset="0"/>
                <a:cs typeface="Arial" charset="0"/>
              </a:rPr>
              <a:t>Traditional lecture seen as either preferred, or having substantial advantages </a:t>
            </a:r>
          </a:p>
          <a:p>
            <a:pPr lvl="1"/>
            <a:r>
              <a:rPr lang="en-GB" sz="1800" dirty="0">
                <a:latin typeface="Arial" charset="0"/>
                <a:cs typeface="Arial" charset="0"/>
              </a:rPr>
              <a:t>Students learn best from lectures (33%)</a:t>
            </a:r>
          </a:p>
          <a:p>
            <a:pPr lvl="1"/>
            <a:r>
              <a:rPr lang="en-GB" sz="1800" dirty="0"/>
              <a:t>Students do not learn best from lecture, but it is cost-effective (28%)</a:t>
            </a:r>
          </a:p>
          <a:p>
            <a:pPr lvl="1"/>
            <a:r>
              <a:rPr lang="en-GB" sz="1800" dirty="0"/>
              <a:t>Students do not learn best from lecture, alternatives preferred (39%)</a:t>
            </a:r>
          </a:p>
          <a:p>
            <a:endParaRPr lang="en-US" dirty="0"/>
          </a:p>
        </p:txBody>
      </p:sp>
      <p:sp>
        <p:nvSpPr>
          <p:cNvPr id="6146" name="Title 1"/>
          <p:cNvSpPr>
            <a:spLocks noGrp="1"/>
          </p:cNvSpPr>
          <p:nvPr>
            <p:ph type="title"/>
          </p:nvPr>
        </p:nvSpPr>
        <p:spPr/>
        <p:txBody>
          <a:bodyPr>
            <a:normAutofit/>
          </a:bodyPr>
          <a:lstStyle/>
          <a:p>
            <a:r>
              <a:rPr lang="en-GB" dirty="0" smtClean="0">
                <a:latin typeface="Arial" charset="0"/>
                <a:cs typeface="Arial" charset="0"/>
              </a:rPr>
              <a:t>Why do traditional lectures prevail? (SR</a:t>
            </a:r>
            <a:r>
              <a:rPr lang="en-GB" dirty="0" smtClean="0">
                <a:latin typeface="Arial" charset="0"/>
                <a:cs typeface="Arial" charset="0"/>
              </a:rPr>
              <a:t>)</a:t>
            </a:r>
            <a:endParaRPr lang="en-GB" sz="1500" dirty="0"/>
          </a:p>
        </p:txBody>
      </p:sp>
    </p:spTree>
    <p:extLst>
      <p:ext uri="{BB962C8B-B14F-4D97-AF65-F5344CB8AC3E}">
        <p14:creationId xmlns:p14="http://schemas.microsoft.com/office/powerpoint/2010/main" val="1554383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So, why do </a:t>
            </a:r>
            <a:r>
              <a:rPr lang="en-US" sz="2400" dirty="0" smtClean="0"/>
              <a:t>we sometimes persist </a:t>
            </a:r>
            <a:r>
              <a:rPr lang="en-US" sz="2400" dirty="0" smtClean="0"/>
              <a:t>with lectures?</a:t>
            </a:r>
            <a:endParaRPr lang="en-US" sz="2400" dirty="0"/>
          </a:p>
        </p:txBody>
      </p:sp>
      <p:sp>
        <p:nvSpPr>
          <p:cNvPr id="3" name="Content Placeholder 2"/>
          <p:cNvSpPr>
            <a:spLocks noGrp="1"/>
          </p:cNvSpPr>
          <p:nvPr>
            <p:ph idx="1"/>
          </p:nvPr>
        </p:nvSpPr>
        <p:spPr/>
        <p:txBody>
          <a:bodyPr/>
          <a:lstStyle/>
          <a:p>
            <a:r>
              <a:rPr lang="en-US" dirty="0" smtClean="0"/>
              <a:t>Increasing class sizes</a:t>
            </a:r>
          </a:p>
          <a:p>
            <a:r>
              <a:rPr lang="en-US" dirty="0" smtClean="0"/>
              <a:t>Transmission of information</a:t>
            </a:r>
          </a:p>
          <a:p>
            <a:r>
              <a:rPr lang="en-US" dirty="0" smtClean="0"/>
              <a:t>A degree of control over the subject matter</a:t>
            </a:r>
          </a:p>
          <a:p>
            <a:r>
              <a:rPr lang="en-US" dirty="0" smtClean="0"/>
              <a:t>Lack of awareness of alternatives</a:t>
            </a:r>
          </a:p>
          <a:p>
            <a:r>
              <a:rPr lang="en-US" dirty="0" smtClean="0"/>
              <a:t>Workload / time in trying something new</a:t>
            </a:r>
          </a:p>
          <a:p>
            <a:r>
              <a:rPr lang="en-US" dirty="0" smtClean="0"/>
              <a:t>Our own learning experiences</a:t>
            </a:r>
          </a:p>
          <a:p>
            <a:r>
              <a:rPr lang="en-US" dirty="0" smtClean="0"/>
              <a:t>A desire to teach concentration/argumentation</a:t>
            </a:r>
          </a:p>
          <a:p>
            <a:r>
              <a:rPr lang="en-US" dirty="0" smtClean="0"/>
              <a:t>Institutional quality and governance – teaching hours</a:t>
            </a:r>
            <a:endParaRPr lang="en-US" dirty="0" smtClean="0"/>
          </a:p>
        </p:txBody>
      </p:sp>
    </p:spTree>
    <p:extLst>
      <p:ext uri="{BB962C8B-B14F-4D97-AF65-F5344CB8AC3E}">
        <p14:creationId xmlns:p14="http://schemas.microsoft.com/office/powerpoint/2010/main" val="12347547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0.2"/>
</p:tagLst>
</file>

<file path=ppt/theme/theme1.xml><?xml version="1.0" encoding="utf-8"?>
<a:theme xmlns:a="http://schemas.openxmlformats.org/drawingml/2006/main" name="Grey master final Unlocked">
  <a:themeElements>
    <a:clrScheme name="Custom 5">
      <a:dk1>
        <a:srgbClr val="000000"/>
      </a:dk1>
      <a:lt1>
        <a:srgbClr val="FFFFFF"/>
      </a:lt1>
      <a:dk2>
        <a:srgbClr val="CC3333"/>
      </a:dk2>
      <a:lt2>
        <a:srgbClr val="999999"/>
      </a:lt2>
      <a:accent1>
        <a:srgbClr val="003366"/>
      </a:accent1>
      <a:accent2>
        <a:srgbClr val="4D2938"/>
      </a:accent2>
      <a:accent3>
        <a:srgbClr val="330066"/>
      </a:accent3>
      <a:accent4>
        <a:srgbClr val="006699"/>
      </a:accent4>
      <a:accent5>
        <a:srgbClr val="CCCC00"/>
      </a:accent5>
      <a:accent6>
        <a:srgbClr val="669933"/>
      </a:accent6>
      <a:hlink>
        <a:srgbClr val="CC6600"/>
      </a:hlink>
      <a:folHlink>
        <a:srgbClr val="99339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ity University London 1">
        <a:dk1>
          <a:srgbClr val="000000"/>
        </a:dk1>
        <a:lt1>
          <a:srgbClr val="FFFFFF"/>
        </a:lt1>
        <a:dk2>
          <a:srgbClr val="E31B2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2979A9607AEC45A3EB69AD70C05FE2" ma:contentTypeVersion="21" ma:contentTypeDescription="Create a new document." ma:contentTypeScope="" ma:versionID="e3c8c12cacb1542197ed0f965f3cb2d0">
  <xsd:schema xmlns:xsd="http://www.w3.org/2001/XMLSchema" xmlns:xs="http://www.w3.org/2001/XMLSchema" xmlns:p="http://schemas.microsoft.com/office/2006/metadata/properties" xmlns:ns2="3aa72657-aade-40dc-9fe9-efcfca6458f2" xmlns:ns3="47848b28-c835-4bfd-8f54-2996db37bbdb" targetNamespace="http://schemas.microsoft.com/office/2006/metadata/properties" ma:root="true" ma:fieldsID="21c439b009204a5b3c01058a95501536" ns2:_="" ns3:_="">
    <xsd:import namespace="3aa72657-aade-40dc-9fe9-efcfca6458f2"/>
    <xsd:import namespace="47848b28-c835-4bfd-8f54-2996db37bbdb"/>
    <xsd:element name="properties">
      <xsd:complexType>
        <xsd:sequence>
          <xsd:element name="documentManagement">
            <xsd:complexType>
              <xsd:all>
                <xsd:element ref="ns2:Relates_x0020_to" minOccurs="0"/>
                <xsd:element ref="ns2:Year"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72657-aade-40dc-9fe9-efcfca6458f2" elementFormDefault="qualified">
    <xsd:import namespace="http://schemas.microsoft.com/office/2006/documentManagement/types"/>
    <xsd:import namespace="http://schemas.microsoft.com/office/infopath/2007/PartnerControls"/>
    <xsd:element name="Relates_x0020_to" ma:index="4" nillable="true" ma:displayName="Relates to" ma:internalName="Relates_x0020_to">
      <xsd:complexType>
        <xsd:complexContent>
          <xsd:extension base="dms:MultiChoice">
            <xsd:sequence>
              <xsd:element name="Value" maxOccurs="unbounded" minOccurs="0" nillable="true">
                <xsd:simpleType>
                  <xsd:restriction base="dms:Choice">
                    <xsd:enumeration value="Budget"/>
                    <xsd:enumeration value="Chairs"/>
                    <xsd:enumeration value="Follow Up"/>
                    <xsd:enumeration value="Hospitality"/>
                    <xsd:enumeration value="Organisational"/>
                    <xsd:enumeration value="Pack"/>
                    <xsd:enumeration value="Papers"/>
                    <xsd:enumeration value="Planning"/>
                    <xsd:enumeration value="Proposals"/>
                    <xsd:enumeration value="Publicity"/>
                    <xsd:enumeration value="Sessions"/>
                    <xsd:enumeration value="Workshops"/>
                    <xsd:enumeration value="Feedback"/>
                  </xsd:restriction>
                </xsd:simpleType>
              </xsd:element>
            </xsd:sequence>
          </xsd:extension>
        </xsd:complexContent>
      </xsd:complexType>
    </xsd:element>
    <xsd:element name="Year" ma:index="5" nillable="true" ma:displayName="Year" ma:description="Year of Conference" ma:internalName="Year">
      <xsd:complexType>
        <xsd:complexContent>
          <xsd:extension base="dms:MultiChoice">
            <xsd:sequence>
              <xsd:element name="Value" maxOccurs="unbounded" minOccurs="0" nillable="true">
                <xsd:simpleType>
                  <xsd:restriction base="dms:Choice">
                    <xsd:enumeration value="2013"/>
                    <xsd:enumeration value="2014"/>
                    <xsd:enumeration value="2015"/>
                    <xsd:enumeration value="2016"/>
                    <xsd:enumeration value="2017"/>
                    <xsd:enumeration value="2018"/>
                  </xsd:restriction>
                </xsd:simpleType>
              </xsd:element>
            </xsd:sequence>
          </xsd:extension>
        </xsd:complexContent>
      </xsd:complex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48b28-c835-4bfd-8f54-2996db37bbd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3aa72657-aade-40dc-9fe9-efcfca6458f2">
      <Value>2017</Value>
    </Year>
    <Relates_x0020_to xmlns="3aa72657-aade-40dc-9fe9-efcfca6458f2"/>
  </documentManagement>
</p:properties>
</file>

<file path=customXml/itemProps1.xml><?xml version="1.0" encoding="utf-8"?>
<ds:datastoreItem xmlns:ds="http://schemas.openxmlformats.org/officeDocument/2006/customXml" ds:itemID="{514247B1-38CE-41C4-9583-FA2D7922CCB4}"/>
</file>

<file path=customXml/itemProps2.xml><?xml version="1.0" encoding="utf-8"?>
<ds:datastoreItem xmlns:ds="http://schemas.openxmlformats.org/officeDocument/2006/customXml" ds:itemID="{9298021A-2998-4041-9276-648C36EE9572}"/>
</file>

<file path=customXml/itemProps3.xml><?xml version="1.0" encoding="utf-8"?>
<ds:datastoreItem xmlns:ds="http://schemas.openxmlformats.org/officeDocument/2006/customXml" ds:itemID="{2ED90C5F-06AF-4307-96E1-70B88A08F89D}"/>
</file>

<file path=docProps/app.xml><?xml version="1.0" encoding="utf-8"?>
<Properties xmlns="http://schemas.openxmlformats.org/officeDocument/2006/extended-properties" xmlns:vt="http://schemas.openxmlformats.org/officeDocument/2006/docPropsVTypes">
  <Template/>
  <TotalTime>16255</TotalTime>
  <Words>1641</Words>
  <Application>Microsoft Macintosh PowerPoint</Application>
  <PresentationFormat>On-screen Show (16:9)</PresentationFormat>
  <Paragraphs>309</Paragraphs>
  <Slides>39</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Calibri</vt:lpstr>
      <vt:lpstr>Lucida Grande</vt:lpstr>
      <vt:lpstr>ＭＳ Ｐゴシック</vt:lpstr>
      <vt:lpstr>Times New Roman</vt:lpstr>
      <vt:lpstr>Wingdings</vt:lpstr>
      <vt:lpstr>Arial</vt:lpstr>
      <vt:lpstr>Grey master final Unlocked</vt:lpstr>
      <vt:lpstr>Interactive Technology and Teaching Excellence</vt:lpstr>
      <vt:lpstr>Outline</vt:lpstr>
      <vt:lpstr>The ‘traditional’ lecture</vt:lpstr>
      <vt:lpstr>Criticisms of the traditional lecture</vt:lpstr>
      <vt:lpstr>Enter active learning</vt:lpstr>
      <vt:lpstr>The evidence for active learning – Progression (SR)</vt:lpstr>
      <vt:lpstr>The evidence for active learning - attainment</vt:lpstr>
      <vt:lpstr>Why do traditional lectures prevail? (SR)</vt:lpstr>
      <vt:lpstr>So, why do we sometimes persist with lectures?</vt:lpstr>
      <vt:lpstr>Why doesn’t everyone move away from the lecture? (SR)</vt:lpstr>
      <vt:lpstr>Current situation</vt:lpstr>
      <vt:lpstr>How can we introduce active learning with minimum disruption?</vt:lpstr>
      <vt:lpstr>Interactive class room technologies</vt:lpstr>
      <vt:lpstr>A personal experience</vt:lpstr>
      <vt:lpstr>Breaking the ice</vt:lpstr>
      <vt:lpstr>Surveys </vt:lpstr>
      <vt:lpstr>Testing knowledge – before, during, after</vt:lpstr>
      <vt:lpstr>Gathering opinions</vt:lpstr>
      <vt:lpstr>Reaching group agreement</vt:lpstr>
      <vt:lpstr>Using visuals</vt:lpstr>
      <vt:lpstr>PowerPoint Presentation</vt:lpstr>
      <vt:lpstr>Evidence for the benefits of quizzing (SR)</vt:lpstr>
      <vt:lpstr>Other options</vt:lpstr>
      <vt:lpstr>Comparisons to a non-technological solution</vt:lpstr>
      <vt:lpstr>Good practice guidelines</vt:lpstr>
      <vt:lpstr>Focus on Teaching Excellence</vt:lpstr>
      <vt:lpstr>Interactive learning and teaching excellence</vt:lpstr>
      <vt:lpstr>Defining Teaching Excellence</vt:lpstr>
      <vt:lpstr>Teaching excellence in the Health Sciences</vt:lpstr>
      <vt:lpstr>Activity</vt:lpstr>
      <vt:lpstr>Results - concepts</vt:lpstr>
      <vt:lpstr>Results - behaviours</vt:lpstr>
      <vt:lpstr>Quotes – Teaching style and skills</vt:lpstr>
      <vt:lpstr>The future for interactive technologies</vt:lpstr>
      <vt:lpstr>Diffusion of Innovation (Rogers, 1962)</vt:lpstr>
      <vt:lpstr>Characteristics of adopter categories (Geoghegan, 1998)</vt:lpstr>
      <vt:lpstr>Outline</vt:lpstr>
      <vt:lpstr>Any questions?</vt:lpstr>
      <vt:lpstr>References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28pt</dc:title>
  <dc:creator>Venden, Lindsey</dc:creator>
  <cp:lastModifiedBy>Knight, Rachael</cp:lastModifiedBy>
  <cp:revision>127</cp:revision>
  <cp:lastPrinted>2016-07-11T15:10:59Z</cp:lastPrinted>
  <dcterms:created xsi:type="dcterms:W3CDTF">2013-10-15T13:03:53Z</dcterms:created>
  <dcterms:modified xsi:type="dcterms:W3CDTF">2017-07-10T05:56:36Z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0x010100322979A9607AEC45A3EB69AD70C05FE2</vt:lpwstr>
  </property>
</Properties>
</file>