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81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911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4754C-AE0F-6CE2-D489-0C01F01FC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96EE0E-6789-66FD-0E06-ACC92D5F5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B0194-7EB7-2209-151C-9AA547590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C7AE83-6F04-DE58-0FF0-E79193DF7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91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927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8778240" y="-2103120"/>
            <a:ext cx="5486400" cy="5486400"/>
          </a:xfrm>
          <a:prstGeom prst="ellipse">
            <a:avLst/>
          </a:prstGeom>
          <a:solidFill>
            <a:srgbClr val="4A1B2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-2286000" y="4389120"/>
            <a:ext cx="4572000" cy="4572000"/>
          </a:xfrm>
          <a:prstGeom prst="ellipse">
            <a:avLst/>
          </a:prstGeom>
          <a:solidFill>
            <a:srgbClr val="4A1B2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22960" y="1417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FCD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ARFER DA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9326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Arfer da o ran hybu darpariaeth drydyddol trwy'r Gymraeg yng Nghymru, neu drwy iaith leiafrifiedig arall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868680" y="3794760"/>
            <a:ext cx="1920240" cy="0"/>
          </a:xfrm>
          <a:prstGeom prst="line">
            <a:avLst/>
          </a:prstGeom>
          <a:noFill/>
          <a:ln w="317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22960" y="402336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Huw Pritchard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AD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Uwch-ddarlithydd y Gyfraith, Prifysgol Caerdydd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Myfanwy Davies</a:t>
            </a:r>
            <a:endParaRPr lang="en-US" sz="16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AD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Cyd-sylfaenydd a chyd-gadeirydd Yr Efail; cyn-ddeon y Gymraeg, Prifysgol Bangor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5715000"/>
            <a:ext cx="81423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D9C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Yn seiliedig ar: Dulliau Dysgu Cyfrwng Cymraeg a Dwyieithog – Compendiwm Arfer Da (Davies, Pritchard, Siôn, Davies, Dalrymple, Maelor, Parry; prosiect a ariennir gan y Coleg Cymraeg Cenedlaethol, Medi 2025)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646920" y="5074920"/>
            <a:ext cx="155448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1" name="Image 0" descr="/mnt/user-data/uploads/Logo_yr_Efa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2368" y="5193792"/>
            <a:ext cx="1243584" cy="1188720"/>
          </a:xfrm>
          <a:prstGeom prst="rect">
            <a:avLst/>
          </a:prstGeom>
        </p:spPr>
      </p:pic>
      <p:pic>
        <p:nvPicPr>
          <p:cNvPr id="12" name="Image 1" descr="/mnt/user-data/uploads/Logo_CC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0" y="502920"/>
            <a:ext cx="2331720" cy="8503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Cefndir, rhesymeg a dulliau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icon_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Rhesymeg: rôl ganolog i addysg drydyddol o ran cyrraedd y targed o filiwn o siaradwyr Cymraeg erbyn 2050 a Deddf Addysg a'r Gymraeg (Cymru) 2025. Defnyddir strategaethau addysgol tebyg i adfywio ieithoedd lleiafrifedig eraill yn Ewrop — Gwlad y Basg, Catalwnia a De Tirol.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Her: dim ond ~5.3% o weithgareddau ôl-16 a gyflwynir yn Gymraeg/ddwyieithog. Mae fframwaith deddfwriaethol yn angenrheidiol ond nid yn ddigon ohono'i hun — angen ymyriadau sefydliadol a dosbarth hefyd.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compendiwm: allbwn prosiect a ariannwyd gan y Coleg Cymraeg Cenedlaethol; casglwyd arfer da o Gymru, Gwlad y Basg, De Tirol, Ffrisia a Chatalwnia, ac edrychwyd ar strategaethau addysgol byd-eang.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casglu data: ffurflen ar-lein a rhwydweithio rhyngwladol; 8 cyfweliad dwfn yng Nghymru ynghyd â chyfweliadau yng Ngwlad y Basg/De Tirol; dadansoddiad themataidd (Braun &amp; Clarke, 2006); adolygu cymheiriaid a gwirio ffeithiol gyda chyfranwyr.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6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Cyd-destun sefydliadol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univer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 Ysgol y Gyfraith Caerdydd yn addysgu modiwlau Cymraeg/dwyieithog ers lansio'r cwrs Y Gyfraith a'r Gymraeg yn 2003; mae'r ddarpariaeth wedi ehangu ar draws pob rhaglen israddedig, modiwl craidd a blwyddyn.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 datganoli wedi cynyddu'r cyfleoedd i ymarfer dwyieithrwydd cyfreithiol (Parry, 2012; Comisiwn ar Gyfiawnder, 2019).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 niferoedd myfyrwyr wedi codi ac yn parhau'n sefydlog gyda chymorth ysgoloriaethau'r Coleg Cymraeg Cenedlaethol/Prifysgol Caerdydd.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Sbardunau i newid: ail-ddilysu'r rhaglenni israddedig, Grant Pwnc y Coleg Cymraeg Cenedlaethol (2018–19), a gweithdy mewnol ar Newid Ymddygiad Myfyrwyr (Dr Siôn Jones, 2019).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1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Yr her a'r sylfaen newydd — trawsieithu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exch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Rhwystr: aneglurder ynghylch ystyr "astudio'r Gyfraith yn Gymraeg" (o fodiwlau cwbl Gymraeg i angen cyfieithu popeth) — myfyrwyr yn dueddol o ddiofyn i'r Saesneg.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Ateb: ail-frandio fel "Astudio'r Gyfraith yn Ddwyieithog" ac ymgorffori trawsieithu (pedagogaidd a digymell) fel sylfaen addysgu, yn seiliedig ar Cen Williams (1994), García (2009), Arzoz (2012), a Thomas et al. (2022).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Camau ymarferol: seminar "Paratoi ar gyfer Seminarau Dwyieithog" i fyfyrwyr blwyddyn 1; rhestrau termau dwyieithog ym mhob taflen baratoi; termau Saesneg heriol mewn cromfachau wrth ochr termau Cymraeg.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Budd: dilysrwydd cyfartal i'r Gymraeg a'r Saesneg wrth astudio cyfraith Cymru.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FC3B69-56B9-20BE-A872-CD394D01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073AE8D-E0C9-3FC7-223F-327894251F7F}"/>
              </a:ext>
            </a:extLst>
          </p:cNvPr>
          <p:cNvSpPr/>
          <p:nvPr/>
        </p:nvSpPr>
        <p:spPr>
          <a:xfrm>
            <a:off x="548640" y="4114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1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Yr her a'r sylfaen newydd — trawsieithu</a:t>
            </a:r>
            <a:endParaRPr lang="en-US" sz="21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83456DA-BCEC-0C5E-A45A-A36612040F81}"/>
              </a:ext>
            </a:extLst>
          </p:cNvPr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4395DBF-FAAC-20B5-EA41-9941742731E4}"/>
              </a:ext>
            </a:extLst>
          </p:cNvPr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exchange.png">
            <a:extLst>
              <a:ext uri="{FF2B5EF4-FFF2-40B4-BE49-F238E27FC236}">
                <a16:creationId xmlns:a16="http://schemas.microsoft.com/office/drawing/2014/main" id="{019666AC-3339-467D-3107-EDECFE4D4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C5C52E8E-4B87-2B0F-5FDB-62A6069FFD34}"/>
              </a:ext>
            </a:extLst>
          </p:cNvPr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6B51074-BA6B-4641-5375-084DB18438FE}"/>
              </a:ext>
            </a:extLst>
          </p:cNvPr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962CB-04DB-7550-7CD9-86956DA37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128" y="978171"/>
            <a:ext cx="9770278" cy="549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5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1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Denu myfyrwyr, sgiliau a chydnabyddiaeth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med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Negeseuon cyson: llysgenhadon/mentoriaid myfyrwyr yn cyflwyno trawsieithu fel rhywbeth mae darpar fyfyrwyr eisoes yn ei wneud yn ddyddiol — "ddim angen Cymraeg perffaith i lwyddo".</a:t>
            </a:r>
            <a:endParaRPr lang="en-US" sz="1800" dirty="0"/>
          </a:p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Risg wedi'i nodi: gall trawsieithu ffafrio'r iaith gryfaf (Saesneg) — mae myfyrwyr yn hapusach i drafod yn Gymraeg nag i ysgrifennu neu gyflwyno gwaith ynddi.</a:t>
            </a:r>
            <a:endParaRPr lang="en-US" sz="1800" dirty="0"/>
          </a:p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Ymatebion: Gwobr Goffa'r Barnwr Dewi Watkin Powell (marc uchaf ar waith a gyflwynwyd yn Gymraeg); cystadleuaeth Moot yn yr Eisteddfod Genedlaethol; gweithdai Cymraeg arbenigol i fyfyrwyr Blwyddyn 1 gyda Dysgu Cymraeg Caerdydd; deunyddiau fel Sylfeini'r Gyfraith Gyhoeddus (Bush, 2021).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1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Bwrdd Astudiaethau Cyfreithiol Cymraeg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us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gyfarfodydd anffurfiol/adweithiol (~2 y flwyddyn) i Fwrdd ffurfiol gyda Chylch Gorchwyl clir.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Cylch gwaith: recriwtio a monitro myfyrwyr Cymraeg eu hiaith; adeiladu hyder i ddefnyddio'r Gymraeg mewn cyd-destunau proffesiynol/cymdeithasol; cynnal a datblygu darpariaeth Gymraeg; cyfrannu i Banel Pwnc y Gyfraith y Coleg Cymraeg Cenedlaethol a Changen Prifysgol Caerdydd.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Cynrychiolwyr myfyrwyr o bob blwyddyn yn aelodau llawn — mae llais a chyfranogiad myfyrwyr (AdvanceHE) yn dwyn i'r wyneb faterion nas gwelwyd o'r blaen.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Yn cysylltu â'r adran Astudiaethau Cyfreithiol Proffesiynol a'r Ganolfan newydd ar gyfer Pedagogeg Wleidyddol a Chyfreithiol.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6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Canlyniadau ac effaith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Cynnig sy'n haws i'w esbonio i ddarpar fyfyrwyr; adborth cadarnhaol yn ystod diwrnodau agored ac wythnosau croeso.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Llywodraethiant gwell (atebolrwydd, cyfranogiad) trwy'r BACC, blaenoriaethau blynyddol clir, fforwm tryloyw ar wario Grant y Pwnc, a chydnabyddiaeth i staff mewn adolygiadau/dyrchafiadau.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Enghraifft goncrit: datgelodd adborth myfyrwyr broblemau fformatio papurau arholiad dwyieithog — cawsant eu datrys, gan arwain at daflenni a rhestrau termau mwy hygyrch.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Dyfynnir yr adran Gyfraith yn y compendiwm ei hun fel model llywodraethiant i adrannau eraill (Pennod 6).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052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Caerdydd</a:t>
            </a:r>
            <a:r>
              <a:rPr lang="en-US" sz="26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Argymhellion trosglwyddadwy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bul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Hyrwyddo trawsieithu'n gyson: sicrhau bod deunyddiau a hyfforddiant staff yn gyson ar draws modiwlau; peidio dibynnu ar drawsieithu digymell yn unig, rhag tanseilio sgiliau Cymraeg penodedig.</a:t>
            </a:r>
            <a:endParaRPr lang="en-US" sz="1800" dirty="0"/>
          </a:p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Llywodraethiant cynhwysol a chlir: sut i wneud cyfarfodydd yn groesawgar i siaradwyr newydd a staff nad ydynt (eto) yn addysgu'n Gymraeg?</a:t>
            </a:r>
            <a:endParaRPr lang="en-US" sz="1800" dirty="0"/>
          </a:p>
          <a:p>
            <a:pPr marL="228600" indent="-228600">
              <a:lnSpc>
                <a:spcPct val="108000"/>
              </a:lnSpc>
              <a:spcAft>
                <a:spcPts val="2800"/>
              </a:spcAft>
              <a:buSzPct val="100000"/>
              <a:buChar char="▪"/>
            </a:pPr>
            <a:r>
              <a:rPr lang="en-US" sz="18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Cydnabod a gwobrwyo cyfranogiad myfyrwyr: mae gwobrau fel Dewi Watkin Powell yn fodel trosglwyddadwy i feysydd a sefydliadau eraill.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Arfer da </a:t>
            </a:r>
            <a:r>
              <a:rPr lang="en-US" sz="19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rhyngwladol</a:t>
            </a:r>
            <a:r>
              <a:rPr lang="en-US" sz="19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Model tairieithog Bozen-Bolzano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598932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55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Tirol (Yr Eidal): Almaeneg, Eidaleg a Ladin yn ieithoedd swyddogol; mae'r Brifysgol yn gosod nod tairieithrwydd systematig ar draws y cwricwlwm.</a:t>
            </a:r>
            <a:endParaRPr lang="en-US" sz="155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55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Gofynion iaith clir: B2 mewn 2 iaith wrth gychwyn → B1 yn y drydedd erbyn diwedd blwyddyn 1 → C1/B2 wrth raddio; Canolfan Ieithoedd a Chanolfan Ysgrifennu Academaidd dairieithog i gefnogi'r llwybr.</a:t>
            </a:r>
            <a:endParaRPr lang="en-US" sz="155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55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Gwers drosglwyddadwy: cyrsiau dwys cyd-ddechrau (pre-sessionals) a chyrsiau iaith pwnc-benodol i baratoi myfyrwyr llai hyderus.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766560" y="1783080"/>
            <a:ext cx="31089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C5C9"/>
            </a:solidFill>
            <a:prstDash val="solid"/>
          </a:ln>
          <a:effectLst>
            <a:outerShdw blurRad="76200" dist="25400" dir="5400000" algn="bl" rotWithShape="0">
              <a:srgbClr val="692733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49440" y="1947672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78.7%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6949440" y="269748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yn cwblhau gradd o fewn yr amser disgwyliedig (cyfartaledd cenedlaethol yr Eidal: 62.5%)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766560" y="4114800"/>
            <a:ext cx="310896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CC5C9"/>
            </a:solidFill>
            <a:prstDash val="solid"/>
          </a:ln>
          <a:effectLst>
            <a:outerShdw blurRad="76200" dist="25400" dir="5400000" algn="bl" rotWithShape="0">
              <a:srgbClr val="692733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6949440" y="4279392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75.1%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6949440" y="50292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yn ddigon hyderus i wneud lleoliad gwaith (o gymharu â 59.4% yn genedlaethol)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Arfer da </a:t>
            </a:r>
            <a:r>
              <a:rPr lang="en-US" sz="1900" b="1" dirty="0" err="1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rhyngwladol</a:t>
            </a:r>
            <a:r>
              <a:rPr lang="en-US" sz="19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Prifysgol Gwlad y Basg (UPV/EHU)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glo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17320"/>
            <a:ext cx="9326880" cy="5074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Prifysgol fawr (~45,000 o fyfyrwyr); mae 94.4% o gredydau ECTS ar gael trwy'r Fasgeg (96.5% mewn modiwlau gorfodol) — ond amrywiaeth sylweddol rhwng meysydd pwnc.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Rhaglen Terminologia Sareak Ehunduz: rhwydwaith o'r gwaelod i fyny i safoni terminoleg academaidd Fasgeg ar draws disgyblaethau.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Buddsoddi mewn ymdeimlad o gymuned (cyfathrebu deniadol, profiad gwaith a phrosiectau gyda mentrau cymdeithasol, rhwydweithiau mentora) yn ogystal â pholisi a rheoleiddio.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22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Heriau parhaus: rhyngwladoli (mwy o gyrsiau Saesneg gorfodol) ac arholiadau proffesiynol cenedlaethol (e.e. Meddygaeth) yn Sbaeneg yn unig — her debyg i gymwysterau proffesiynol Cymraeg.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9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Casgliadau: themâu cyffredin a chyngor allweddol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195560" y="0"/>
            <a:ext cx="1417320" cy="6858000"/>
          </a:xfrm>
          <a:prstGeom prst="rect">
            <a:avLst/>
          </a:prstGeom>
          <a:solidFill>
            <a:srgbClr val="6927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10469880" y="1417320"/>
            <a:ext cx="868680" cy="86868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sca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8188" y="1595628"/>
            <a:ext cx="512064" cy="5120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195560" y="56235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CD3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40" y="1463040"/>
            <a:ext cx="9326880" cy="50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draws yr holl astudiaethau achos: arweinyddiaeth ffurfiol (fel yng Nghaerdydd), technolegau iaith, ardystio sgiliau iaith, mentora personol, ac ymarfer anffurfiol cyson yw'r prif alluogwyr llwyddiant.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Mae'r compendiwm yn nodi'n benodol mai Bwrdd Astudiaethau Cyfreithiol Cymraeg Caerdydd yw'r enghraifft flaenllaw yng Nghymru o strwythur llywodraethu cryf sy'n cynyddu atebolrwydd a thryloywder.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argymhelliad i'r Coleg Cymraeg Cenedlaethol: partneriaethau rhanbarthol gyda MEDR, codi ymwybyddiaeth cyflogwyr, datblygu canllawiau a phecynnau hyfforddi ar drawsieithu, ac ymchwil pellach (mentora, grwpiau bach, technolegau iaith, asesu hyblyg).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Roedd y gwaith yn ddibynnol ar ewyllys da ac amser sefydliadau, ac mae'n debygol bod mwy o arfer da ar gael nas adroddwyd.</a:t>
            </a:r>
            <a:endParaRPr lang="en-US" sz="1600" dirty="0"/>
          </a:p>
          <a:p>
            <a:pPr marL="228600" indent="-228600">
              <a:lnSpc>
                <a:spcPct val="108000"/>
              </a:lnSpc>
              <a:spcAft>
                <a:spcPts val="1000"/>
              </a:spcAft>
              <a:buSzPct val="100000"/>
              <a:buChar char="▪"/>
            </a:pPr>
            <a:r>
              <a:rPr lang="en-US" sz="1600" dirty="0">
                <a:solidFill>
                  <a:srgbClr val="2B1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Angen datblygu addysgeg Gymraeg a dwyieithog bwrpasol ar gyfer y sector trydyddol, yn seiliedig ar drawsieithu, perthyn a dysgu grŵp bach.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8C6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Dulliau Dysgu Cyfrwng Cymraeg a Dwyieithog — Compendiwm Arfer Da (2025)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6927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560320" y="-2377440"/>
            <a:ext cx="5943600" cy="5943600"/>
          </a:xfrm>
          <a:prstGeom prst="ellipse">
            <a:avLst/>
          </a:prstGeom>
          <a:solidFill>
            <a:srgbClr val="4A1B2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9601200" y="4114800"/>
            <a:ext cx="5486400" cy="5486400"/>
          </a:xfrm>
          <a:prstGeom prst="ellipse">
            <a:avLst/>
          </a:prstGeom>
          <a:solidFill>
            <a:srgbClr val="4A1B2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822960" y="77724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kern="0" spc="300" dirty="0">
                <a:solidFill>
                  <a:srgbClr val="FCD3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DIOLCH A THRAFODAETH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822960" y="1874520"/>
            <a:ext cx="777240" cy="77724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7" name="Image 0" descr="icon_comm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" y="2075688"/>
            <a:ext cx="374904" cy="374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18745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Prif genadwri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783080" y="2286000"/>
            <a:ext cx="8778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AD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 trawsieithu, llywodraethiant clir a chyfranogiad myfyrwyr yn drosglwyddadwy i unrhyw ddisgyblaeth neu iaith leiafrifol.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822960" y="3246120"/>
            <a:ext cx="10058400" cy="0"/>
          </a:xfrm>
          <a:prstGeom prst="line">
            <a:avLst/>
          </a:prstGeom>
          <a:noFill/>
          <a:ln w="12700">
            <a:solidFill>
              <a:srgbClr val="8C4C5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822960" y="3520440"/>
            <a:ext cx="777240" cy="777240"/>
          </a:xfrm>
          <a:prstGeom prst="ellipse">
            <a:avLst/>
          </a:prstGeom>
          <a:solidFill>
            <a:srgbClr val="4A1B23"/>
          </a:solidFill>
          <a:ln w="19050">
            <a:solidFill>
              <a:srgbClr val="FCD31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2" name="Image 1" descr="icon_handshak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" y="3721608"/>
            <a:ext cx="374904" cy="37490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783080" y="3520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Cwestiwn i'r gynulleidfa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1783080" y="393192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EAD9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 un o'r strategaethau — trawsieithu, bwrdd llywodraethu, neu wobrau cydnabyddiaeth — sydd fwyaf ymarferol i'w fabwysiadu yn eich adran chi?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822960" y="4983480"/>
            <a:ext cx="10058400" cy="0"/>
          </a:xfrm>
          <a:prstGeom prst="line">
            <a:avLst/>
          </a:prstGeom>
          <a:noFill/>
          <a:ln w="12700">
            <a:solidFill>
              <a:srgbClr val="8C4C5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/>
          <p:nvPr/>
        </p:nvSpPr>
        <p:spPr>
          <a:xfrm>
            <a:off x="822960" y="5257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Cyswllt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 Myfanwy Davies  ·  Dr Huw Pritchard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9692640" y="5212080"/>
            <a:ext cx="141732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8" name="Image 2" descr="/mnt/user-data/uploads/Logo_yr_Efai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0656" y="5321808"/>
            <a:ext cx="1161288" cy="1078992"/>
          </a:xfrm>
          <a:prstGeom prst="rect">
            <a:avLst/>
          </a:prstGeom>
        </p:spPr>
      </p:pic>
      <p:pic>
        <p:nvPicPr>
          <p:cNvPr id="19" name="Image 3" descr="/mnt/user-data/uploads/Logo_CC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0" y="5989320"/>
            <a:ext cx="1600200" cy="5852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1540</Words>
  <Application>Microsoft Office PowerPoint</Application>
  <PresentationFormat>Sgrin Lydan</PresentationFormat>
  <Paragraphs>102</Paragraphs>
  <Slides>13</Slides>
  <Notes>13</Notes>
  <HiddenSlides>0</HiddenSlides>
  <MMClips>0</MMClips>
  <ScaleCrop>false</ScaleCrop>
  <HeadingPairs>
    <vt:vector size="6" baseType="variant">
      <vt:variant>
        <vt:lpstr>Ffontiau a Ddefnyddiwyd</vt:lpstr>
      </vt:variant>
      <vt:variant>
        <vt:i4>3</vt:i4>
      </vt:variant>
      <vt:variant>
        <vt:lpstr>Thema</vt:lpstr>
      </vt:variant>
      <vt:variant>
        <vt:i4>1</vt:i4>
      </vt:variant>
      <vt:variant>
        <vt:lpstr>Teitlau Sleidiau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  <vt:lpstr>Cyflwyniad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Mel Owen [meo14] (Staff)</cp:lastModifiedBy>
  <cp:revision>3</cp:revision>
  <dcterms:created xsi:type="dcterms:W3CDTF">2026-09-10T15:58:50Z</dcterms:created>
  <dcterms:modified xsi:type="dcterms:W3CDTF">2026-09-25T16:25:30Z</dcterms:modified>
</cp:coreProperties>
</file>