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292" r:id="rId6"/>
    <p:sldId id="279" r:id="rId7"/>
    <p:sldId id="284" r:id="rId8"/>
    <p:sldId id="260" r:id="rId9"/>
    <p:sldId id="286" r:id="rId10"/>
    <p:sldId id="274" r:id="rId11"/>
    <p:sldId id="263" r:id="rId12"/>
    <p:sldId id="270" r:id="rId13"/>
    <p:sldId id="276" r:id="rId14"/>
    <p:sldId id="283" r:id="rId15"/>
    <p:sldId id="293" r:id="rId16"/>
    <p:sldId id="287" r:id="rId17"/>
    <p:sldId id="295" r:id="rId18"/>
    <p:sldId id="288" r:id="rId19"/>
    <p:sldId id="290" r:id="rId20"/>
    <p:sldId id="289" r:id="rId21"/>
    <p:sldId id="291" r:id="rId22"/>
    <p:sldId id="281" r:id="rId23"/>
    <p:sldId id="267" r:id="rId24"/>
    <p:sldId id="266" r:id="rId25"/>
    <p:sldId id="271" r:id="rId26"/>
    <p:sldId id="294" r:id="rId27"/>
    <p:sldId id="273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paring your submission" id="{0F8F1BC4-3B33-42FB-B814-057D045CE211}">
          <p14:sldIdLst>
            <p14:sldId id="256"/>
            <p14:sldId id="292"/>
            <p14:sldId id="279"/>
            <p14:sldId id="284"/>
            <p14:sldId id="260"/>
            <p14:sldId id="286"/>
            <p14:sldId id="274"/>
            <p14:sldId id="263"/>
            <p14:sldId id="270"/>
            <p14:sldId id="276"/>
            <p14:sldId id="283"/>
            <p14:sldId id="293"/>
            <p14:sldId id="287"/>
            <p14:sldId id="295"/>
            <p14:sldId id="288"/>
            <p14:sldId id="290"/>
            <p14:sldId id="289"/>
            <p14:sldId id="291"/>
          </p14:sldIdLst>
        </p14:section>
        <p14:section name="Post viva" id="{B55EFA8F-FA4C-4A46-ADB0-6BB7FDCCFBE8}">
          <p14:sldIdLst>
            <p14:sldId id="281"/>
            <p14:sldId id="267"/>
            <p14:sldId id="266"/>
            <p14:sldId id="271"/>
            <p14:sldId id="294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65457" autoAdjust="0"/>
  </p:normalViewPr>
  <p:slideViewPr>
    <p:cSldViewPr snapToObjects="1">
      <p:cViewPr varScale="1">
        <p:scale>
          <a:sx n="54" d="100"/>
          <a:sy n="54" d="100"/>
        </p:scale>
        <p:origin x="229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449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1D888-9CDB-44B9-8CF0-90713CBB3A1F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2FB86-DE8D-40EC-962E-12D9C352F2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DE29D-A4DE-4078-8476-8123EEC44F33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5AF8B-85CE-474B-A33F-7CF231A84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687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568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714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383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286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431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090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31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282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9615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29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713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158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7627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5458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098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1076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693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021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664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6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035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470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585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AF8B-85CE-474B-A33F-7CF231A84A7D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099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57F2-4A42-4148-AB02-C6795B3EA743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132-B90E-4C9E-9277-1DA96BDEA035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C813-43F2-43D1-8C29-B59B952CD681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EE6F-9D10-447D-9EE1-62B530F6305E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50153-DDF2-4DAE-B6E2-ED12626E362B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1E7D-A5F8-4881-BAB6-BA5FAEF940D2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3AC9-8DB3-460E-BB70-2DD13AF2B63B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73E-B0B3-4AAD-9957-49A81DA13626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BB7E-4DC4-41E5-A29D-79C3275F9B93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9F1E-B2F1-4D31-8DD1-8C22EB82345F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7698-1AF8-4AF9-9DBC-C6C9CB22BC4A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6EBE6-5F03-409C-9771-A8D065DEF362}" type="datetime1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293B-6A93-9F4E-A2D9-9D4F4548DC1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pgsstaff@aber.ac.uk" TargetMode="External"/><Relationship Id="rId4" Type="http://schemas.openxmlformats.org/officeDocument/2006/relationships/hyperlink" Target="mailto:grastaff@aber.ac.u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ber.ac.uk/en/aqro/handbook/appeals/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s://www.aber.ac.uk/en/academic-registry/handbook/learning/" TargetMode="External"/><Relationship Id="rId12" Type="http://schemas.openxmlformats.org/officeDocument/2006/relationships/hyperlink" Target="https://www.aber.ac.uk/en/academic-registry/handbook/regulations/viva-voce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ber.ac.uk/en/aqro/handbook/res-degrees/" TargetMode="External"/><Relationship Id="rId11" Type="http://schemas.openxmlformats.org/officeDocument/2006/relationships/hyperlink" Target="https://www.aber.ac.uk/en/aqro/handbook/regulations/#regulations" TargetMode="External"/><Relationship Id="rId5" Type="http://schemas.openxmlformats.org/officeDocument/2006/relationships/hyperlink" Target="https://www.aber.ac.uk/en/student/pg-issues/research/faq/" TargetMode="External"/><Relationship Id="rId10" Type="http://schemas.openxmlformats.org/officeDocument/2006/relationships/hyperlink" Target="http://www.aber.ac.uk/en/student/pg-issues/research/" TargetMode="External"/><Relationship Id="rId4" Type="http://schemas.openxmlformats.org/officeDocument/2006/relationships/hyperlink" Target="https://gradschool.southwales.ac.uk/current-postgraduate-research-students/preparing-viva-materials/" TargetMode="External"/><Relationship Id="rId9" Type="http://schemas.openxmlformats.org/officeDocument/2006/relationships/hyperlink" Target="mailto:aocstaff@aber.ac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5039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The Final Chapter: Thesis Submission, Examination and Results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842" y="4418528"/>
            <a:ext cx="4950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Dr Alan Macmillan</a:t>
            </a:r>
          </a:p>
          <a:p>
            <a:r>
              <a:rPr lang="en-GB" sz="2400" dirty="0"/>
              <a:t>Academic Registry</a:t>
            </a:r>
          </a:p>
          <a:p>
            <a:r>
              <a:rPr lang="en-GB" sz="2400" dirty="0">
                <a:hlinkClick r:id="rId4"/>
              </a:rPr>
              <a:t>grastaff@aber.ac.uk</a:t>
            </a:r>
            <a:r>
              <a:rPr lang="en-GB" sz="2400" dirty="0"/>
              <a:t> </a:t>
            </a:r>
          </a:p>
          <a:p>
            <a:r>
              <a:rPr lang="en-GB" sz="2400" dirty="0">
                <a:hlinkClick r:id="rId5"/>
              </a:rPr>
              <a:t>pgsstaff@aber.ac.uk</a:t>
            </a:r>
            <a:r>
              <a:rPr lang="en-GB" sz="2400" dirty="0"/>
              <a:t>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b="1" dirty="0"/>
              <a:t>Possible viva outcomes MPhil </a:t>
            </a:r>
            <a:br>
              <a:rPr lang="en-GB" dirty="0"/>
            </a:b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endParaRPr lang="en-GB" dirty="0"/>
          </a:p>
          <a:p>
            <a:pPr marL="514350" indent="-514350">
              <a:buAutoNum type="alphaLcParenR"/>
            </a:pPr>
            <a:endParaRPr lang="en-GB" dirty="0"/>
          </a:p>
          <a:p>
            <a:pPr marL="514350" indent="-514350">
              <a:buAutoNum type="alphaLcParenR"/>
            </a:pPr>
            <a:endParaRPr lang="en-GB" dirty="0"/>
          </a:p>
          <a:p>
            <a:pPr marL="514350" indent="-514350">
              <a:buAutoNum type="alphaLcParenR"/>
            </a:pPr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683568" y="1600200"/>
            <a:ext cx="828092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a) 	Pass SUBJECT to corrections 4 weeks</a:t>
            </a:r>
          </a:p>
          <a:p>
            <a:pPr marL="514350" indent="-514350">
              <a:buAutoNum type="alphaLcParenR"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b) 	Pass SUBJECT to corrections/amendments 12 weeks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c) 	Not approved for MPhil. Single opportunity to </a:t>
            </a:r>
          </a:p>
          <a:p>
            <a:pPr marL="0" indent="0">
              <a:buNone/>
            </a:pPr>
            <a:r>
              <a:rPr lang="en-GB" b="1" dirty="0"/>
              <a:t>   	modify and resubmit 12 months (not for 	resubmissions)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d) 	Not approved for degree/no award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49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What is the Viva </a:t>
            </a: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en-GB" sz="2200" b="1" dirty="0"/>
              <a:t>Rite of passage you have to endure?</a:t>
            </a:r>
          </a:p>
          <a:p>
            <a:r>
              <a:rPr lang="en-GB" sz="2200" b="1" dirty="0"/>
              <a:t>Should be respectful and a conversation between peers, robust but not a grilling</a:t>
            </a:r>
          </a:p>
          <a:p>
            <a:r>
              <a:rPr lang="en-GB" sz="2200" b="1" dirty="0"/>
              <a:t>Chance for you to talk in detail with people who have read the entire thesis</a:t>
            </a:r>
          </a:p>
          <a:p>
            <a:r>
              <a:rPr lang="en-GB" sz="2200" b="1" dirty="0"/>
              <a:t>Look at strengths as well as any deficiencies </a:t>
            </a:r>
          </a:p>
          <a:p>
            <a:r>
              <a:rPr lang="en-GB" sz="2200" b="1" dirty="0"/>
              <a:t>But it is an examination to test knowledge and understanding, check work is student’s own and ensure the process is (seen to be) rigorous and fair – not a formality</a:t>
            </a:r>
          </a:p>
          <a:p>
            <a:r>
              <a:rPr lang="en-GB" sz="2200" b="1" dirty="0"/>
              <a:t>It will be intense</a:t>
            </a:r>
          </a:p>
          <a:p>
            <a:r>
              <a:rPr lang="en-GB" sz="2200" b="1" dirty="0"/>
              <a:t>Chance for you to show you can make any revisions needed</a:t>
            </a:r>
          </a:p>
          <a:p>
            <a:r>
              <a:rPr lang="en-GB" sz="2200" b="1" dirty="0"/>
              <a:t>Initial presentation/question to get you started</a:t>
            </a:r>
          </a:p>
          <a:p>
            <a:r>
              <a:rPr lang="en-GB" sz="2200" b="1" dirty="0"/>
              <a:t>No set time but many are 1.5 to 2 hours; longer or shorter does not mean negative or positive</a:t>
            </a:r>
          </a:p>
          <a:p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97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Electronic Viva </a:t>
            </a: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en-GB" sz="2400" b="1" dirty="0"/>
              <a:t>Guidance on AU website</a:t>
            </a:r>
          </a:p>
          <a:p>
            <a:r>
              <a:rPr lang="en-GB" sz="2400" b="1" dirty="0"/>
              <a:t>Normally by Teams but can be Zoom if Teams is not suitable</a:t>
            </a:r>
          </a:p>
          <a:p>
            <a:r>
              <a:rPr lang="en-GB" sz="2400" b="1" dirty="0"/>
              <a:t>You can use a room in the university if you don’t have a reliable connection or suitable space</a:t>
            </a:r>
          </a:p>
          <a:p>
            <a:r>
              <a:rPr lang="en-GB" sz="2400" b="1" dirty="0"/>
              <a:t>Do a test run, and ask about arrangements if there are technical problems</a:t>
            </a:r>
          </a:p>
          <a:p>
            <a:r>
              <a:rPr lang="en-GB" sz="2400" b="1" dirty="0"/>
              <a:t>If the format is tiring then you may want to ask for more regular breaks </a:t>
            </a:r>
          </a:p>
          <a:p>
            <a:r>
              <a:rPr lang="en-GB" sz="2400" b="1" dirty="0"/>
              <a:t>Think about having someone available pre-viva, when the result is being decided, and afterwards – whatever the outcome, it will be good to have someone to talk to and have a debrief with, maybe a celebration</a:t>
            </a:r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82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n-GB" dirty="0"/>
              <a:t>Preparation 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Autofit/>
          </a:bodyPr>
          <a:lstStyle/>
          <a:p>
            <a:r>
              <a:rPr lang="en-GB" sz="2600" b="1" dirty="0"/>
              <a:t>Re-read thesis and mark up copy to take</a:t>
            </a:r>
          </a:p>
          <a:p>
            <a:r>
              <a:rPr lang="en-GB" sz="2600" b="1" dirty="0"/>
              <a:t>But don’t overdo re-reading</a:t>
            </a:r>
          </a:p>
          <a:p>
            <a:r>
              <a:rPr lang="en-GB" sz="2600" b="1" dirty="0"/>
              <a:t>Request mock viva or Q &amp; A with colleagues (but </a:t>
            </a:r>
            <a:r>
              <a:rPr lang="en-GB" sz="2800" b="1" dirty="0"/>
              <a:t>two sets of examiners would not ask the same questions)</a:t>
            </a:r>
          </a:p>
          <a:p>
            <a:r>
              <a:rPr lang="en-GB" sz="2800" b="1" dirty="0"/>
              <a:t>Talk about your research as much as possible – non-experts ask challenging questions!</a:t>
            </a:r>
          </a:p>
          <a:p>
            <a:r>
              <a:rPr lang="en-GB" sz="2800" b="1" dirty="0"/>
              <a:t>Prepare for the obvious questions – why this method? What interested you in this topic?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939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n-GB" dirty="0"/>
              <a:t>Preparation 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832648"/>
          </a:xfrm>
        </p:spPr>
        <p:txBody>
          <a:bodyPr>
            <a:noAutofit/>
          </a:bodyPr>
          <a:lstStyle/>
          <a:p>
            <a:r>
              <a:rPr lang="en-GB" sz="2800" b="1" dirty="0"/>
              <a:t>Try to identify strengths and weaknesses and for the latter, what you could do to address them; viva is a chance for you to show you can fix problems</a:t>
            </a:r>
          </a:p>
          <a:p>
            <a:r>
              <a:rPr lang="en-GB" sz="2800" b="1" dirty="0"/>
              <a:t>Prepare for the unexpected – what will you do if you are stumped? I don’t know; I will try to incorporate this in future research; can I think about that for a minute?</a:t>
            </a:r>
          </a:p>
          <a:p>
            <a:r>
              <a:rPr lang="en-GB" sz="2800" b="1" dirty="0"/>
              <a:t>Consider the research interests of the examiners, where are they particularly expert?</a:t>
            </a:r>
          </a:p>
          <a:p>
            <a:r>
              <a:rPr lang="en-GB" sz="2600" b="1" dirty="0"/>
              <a:t>If you are still writing up, try to think as you write how you might be questioned on what you are writing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72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In the viva</a:t>
            </a: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en-GB" sz="2200" b="1" dirty="0"/>
              <a:t>Show confidence in your work, don’t be too self-effacing</a:t>
            </a:r>
          </a:p>
          <a:p>
            <a:r>
              <a:rPr lang="en-GB" sz="2200" b="1" dirty="0"/>
              <a:t>Be robust in defending and explaining work – you are the expert and they are testing your expertise</a:t>
            </a:r>
          </a:p>
          <a:p>
            <a:r>
              <a:rPr lang="en-GB" sz="2200" b="1" dirty="0"/>
              <a:t>Don’t filibuster but do give full answers</a:t>
            </a:r>
          </a:p>
          <a:p>
            <a:r>
              <a:rPr lang="en-GB" sz="2200" b="1" dirty="0"/>
              <a:t>No-one’s work is perfect and where it is not, acknowledge limitations rather than defend the indefensible</a:t>
            </a:r>
          </a:p>
          <a:p>
            <a:r>
              <a:rPr lang="en-GB" sz="2200" b="1" dirty="0"/>
              <a:t>You will usually be able to make corrections and the examiners will help with that; use the viva to show you can make changes if needed</a:t>
            </a:r>
          </a:p>
          <a:p>
            <a:r>
              <a:rPr lang="en-GB" sz="2200" b="1" dirty="0"/>
              <a:t>Ask for clarification if question is unclear or contains several different questions; be assertive</a:t>
            </a:r>
          </a:p>
          <a:p>
            <a:r>
              <a:rPr lang="en-GB" sz="2200" b="1" dirty="0"/>
              <a:t>Write questions down</a:t>
            </a:r>
          </a:p>
          <a:p>
            <a:r>
              <a:rPr lang="en-GB" sz="2200" b="1" dirty="0"/>
              <a:t>Go back to things if you think of something significant later</a:t>
            </a:r>
          </a:p>
          <a:p>
            <a:r>
              <a:rPr lang="en-GB" sz="2200" b="1" dirty="0"/>
              <a:t>Request a break if you need one</a:t>
            </a:r>
          </a:p>
          <a:p>
            <a:endParaRPr lang="en-GB" sz="2600" b="1" dirty="0"/>
          </a:p>
          <a:p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63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65618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Put yourself in the examiners’ shoes…</a:t>
            </a: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20667"/>
          </a:xfrm>
        </p:spPr>
        <p:txBody>
          <a:bodyPr>
            <a:noAutofit/>
          </a:bodyPr>
          <a:lstStyle/>
          <a:p>
            <a:r>
              <a:rPr lang="en-GB" sz="2400" b="1" dirty="0"/>
              <a:t>They would love you to pass with minimal corrections</a:t>
            </a:r>
          </a:p>
          <a:p>
            <a:r>
              <a:rPr lang="en-GB" sz="2400" b="1" dirty="0"/>
              <a:t>They appreciate how students may be feeling</a:t>
            </a:r>
          </a:p>
          <a:p>
            <a:r>
              <a:rPr lang="en-GB" sz="2400" b="1" dirty="0"/>
              <a:t>They have to check it is your work by asking quite simple questions – don’t overthink those</a:t>
            </a:r>
          </a:p>
          <a:p>
            <a:r>
              <a:rPr lang="en-GB" sz="2400" b="1" dirty="0"/>
              <a:t>They are checking you meet a threshold standard comparable to other universities</a:t>
            </a:r>
          </a:p>
          <a:p>
            <a:r>
              <a:rPr lang="en-GB" sz="2400" b="1" dirty="0"/>
              <a:t>They will be interested and want to know more about some aspects </a:t>
            </a:r>
          </a:p>
          <a:p>
            <a:r>
              <a:rPr lang="en-GB" sz="2400" b="1" dirty="0"/>
              <a:t>They need to provide you with detailed, constructive corrections so they do need to probe areas that need further work</a:t>
            </a:r>
          </a:p>
          <a:p>
            <a:r>
              <a:rPr lang="en-GB" sz="2400" b="1" dirty="0"/>
              <a:t>They may identify areas for development for publication</a:t>
            </a:r>
          </a:p>
          <a:p>
            <a:endParaRPr lang="en-GB" sz="2400" b="1" dirty="0"/>
          </a:p>
          <a:p>
            <a:endParaRPr lang="en-GB" sz="2400" b="1" dirty="0"/>
          </a:p>
          <a:p>
            <a:endParaRPr lang="en-GB" sz="2600" b="1" dirty="0"/>
          </a:p>
          <a:p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External Examiner Viva Comment 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16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The student ‘</a:t>
            </a:r>
            <a:r>
              <a:rPr lang="en-GB" dirty="0">
                <a:solidFill>
                  <a:srgbClr val="FF0000"/>
                </a:solidFill>
              </a:rPr>
              <a:t>confidently</a:t>
            </a:r>
            <a:r>
              <a:rPr lang="en-GB" dirty="0"/>
              <a:t> addressed the questions we posed and was </a:t>
            </a:r>
            <a:r>
              <a:rPr lang="en-GB" dirty="0">
                <a:solidFill>
                  <a:srgbClr val="FF0000"/>
                </a:solidFill>
              </a:rPr>
              <a:t>receptive</a:t>
            </a:r>
            <a:r>
              <a:rPr lang="en-GB" dirty="0"/>
              <a:t> to our different views, particularly regarding the structure (rather than the content) of the thesis. He </a:t>
            </a:r>
            <a:r>
              <a:rPr lang="en-GB" dirty="0">
                <a:solidFill>
                  <a:srgbClr val="FF0000"/>
                </a:solidFill>
              </a:rPr>
              <a:t>stood his ground</a:t>
            </a:r>
            <a:r>
              <a:rPr lang="en-GB" dirty="0"/>
              <a:t>, however, when dealing with more technical and scientific questions and answered them </a:t>
            </a:r>
            <a:r>
              <a:rPr lang="en-GB" dirty="0">
                <a:solidFill>
                  <a:srgbClr val="FF0000"/>
                </a:solidFill>
              </a:rPr>
              <a:t>in detail </a:t>
            </a:r>
            <a:r>
              <a:rPr lang="en-GB" dirty="0"/>
              <a:t>and </a:t>
            </a:r>
            <a:r>
              <a:rPr lang="en-GB" dirty="0">
                <a:solidFill>
                  <a:srgbClr val="FF0000"/>
                </a:solidFill>
              </a:rPr>
              <a:t>convinced</a:t>
            </a:r>
            <a:r>
              <a:rPr lang="en-GB" dirty="0"/>
              <a:t> us of the appropriateness of his decision making’.</a:t>
            </a:r>
          </a:p>
          <a:p>
            <a:endParaRPr lang="en-GB" sz="2400" b="1" dirty="0"/>
          </a:p>
          <a:p>
            <a:endParaRPr lang="en-GB" sz="2400" b="1" dirty="0"/>
          </a:p>
          <a:p>
            <a:endParaRPr lang="en-GB" sz="2600" b="1" dirty="0"/>
          </a:p>
          <a:p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1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016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External Examiner Comment in a Viva</a:t>
            </a: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16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After a slightly </a:t>
            </a:r>
            <a:r>
              <a:rPr lang="en-GB" sz="3600" dirty="0">
                <a:solidFill>
                  <a:srgbClr val="FF0000"/>
                </a:solidFill>
              </a:rPr>
              <a:t>reticent</a:t>
            </a:r>
            <a:r>
              <a:rPr lang="en-GB" sz="3600" dirty="0"/>
              <a:t> start, the candidate </a:t>
            </a:r>
            <a:r>
              <a:rPr lang="en-GB" sz="3600" dirty="0">
                <a:solidFill>
                  <a:srgbClr val="FF0000"/>
                </a:solidFill>
              </a:rPr>
              <a:t>engaged fully </a:t>
            </a:r>
            <a:r>
              <a:rPr lang="en-GB" sz="3600" dirty="0"/>
              <a:t>with the questioning and gave </a:t>
            </a:r>
            <a:r>
              <a:rPr lang="en-GB" sz="3600" dirty="0">
                <a:solidFill>
                  <a:srgbClr val="FF0000"/>
                </a:solidFill>
              </a:rPr>
              <a:t>full, detailed and reassuring </a:t>
            </a:r>
            <a:r>
              <a:rPr lang="en-GB" sz="3600" dirty="0"/>
              <a:t>answers. Overall, they displayed a wide </a:t>
            </a:r>
            <a:r>
              <a:rPr lang="en-GB" sz="3600" dirty="0">
                <a:solidFill>
                  <a:srgbClr val="FF0000"/>
                </a:solidFill>
              </a:rPr>
              <a:t>awareness of key issues </a:t>
            </a:r>
            <a:r>
              <a:rPr lang="en-GB" sz="3600" dirty="0"/>
              <a:t>… and a very real and engaging commitment to, and </a:t>
            </a:r>
            <a:r>
              <a:rPr lang="en-GB" sz="3600" dirty="0">
                <a:solidFill>
                  <a:srgbClr val="FF0000"/>
                </a:solidFill>
              </a:rPr>
              <a:t>passion</a:t>
            </a:r>
            <a:r>
              <a:rPr lang="en-GB" sz="3600" dirty="0"/>
              <a:t> for, their topic. They did </a:t>
            </a:r>
            <a:r>
              <a:rPr lang="en-GB" sz="3600" dirty="0">
                <a:solidFill>
                  <a:srgbClr val="FF0000"/>
                </a:solidFill>
              </a:rPr>
              <a:t>acknowledge </a:t>
            </a:r>
            <a:r>
              <a:rPr lang="en-GB" sz="3600" dirty="0"/>
              <a:t>some of the weaknesses in the thesis. </a:t>
            </a:r>
            <a:endParaRPr lang="en-GB" sz="3600" b="1" dirty="0"/>
          </a:p>
          <a:p>
            <a:endParaRPr lang="en-GB" sz="2600" b="1" dirty="0"/>
          </a:p>
          <a:p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310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7691" y="1385018"/>
            <a:ext cx="8229600" cy="747838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b="1" dirty="0"/>
              <a:t>Interim confirmation form - on the day of the viva  </a:t>
            </a:r>
            <a:br>
              <a:rPr lang="en-GB" dirty="0"/>
            </a:br>
            <a:br>
              <a:rPr lang="en-GB" b="1" dirty="0"/>
            </a:br>
            <a:br>
              <a:rPr lang="en-GB" dirty="0"/>
            </a:br>
            <a:r>
              <a:rPr lang="en-GB" dirty="0"/>
              <a:t>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 </a:t>
            </a:r>
          </a:p>
          <a:p>
            <a:r>
              <a:rPr lang="en-GB" b="1" dirty="0"/>
              <a:t>After the viva you will receive an </a:t>
            </a:r>
            <a:r>
              <a:rPr lang="en-GB" b="1" i="1" dirty="0"/>
              <a:t>Interim confirmation of result form </a:t>
            </a:r>
            <a:r>
              <a:rPr lang="en-GB" b="1" dirty="0"/>
              <a:t>from the examination board </a:t>
            </a:r>
            <a:r>
              <a:rPr lang="en-GB" b="1" dirty="0">
                <a:solidFill>
                  <a:srgbClr val="FF0000"/>
                </a:solidFill>
              </a:rPr>
              <a:t>(paper based if possible)</a:t>
            </a:r>
            <a:endParaRPr lang="en-GB" b="1" dirty="0"/>
          </a:p>
          <a:p>
            <a:r>
              <a:rPr lang="en-GB" b="1" dirty="0"/>
              <a:t>To clarify the process for corrections and outcome for all parties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80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72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38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b="1" dirty="0"/>
              <a:t>Resubmission</a:t>
            </a:r>
            <a:br>
              <a:rPr lang="en-GB" b="1" dirty="0"/>
            </a:br>
            <a:br>
              <a:rPr lang="en-GB" dirty="0"/>
            </a:br>
            <a:r>
              <a:rPr lang="en-GB" dirty="0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GB" sz="9600" dirty="0"/>
              <a:t>Not uncommon result and it does mean that potentially quite a lot of work needs to be done. But it is retrievable</a:t>
            </a:r>
          </a:p>
          <a:p>
            <a:r>
              <a:rPr lang="en-GB" sz="9600" dirty="0"/>
              <a:t>Academic Registry will write to you confirming the result of the viva and inform you of your official resubmission deadline</a:t>
            </a:r>
          </a:p>
          <a:p>
            <a:r>
              <a:rPr lang="en-GB" sz="9600" dirty="0"/>
              <a:t>The procedures and submission process is exactly the same as for the first submission</a:t>
            </a:r>
          </a:p>
          <a:p>
            <a:r>
              <a:rPr lang="en-GB" sz="9600" dirty="0"/>
              <a:t>Make sure you have had full and comprehensive written feedback on the required changes from the examiners</a:t>
            </a:r>
          </a:p>
          <a:p>
            <a:r>
              <a:rPr lang="en-GB" sz="9600" dirty="0"/>
              <a:t>Make the changes you are asked to make and no more, don’t introduce significant new material on your own initiative </a:t>
            </a:r>
          </a:p>
          <a:p>
            <a:r>
              <a:rPr lang="en-GB" sz="9600" dirty="0"/>
              <a:t>Show your supervisor your work for review before you resubmit</a:t>
            </a:r>
          </a:p>
          <a:p>
            <a:r>
              <a:rPr lang="en-GB" sz="9600" dirty="0"/>
              <a:t>Right of appeal: deadline of 20 working days from date of result letter</a:t>
            </a:r>
          </a:p>
          <a:p>
            <a:r>
              <a:rPr lang="en-GB" sz="9600" dirty="0">
                <a:solidFill>
                  <a:srgbClr val="FF0000"/>
                </a:solidFill>
              </a:rPr>
              <a:t>Be prepared for another viva </a:t>
            </a: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81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b="1" dirty="0"/>
              <a:t>Corrections following the Viva</a:t>
            </a:r>
            <a:br>
              <a:rPr lang="en-GB" b="1" dirty="0"/>
            </a:br>
            <a:br>
              <a:rPr lang="en-GB" dirty="0"/>
            </a:b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GB" sz="1600" dirty="0"/>
          </a:p>
          <a:p>
            <a:r>
              <a:rPr lang="en-GB" sz="2400" b="1" dirty="0"/>
              <a:t>Make sure you understand what changes are required of you and when they are due – department can confirm</a:t>
            </a:r>
          </a:p>
          <a:p>
            <a:r>
              <a:rPr lang="en-GB" sz="2400" b="1" dirty="0"/>
              <a:t>Submit the corrections on time –</a:t>
            </a:r>
            <a:r>
              <a:rPr lang="en-GB" sz="2400" b="1" dirty="0">
                <a:solidFill>
                  <a:srgbClr val="FF0000"/>
                </a:solidFill>
              </a:rPr>
              <a:t> you haven’t passed until these are signed off and we have a final, approved thesis</a:t>
            </a:r>
          </a:p>
          <a:p>
            <a:r>
              <a:rPr lang="en-GB" sz="2400" b="1" dirty="0"/>
              <a:t>Keep in contact with supervisor for advice</a:t>
            </a:r>
          </a:p>
          <a:p>
            <a:r>
              <a:rPr lang="en-GB" sz="2400" b="1" dirty="0"/>
              <a:t>You can’t go back and forward to the examiners on the corrections</a:t>
            </a:r>
          </a:p>
          <a:p>
            <a:r>
              <a:rPr lang="en-GB" sz="2400" b="1" dirty="0"/>
              <a:t>Submit your POST VIVA e-version with declarations to your department, to go to the University Research Portal 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  <a:p>
            <a:pPr marL="514350" indent="-514350">
              <a:buFont typeface="+mj-lt"/>
              <a:buAutoNum type="arabicPeriod"/>
            </a:pPr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00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b="1" dirty="0"/>
            </a:br>
            <a:r>
              <a:rPr lang="en-GB" b="1" dirty="0"/>
              <a:t>Informing you of a successful result </a:t>
            </a:r>
            <a:br>
              <a:rPr lang="en-GB" dirty="0"/>
            </a:br>
            <a:br>
              <a:rPr lang="en-GB" b="1" dirty="0"/>
            </a:br>
            <a:br>
              <a:rPr lang="en-GB" dirty="0"/>
            </a:br>
            <a:r>
              <a:rPr lang="en-GB" dirty="0"/>
              <a:t>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b="1" dirty="0"/>
              <a:t>AR will write to you once the department confirms that all corrections have been completed and approved AND you have handed in the final hard and e-copies  </a:t>
            </a:r>
          </a:p>
          <a:p>
            <a:r>
              <a:rPr lang="en-GB" b="1" dirty="0"/>
              <a:t>The result letter will include the email and postal address we hold for you. If there are any changes to these addresses let us know right away</a:t>
            </a:r>
          </a:p>
          <a:p>
            <a:r>
              <a:rPr lang="en-GB" b="1" dirty="0"/>
              <a:t>Certificate can be posted to you or will be available at  graduation ceremony</a:t>
            </a:r>
          </a:p>
          <a:p>
            <a:r>
              <a:rPr lang="en-GB" b="1" dirty="0"/>
              <a:t>You must register to attend the ceremonies and have all information complete early in June </a:t>
            </a:r>
            <a:r>
              <a:rPr lang="en-GB" b="1" dirty="0">
                <a:solidFill>
                  <a:srgbClr val="FF0000"/>
                </a:solidFill>
              </a:rPr>
              <a:t>- note next ceremonies currently scheduled for July 2024</a:t>
            </a:r>
            <a:endParaRPr lang="en-GB" b="1" dirty="0"/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47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b="1" dirty="0" err="1"/>
              <a:t>Skillsforge</a:t>
            </a:r>
            <a:r>
              <a:rPr lang="en-GB" b="1" dirty="0"/>
              <a:t> PGR management software</a:t>
            </a:r>
            <a:br>
              <a:rPr lang="en-GB" dirty="0"/>
            </a:br>
            <a:br>
              <a:rPr lang="en-GB" b="1" dirty="0"/>
            </a:br>
            <a:br>
              <a:rPr lang="en-GB" dirty="0"/>
            </a:br>
            <a:r>
              <a:rPr lang="en-GB" dirty="0"/>
              <a:t>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486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b="1" dirty="0"/>
              <a:t>We are currently implementing a new software package which will replace our manual processes </a:t>
            </a:r>
          </a:p>
          <a:p>
            <a:r>
              <a:rPr lang="en-GB" b="1" dirty="0"/>
              <a:t>This will give an online interface where you can initiate a range of processes – extensions, intention to submit forms, changes to thesis title, monitoring</a:t>
            </a:r>
          </a:p>
          <a:p>
            <a:r>
              <a:rPr lang="en-GB" b="1" dirty="0"/>
              <a:t>Examination is a later phase as it is a more complicated workflow </a:t>
            </a:r>
          </a:p>
          <a:p>
            <a:r>
              <a:rPr lang="en-GB" b="1" dirty="0"/>
              <a:t>This is quite an intuitive system used by many universities </a:t>
            </a:r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85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5903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Relevant Links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50542"/>
            <a:ext cx="8229600" cy="53756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400" dirty="0"/>
          </a:p>
          <a:p>
            <a:r>
              <a:rPr lang="en-GB" sz="2000" dirty="0"/>
              <a:t>External viva prep resources: </a:t>
            </a:r>
            <a:r>
              <a:rPr lang="en-GB" sz="2000" dirty="0">
                <a:hlinkClick r:id="rId4"/>
              </a:rPr>
              <a:t>https://gradschool.southwales.ac.uk/current-postgraduate-research-students/preparing-viva-materials/</a:t>
            </a:r>
            <a:endParaRPr lang="en-GB" sz="2000" dirty="0"/>
          </a:p>
          <a:p>
            <a:r>
              <a:rPr lang="en-GB" sz="2000" dirty="0"/>
              <a:t>FAQS : </a:t>
            </a:r>
            <a:r>
              <a:rPr lang="en-GB" sz="2000" dirty="0">
                <a:hlinkClick r:id="rId5"/>
              </a:rPr>
              <a:t>https://www.aber.ac.uk/en/student/pg-issues/research/faq/</a:t>
            </a:r>
            <a:endParaRPr lang="en-GB" sz="2000" dirty="0"/>
          </a:p>
          <a:p>
            <a:r>
              <a:rPr lang="en-GB" sz="2000" dirty="0"/>
              <a:t>Extensions : </a:t>
            </a:r>
            <a:r>
              <a:rPr lang="en-GB" sz="2000" dirty="0">
                <a:hlinkClick r:id="rId6"/>
              </a:rPr>
              <a:t>https://www.aber.ac.uk/en/aqro/handbook/res-degrees/</a:t>
            </a:r>
            <a:endParaRPr lang="en-GB" sz="2000" dirty="0"/>
          </a:p>
          <a:p>
            <a:r>
              <a:rPr lang="en-GB" sz="2000" dirty="0"/>
              <a:t>Criteria for degrees – section 9.2 of </a:t>
            </a:r>
            <a:r>
              <a:rPr lang="en-GB" sz="2000" dirty="0">
                <a:hlinkClick r:id="rId7"/>
              </a:rPr>
              <a:t>https://www.aber.ac.uk/en/academic-registry/handbook/learning/</a:t>
            </a:r>
            <a:endParaRPr lang="en-GB" sz="2000" dirty="0"/>
          </a:p>
          <a:p>
            <a:r>
              <a:rPr lang="en-GB" sz="2000" dirty="0"/>
              <a:t>Research degree appeals: 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>
                <a:solidFill>
                  <a:srgbClr val="FF0000"/>
                </a:solidFill>
                <a:hlinkClick r:id="rId8"/>
              </a:rPr>
              <a:t>https://www.aber.ac.uk/en/aqro/handbook/appeals/</a:t>
            </a:r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/>
              <a:t>Certification : </a:t>
            </a:r>
            <a:r>
              <a:rPr lang="en-GB" sz="2000" dirty="0">
                <a:hlinkClick r:id="rId9"/>
              </a:rPr>
              <a:t>aocstaff@aber.ac.uk</a:t>
            </a:r>
            <a:r>
              <a:rPr lang="en-GB" sz="2000" dirty="0"/>
              <a:t> (processing times normally 3 working days) </a:t>
            </a:r>
          </a:p>
          <a:p>
            <a:r>
              <a:rPr lang="en-GB" sz="2000" dirty="0"/>
              <a:t>Submission Docs :  </a:t>
            </a:r>
            <a:r>
              <a:rPr lang="en-GB" sz="2000" dirty="0">
                <a:hlinkClick r:id="rId10"/>
              </a:rPr>
              <a:t>http://www.aber.ac.uk/en/student/pg-issues/research/</a:t>
            </a:r>
            <a:r>
              <a:rPr lang="en-GB" sz="2000" dirty="0"/>
              <a:t> </a:t>
            </a:r>
          </a:p>
          <a:p>
            <a:r>
              <a:rPr lang="en-GB" sz="2000" dirty="0"/>
              <a:t>Regulations for PhD, MPhil, and Submission and Examination of Research Degrees: </a:t>
            </a:r>
            <a:r>
              <a:rPr lang="en-GB" sz="2000" dirty="0">
                <a:hlinkClick r:id="rId11"/>
              </a:rPr>
              <a:t>https://www.aber.ac.uk/en/aqro/handbook/regulations/#regulations</a:t>
            </a:r>
            <a:endParaRPr lang="en-GB" sz="2000" dirty="0"/>
          </a:p>
          <a:p>
            <a:r>
              <a:rPr lang="en-GB" sz="2000" dirty="0"/>
              <a:t>E-Viva Guidance: </a:t>
            </a:r>
            <a:r>
              <a:rPr lang="en-GB" sz="2000" dirty="0">
                <a:hlinkClick r:id="rId12"/>
              </a:rPr>
              <a:t>https://www.aber.ac.uk/en/academic-registry/handbook/regulations/viva-voce/</a:t>
            </a:r>
            <a:endParaRPr lang="en-GB" sz="20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8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Thesis submission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83534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Intention to submit form </a:t>
            </a:r>
            <a:r>
              <a:rPr lang="en-GB" b="1" dirty="0"/>
              <a:t>to notify us of imminent submission and nominate examiners </a:t>
            </a:r>
          </a:p>
          <a:p>
            <a:r>
              <a:rPr lang="en-GB" b="1" dirty="0"/>
              <a:t>Ideally at least 3 months before expected submission</a:t>
            </a:r>
          </a:p>
          <a:p>
            <a:r>
              <a:rPr lang="en-GB" b="1" dirty="0"/>
              <a:t>This doesn’t commit you to a different submission date, your final deadline does not change</a:t>
            </a:r>
          </a:p>
          <a:p>
            <a:r>
              <a:rPr lang="en-GB" b="1" dirty="0"/>
              <a:t>The nominated examiners and chair are approved by the </a:t>
            </a:r>
            <a:r>
              <a:rPr lang="en-GB" b="1" dirty="0" err="1"/>
              <a:t>HoGS</a:t>
            </a:r>
            <a:r>
              <a:rPr lang="en-GB" b="1" dirty="0"/>
              <a:t>/Grad School then we make a formal offer to the external(s) before the thesis can be sent. </a:t>
            </a:r>
          </a:p>
          <a:p>
            <a:r>
              <a:rPr lang="en-GB" b="1" dirty="0"/>
              <a:t>You don’t choose examiners but will be involved, could be well before the ITS is completed </a:t>
            </a:r>
          </a:p>
          <a:p>
            <a:r>
              <a:rPr lang="en-GB" b="1" dirty="0"/>
              <a:t>Notify us of any factors affecting viva</a:t>
            </a:r>
          </a:p>
          <a:p>
            <a:r>
              <a:rPr lang="en-GB" b="1" dirty="0"/>
              <a:t>Indicate / discuss supervisor attendance at viva</a:t>
            </a:r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08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br>
              <a:rPr lang="en-GB" dirty="0"/>
            </a:br>
            <a:r>
              <a:rPr lang="en-GB" b="1" dirty="0"/>
              <a:t>The Examination Process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25000" lnSpcReduction="20000"/>
          </a:bodyPr>
          <a:lstStyle/>
          <a:p>
            <a:r>
              <a:rPr lang="en-GB" sz="11200" b="1" dirty="0"/>
              <a:t>Independent chair to oversee fairness and integrity of the process and that the student is respected </a:t>
            </a:r>
          </a:p>
          <a:p>
            <a:r>
              <a:rPr lang="en-GB" sz="11200" b="1" dirty="0"/>
              <a:t>One internal and one external examiner unless you are staff; they are equal</a:t>
            </a:r>
          </a:p>
          <a:p>
            <a:r>
              <a:rPr lang="en-GB" sz="11200" b="1" dirty="0"/>
              <a:t>Examiners must meet experience criteria</a:t>
            </a:r>
          </a:p>
          <a:p>
            <a:r>
              <a:rPr lang="en-GB" sz="11200" b="1" dirty="0"/>
              <a:t>The </a:t>
            </a:r>
            <a:r>
              <a:rPr lang="en-GB" sz="11200" b="1" dirty="0" err="1"/>
              <a:t>HoGS</a:t>
            </a:r>
            <a:r>
              <a:rPr lang="en-GB" sz="11200" b="1" dirty="0"/>
              <a:t> is looking for a balanced examination board</a:t>
            </a:r>
          </a:p>
          <a:p>
            <a:r>
              <a:rPr lang="en-GB" sz="11200" b="1" dirty="0"/>
              <a:t>No recording is made</a:t>
            </a:r>
          </a:p>
          <a:p>
            <a:r>
              <a:rPr lang="en-GB" sz="11200" b="1" dirty="0"/>
              <a:t>Result will normally be issued on the day (not at the beginning!)</a:t>
            </a:r>
          </a:p>
          <a:p>
            <a:r>
              <a:rPr lang="en-GB" sz="11200" b="1" dirty="0"/>
              <a:t>Can be an arbitrating examiner if required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1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b="1" dirty="0"/>
            </a:br>
            <a:r>
              <a:rPr lang="en-GB" b="1" dirty="0"/>
              <a:t>Submission Documents/Theses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b="1" dirty="0"/>
              <a:t>Forms:</a:t>
            </a:r>
          </a:p>
          <a:p>
            <a:r>
              <a:rPr lang="en-GB" b="1" dirty="0"/>
              <a:t>Abstract</a:t>
            </a:r>
          </a:p>
          <a:p>
            <a:r>
              <a:rPr lang="en-GB" b="1"/>
              <a:t>Electronic </a:t>
            </a:r>
            <a:r>
              <a:rPr lang="en-GB" b="1" dirty="0"/>
              <a:t>agreement for POST VIVA copy of thesis </a:t>
            </a:r>
          </a:p>
          <a:p>
            <a:r>
              <a:rPr lang="en-GB" b="1" dirty="0" err="1">
                <a:solidFill>
                  <a:srgbClr val="FF0000"/>
                </a:solidFill>
              </a:rPr>
              <a:t>Covid</a:t>
            </a:r>
            <a:r>
              <a:rPr lang="en-GB" b="1" dirty="0">
                <a:solidFill>
                  <a:srgbClr val="FF0000"/>
                </a:solidFill>
              </a:rPr>
              <a:t> impact form may be included</a:t>
            </a:r>
          </a:p>
          <a:p>
            <a:endParaRPr lang="en-GB" b="1" dirty="0"/>
          </a:p>
          <a:p>
            <a:endParaRPr lang="en-GB" b="1" dirty="0"/>
          </a:p>
          <a:p>
            <a:pPr marL="0" indent="0">
              <a:buNone/>
            </a:pPr>
            <a:r>
              <a:rPr lang="en-GB" b="1" dirty="0"/>
              <a:t>Theses:</a:t>
            </a:r>
          </a:p>
          <a:p>
            <a:endParaRPr lang="en-GB" b="1" dirty="0"/>
          </a:p>
          <a:p>
            <a:r>
              <a:rPr lang="en-GB" b="1" dirty="0">
                <a:solidFill>
                  <a:srgbClr val="FF0000"/>
                </a:solidFill>
              </a:rPr>
              <a:t>Currently we are taking e-theses via Blackboard, no hard copies</a:t>
            </a:r>
          </a:p>
          <a:p>
            <a:r>
              <a:rPr lang="en-GB" b="1" dirty="0"/>
              <a:t>Declarations and statements bound into each copy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64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b="1" dirty="0"/>
            </a:br>
            <a:r>
              <a:rPr lang="en-GB" b="1" dirty="0"/>
              <a:t>Submission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No required referencing style</a:t>
            </a:r>
          </a:p>
          <a:p>
            <a:r>
              <a:rPr lang="en-GB" b="1" dirty="0">
                <a:solidFill>
                  <a:srgbClr val="FF0000"/>
                </a:solidFill>
              </a:rPr>
              <a:t>No minimum word length but maximum is 100,000 for PhD</a:t>
            </a:r>
          </a:p>
          <a:p>
            <a:r>
              <a:rPr lang="en-GB" b="1" dirty="0">
                <a:solidFill>
                  <a:srgbClr val="FF0000"/>
                </a:solidFill>
              </a:rPr>
              <a:t>Give time for supervisor feedback and preparation of the whole submission</a:t>
            </a:r>
          </a:p>
          <a:p>
            <a:r>
              <a:rPr lang="en-GB" b="1" dirty="0"/>
              <a:t>Don’t send anything directly to examiners </a:t>
            </a:r>
          </a:p>
          <a:p>
            <a:r>
              <a:rPr lang="en-GB" b="1" dirty="0">
                <a:solidFill>
                  <a:srgbClr val="FF0000"/>
                </a:solidFill>
              </a:rPr>
              <a:t>You can’t amend once you have formally submitted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7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92695"/>
            <a:ext cx="8229600" cy="737519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EMBARGO / BAR ON ACCESS	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2337" y="1430214"/>
            <a:ext cx="4040188" cy="1082649"/>
          </a:xfrm>
        </p:spPr>
        <p:txBody>
          <a:bodyPr>
            <a:normAutofit/>
          </a:bodyPr>
          <a:lstStyle/>
          <a:p>
            <a:r>
              <a:rPr lang="en-GB" dirty="0"/>
              <a:t>Aberystwyth Research Portal	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Research repository of University</a:t>
            </a:r>
          </a:p>
          <a:p>
            <a:r>
              <a:rPr lang="en-GB" dirty="0"/>
              <a:t>Forms are in submission documents </a:t>
            </a:r>
          </a:p>
          <a:p>
            <a:r>
              <a:rPr lang="en-GB" dirty="0"/>
              <a:t>Presumption of OPT IN but mechanism to OPT OUT </a:t>
            </a:r>
          </a:p>
          <a:p>
            <a:r>
              <a:rPr lang="en-GB" dirty="0"/>
              <a:t>Under the remit of Information Services</a:t>
            </a:r>
          </a:p>
          <a:p>
            <a:r>
              <a:rPr lang="en-GB" dirty="0"/>
              <a:t>OPT OUT hard copy is still available in Hugh Owen and National Libraries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Bar on Access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Formal Bar on Access of hard and electronic copies for a specified period</a:t>
            </a:r>
          </a:p>
          <a:p>
            <a:r>
              <a:rPr lang="en-GB" dirty="0"/>
              <a:t>Higher standard than electronic OPT OUT</a:t>
            </a:r>
          </a:p>
          <a:p>
            <a:r>
              <a:rPr lang="en-GB" dirty="0"/>
              <a:t>Examples: IP or Commercial Sensitivity</a:t>
            </a:r>
          </a:p>
          <a:p>
            <a:r>
              <a:rPr lang="en-GB" dirty="0"/>
              <a:t>If your supervisor thinks this may apply they should contact Academic Registry well in advance of your submission.</a:t>
            </a:r>
          </a:p>
          <a:p>
            <a:r>
              <a:rPr lang="en-GB" dirty="0"/>
              <a:t>There is a process for a formal bar on access but these applications must be approved by the Research Degrees Committee which meets periodically  through the year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( end of section) </a:t>
            </a:r>
            <a:fld id="{581A293B-6A93-9F4E-A2D9-9D4F4548DC1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b="1" dirty="0"/>
              <a:t>Timeline for the viva</a:t>
            </a: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/>
              <a:t>Once the thesis is sent we will send you an email confirming this and inviting you to contact your departmental pg co-coordinator to discuss the viva date  </a:t>
            </a:r>
          </a:p>
          <a:p>
            <a:endParaRPr lang="en-GB" b="1" dirty="0"/>
          </a:p>
          <a:p>
            <a:r>
              <a:rPr lang="en-GB" b="1" dirty="0"/>
              <a:t>The viva is usually within 12 weeks of despatch to examiners 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You are expected to be available to attend a viva in person held at Aberystwyth University</a:t>
            </a:r>
            <a:r>
              <a:rPr lang="en-GB" b="1" dirty="0">
                <a:solidFill>
                  <a:srgbClr val="FF0000"/>
                </a:solidFill>
              </a:rPr>
              <a:t> – but in current circumstances we are being flexible with electronic </a:t>
            </a:r>
            <a:r>
              <a:rPr lang="en-GB" b="1" dirty="0" err="1">
                <a:solidFill>
                  <a:srgbClr val="FF0000"/>
                </a:solidFill>
              </a:rPr>
              <a:t>vivas</a:t>
            </a:r>
            <a:r>
              <a:rPr lang="en-GB" b="1" dirty="0">
                <a:solidFill>
                  <a:srgbClr val="FF0000"/>
                </a:solidFill>
              </a:rPr>
              <a:t>.</a:t>
            </a:r>
            <a:endParaRPr lang="en-GB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49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r>
              <a:rPr lang="en-GB" b="1" dirty="0"/>
              <a:t>Possible viva outcomes PhD / </a:t>
            </a:r>
            <a:r>
              <a:rPr lang="en-GB" b="1" dirty="0" err="1"/>
              <a:t>DProf</a:t>
            </a:r>
            <a:br>
              <a:rPr lang="en-GB" dirty="0"/>
            </a:br>
            <a:r>
              <a:rPr lang="en-GB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dirty="0"/>
              <a:t>				</a:t>
            </a:r>
          </a:p>
          <a:p>
            <a:pPr marL="514350" indent="-514350">
              <a:buAutoNum type="alphaLcParenR"/>
            </a:pPr>
            <a:r>
              <a:rPr lang="en-GB" sz="3400" b="1" dirty="0"/>
              <a:t>Pass SUBJECT to corrections 4 weeks</a:t>
            </a:r>
          </a:p>
          <a:p>
            <a:pPr marL="514350" indent="-514350">
              <a:buAutoNum type="alphaLcParenR"/>
            </a:pPr>
            <a:r>
              <a:rPr lang="en-GB" sz="3400" b="1" dirty="0">
                <a:solidFill>
                  <a:srgbClr val="FF0000"/>
                </a:solidFill>
              </a:rPr>
              <a:t>Pass SUBJECT to corrections/amendments 6 months.</a:t>
            </a:r>
          </a:p>
          <a:p>
            <a:pPr marL="514350" indent="-514350">
              <a:buAutoNum type="alphaLcParenR"/>
            </a:pPr>
            <a:r>
              <a:rPr lang="en-GB" sz="3400" b="1" dirty="0">
                <a:solidFill>
                  <a:srgbClr val="FF0000"/>
                </a:solidFill>
              </a:rPr>
              <a:t>Not approved for PhD. Single opportunity to modify and re-submit for PhD within 12 months</a:t>
            </a:r>
          </a:p>
          <a:p>
            <a:pPr marL="514350" indent="-514350">
              <a:buAutoNum type="alphaLcParenR"/>
            </a:pPr>
            <a:r>
              <a:rPr lang="en-GB" sz="3400" b="1" dirty="0"/>
              <a:t>Not approved for PhD but approved for MPhil, 4 weeks corrections*</a:t>
            </a:r>
          </a:p>
          <a:p>
            <a:pPr marL="514350" indent="-514350">
              <a:buAutoNum type="alphaLcParenR"/>
            </a:pPr>
            <a:r>
              <a:rPr lang="en-GB" sz="3400" b="1" dirty="0"/>
              <a:t>Not approved for PhD. Single opportunity to modify and re-submit for MPhil within 12 months (not for resubmissions)*</a:t>
            </a:r>
          </a:p>
          <a:p>
            <a:pPr marL="514350" indent="-514350">
              <a:buAutoNum type="alphaLcParenR"/>
            </a:pPr>
            <a:r>
              <a:rPr lang="en-GB" sz="3400" b="1" dirty="0"/>
              <a:t>Not approved for degree/no award</a:t>
            </a:r>
          </a:p>
          <a:p>
            <a:pPr marL="0" indent="0"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b="1" dirty="0"/>
              <a:t>	*Not available for </a:t>
            </a:r>
            <a:r>
              <a:rPr lang="en-GB" sz="3400" b="1" dirty="0" err="1"/>
              <a:t>DProf</a:t>
            </a:r>
            <a:endParaRPr lang="en-GB" sz="3400" b="1" dirty="0"/>
          </a:p>
          <a:p>
            <a:pPr marL="514350" indent="-514350">
              <a:buAutoNum type="alphaLcParenR"/>
            </a:pPr>
            <a:endParaRPr lang="en-GB" dirty="0"/>
          </a:p>
          <a:p>
            <a:pPr marL="514350" indent="-514350">
              <a:buAutoNum type="alphaLcParenR"/>
            </a:pPr>
            <a:endParaRPr lang="en-GB" dirty="0"/>
          </a:p>
          <a:p>
            <a:pPr marL="514350" indent="-514350">
              <a:buAutoNum type="alphaLcParenR"/>
            </a:pPr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2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2C0F3E70E2843B4EBC25B06EAA660" ma:contentTypeVersion="2" ma:contentTypeDescription="Create a new document." ma:contentTypeScope="" ma:versionID="516b2a4a130b5d5d7b3627b0830cafc9">
  <xsd:schema xmlns:xsd="http://www.w3.org/2001/XMLSchema" xmlns:xs="http://www.w3.org/2001/XMLSchema" xmlns:p="http://schemas.microsoft.com/office/2006/metadata/properties" xmlns:ns2="c4c4e6c1-1580-457f-8034-c126c8dee3c7" targetNamespace="http://schemas.microsoft.com/office/2006/metadata/properties" ma:root="true" ma:fieldsID="2968804d95356638d73bef96bc18660e" ns2:_="">
    <xsd:import namespace="c4c4e6c1-1580-457f-8034-c126c8dee3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c4e6c1-1580-457f-8034-c126c8dee3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2F0F7A-9538-48A9-8C1E-99868476F25C}">
  <ds:schemaRefs>
    <ds:schemaRef ds:uri="http://schemas.microsoft.com/office/2006/metadata/properties"/>
    <ds:schemaRef ds:uri="c4c4e6c1-1580-457f-8034-c126c8dee3c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3F9322-87F7-4F08-AA6A-6F1E82D684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c4e6c1-1580-457f-8034-c126c8dee3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996598-8753-4C6A-AEA0-D05DC6F322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19247</TotalTime>
  <Words>2117</Words>
  <Application>Microsoft Office PowerPoint</Application>
  <PresentationFormat>On-screen Show (4:3)</PresentationFormat>
  <Paragraphs>236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The Final Chapter: Thesis Submission, Examination and Results </vt:lpstr>
      <vt:lpstr>PowerPoint Presentation</vt:lpstr>
      <vt:lpstr> Thesis submission process</vt:lpstr>
      <vt:lpstr> The Examination Process</vt:lpstr>
      <vt:lpstr>  Submission Documents/Theses</vt:lpstr>
      <vt:lpstr>  Submission Information</vt:lpstr>
      <vt:lpstr> EMBARGO / BAR ON ACCESS </vt:lpstr>
      <vt:lpstr> Timeline for the viva </vt:lpstr>
      <vt:lpstr>  Possible viva outcomes PhD / DProf  </vt:lpstr>
      <vt:lpstr>   Possible viva outcomes MPhil   </vt:lpstr>
      <vt:lpstr> What is the Viva  </vt:lpstr>
      <vt:lpstr> Electronic Viva  </vt:lpstr>
      <vt:lpstr>Preparation 1</vt:lpstr>
      <vt:lpstr>Preparation 2</vt:lpstr>
      <vt:lpstr> In the viva </vt:lpstr>
      <vt:lpstr> Put yourself in the examiners’ shoes… </vt:lpstr>
      <vt:lpstr> External Examiner Viva Comment </vt:lpstr>
      <vt:lpstr> External Examiner Comment in a Viva </vt:lpstr>
      <vt:lpstr>    Interim confirmation form - on the day of the viva      </vt:lpstr>
      <vt:lpstr>   Resubmission   </vt:lpstr>
      <vt:lpstr>   Corrections following the Viva   </vt:lpstr>
      <vt:lpstr>     Informing you of a successful result     </vt:lpstr>
      <vt:lpstr>    Skillsforge PGR management software    </vt:lpstr>
      <vt:lpstr> Relevant Links</vt:lpstr>
    </vt:vector>
  </TitlesOfParts>
  <Company>Aberystwyth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Howard Adair</dc:creator>
  <cp:lastModifiedBy>Rhodri Gravell [rhg4] (Staff)</cp:lastModifiedBy>
  <cp:revision>213</cp:revision>
  <cp:lastPrinted>2018-10-04T11:54:42Z</cp:lastPrinted>
  <dcterms:created xsi:type="dcterms:W3CDTF">2008-11-11T16:31:01Z</dcterms:created>
  <dcterms:modified xsi:type="dcterms:W3CDTF">2023-08-10T09:14:49Z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0x0101000022C0F3E70E2843B4EBC25B06EAA660</vt:lpwstr>
  </property>
  <property fmtid="{D5CDD505-2E9C-101B-9397-08002B2CF9AE}" pid="3" name="MSIP_Label_f2dfecbd-fc97-4e8a-a9cd-19ed496c406e_Enabled">
    <vt:lpwstr>true</vt:lpwstr>
  </property>
  <property fmtid="{D5CDD505-2E9C-101B-9397-08002B2CF9AE}" pid="4" name="MSIP_Label_f2dfecbd-fc97-4e8a-a9cd-19ed496c406e_SetDate">
    <vt:lpwstr>2023-05-22T16:02:07Z</vt:lpwstr>
  </property>
  <property fmtid="{D5CDD505-2E9C-101B-9397-08002B2CF9AE}" pid="5" name="MSIP_Label_f2dfecbd-fc97-4e8a-a9cd-19ed496c406e_Method">
    <vt:lpwstr>Standard</vt:lpwstr>
  </property>
  <property fmtid="{D5CDD505-2E9C-101B-9397-08002B2CF9AE}" pid="6" name="MSIP_Label_f2dfecbd-fc97-4e8a-a9cd-19ed496c406e_Name">
    <vt:lpwstr>defa4170-0d19-0005-0004-bc88714345d2</vt:lpwstr>
  </property>
  <property fmtid="{D5CDD505-2E9C-101B-9397-08002B2CF9AE}" pid="7" name="MSIP_Label_f2dfecbd-fc97-4e8a-a9cd-19ed496c406e_SiteId">
    <vt:lpwstr>d47b090e-3f5a-4ca0-84d0-9f89d269f175</vt:lpwstr>
  </property>
  <property fmtid="{D5CDD505-2E9C-101B-9397-08002B2CF9AE}" pid="8" name="MSIP_Label_f2dfecbd-fc97-4e8a-a9cd-19ed496c406e_ActionId">
    <vt:lpwstr>c2b6e3b9-18c6-4a78-8ae7-bcca46c92cc9</vt:lpwstr>
  </property>
  <property fmtid="{D5CDD505-2E9C-101B-9397-08002B2CF9AE}" pid="9" name="MSIP_Label_f2dfecbd-fc97-4e8a-a9cd-19ed496c406e_ContentBits">
    <vt:lpwstr>0</vt:lpwstr>
  </property>
</Properties>
</file>