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6" r:id="rId2"/>
    <p:sldId id="258" r:id="rId3"/>
    <p:sldId id="302" r:id="rId4"/>
    <p:sldId id="259" r:id="rId5"/>
    <p:sldId id="260" r:id="rId6"/>
    <p:sldId id="271" r:id="rId7"/>
    <p:sldId id="261" r:id="rId8"/>
    <p:sldId id="300" r:id="rId9"/>
    <p:sldId id="266" r:id="rId10"/>
    <p:sldId id="262" r:id="rId11"/>
    <p:sldId id="267" r:id="rId12"/>
    <p:sldId id="298" r:id="rId13"/>
    <p:sldId id="297" r:id="rId14"/>
    <p:sldId id="303" r:id="rId15"/>
    <p:sldId id="306" r:id="rId16"/>
    <p:sldId id="304" r:id="rId17"/>
    <p:sldId id="290" r:id="rId18"/>
    <p:sldId id="264" r:id="rId1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58" autoAdjust="0"/>
    <p:restoredTop sz="87429" autoAdjust="0"/>
  </p:normalViewPr>
  <p:slideViewPr>
    <p:cSldViewPr snapToObjects="1">
      <p:cViewPr varScale="1">
        <p:scale>
          <a:sx n="72" d="100"/>
          <a:sy n="72" d="100"/>
        </p:scale>
        <p:origin x="127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E4078-E49B-4DBA-A435-B8559595574A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8C448-D3D0-480D-9DF0-EED69AE0E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844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5AF67-2545-47AD-8AAF-5B98357FF0C0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DA76B-CC9B-475E-A67D-EB78CAB27D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372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DA76B-CC9B-475E-A67D-EB78CAB27DA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131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DA76B-CC9B-475E-A67D-EB78CAB27DA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572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3DA76B-CC9B-475E-A67D-EB78CAB27DA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682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1A80-AD3E-5043-BBBB-DD0D35B177C1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293B-6A93-9F4E-A2D9-9D4F4548DC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1A80-AD3E-5043-BBBB-DD0D35B177C1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293B-6A93-9F4E-A2D9-9D4F4548DC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1A80-AD3E-5043-BBBB-DD0D35B177C1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293B-6A93-9F4E-A2D9-9D4F4548DC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1A80-AD3E-5043-BBBB-DD0D35B177C1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293B-6A93-9F4E-A2D9-9D4F4548DC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1A80-AD3E-5043-BBBB-DD0D35B177C1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293B-6A93-9F4E-A2D9-9D4F4548DC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1A80-AD3E-5043-BBBB-DD0D35B177C1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293B-6A93-9F4E-A2D9-9D4F4548DC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1A80-AD3E-5043-BBBB-DD0D35B177C1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293B-6A93-9F4E-A2D9-9D4F4548DC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1A80-AD3E-5043-BBBB-DD0D35B177C1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293B-6A93-9F4E-A2D9-9D4F4548DC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1A80-AD3E-5043-BBBB-DD0D35B177C1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293B-6A93-9F4E-A2D9-9D4F4548DC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1A80-AD3E-5043-BBBB-DD0D35B177C1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293B-6A93-9F4E-A2D9-9D4F4548DC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1A80-AD3E-5043-BBBB-DD0D35B177C1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293B-6A93-9F4E-A2D9-9D4F4548DC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61A80-AD3E-5043-BBBB-DD0D35B177C1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A293B-6A93-9F4E-A2D9-9D4F4548DC1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5" Type="http://schemas.openxmlformats.org/officeDocument/2006/relationships/hyperlink" Target="mailto:resourcediscovery@aber.ac.uk" TargetMode="External"/><Relationship Id="rId4" Type="http://schemas.openxmlformats.org/officeDocument/2006/relationships/hyperlink" Target="mailto:is@aber.ac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hyperlink" Target="http://www.openoasis.org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hyperlink" Target="http://ethos.bl.uk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hyperlink" Target="http://www.netd.ac.za/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hyperlink" Target="https://www.tdx.cat/" TargetMode="External"/><Relationship Id="rId5" Type="http://schemas.openxmlformats.org/officeDocument/2006/relationships/hyperlink" Target="http://orbi.ulg.ac.be/" TargetMode="Externa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4.png"/><Relationship Id="rId4" Type="http://schemas.openxmlformats.org/officeDocument/2006/relationships/hyperlink" Target="https://www.aber.ac.uk/en/is/help/postgrads/theses-guidanc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393" y="1556792"/>
            <a:ext cx="7772400" cy="2403698"/>
          </a:xfrm>
        </p:spPr>
        <p:txBody>
          <a:bodyPr>
            <a:normAutofit/>
          </a:bodyPr>
          <a:lstStyle/>
          <a:p>
            <a:r>
              <a:rPr lang="en-GB" dirty="0"/>
              <a:t>Open Access Theses:</a:t>
            </a:r>
            <a:br>
              <a:rPr lang="en-GB" dirty="0"/>
            </a:br>
            <a:r>
              <a:rPr lang="en-GB" dirty="0"/>
              <a:t>Aberystwyth Research Portal</a:t>
            </a:r>
            <a:br>
              <a:rPr lang="en-GB" dirty="0"/>
            </a:br>
            <a:r>
              <a:rPr lang="en-GB" dirty="0"/>
              <a:t>and Beyond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59632" y="4293096"/>
            <a:ext cx="6400800" cy="1752600"/>
          </a:xfrm>
        </p:spPr>
        <p:txBody>
          <a:bodyPr>
            <a:normAutofit/>
          </a:bodyPr>
          <a:lstStyle/>
          <a:p>
            <a:r>
              <a:rPr lang="en-GB" dirty="0"/>
              <a:t>Resource Discovery Team</a:t>
            </a:r>
          </a:p>
          <a:p>
            <a:r>
              <a:rPr lang="en-GB" i="1" dirty="0"/>
              <a:t>Amy Staniforth, </a:t>
            </a:r>
            <a:r>
              <a:rPr lang="en-GB" i="1"/>
              <a:t>Jonathan Davies </a:t>
            </a:r>
            <a:r>
              <a:rPr lang="en-GB" i="1" dirty="0"/>
              <a:t>&amp; Lorna Clark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78474"/>
            <a:ext cx="8486775" cy="13906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974526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486134" y="1772816"/>
            <a:ext cx="5743183" cy="48522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566205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213371" y="1700808"/>
            <a:ext cx="6275040" cy="45412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530761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81A59-A132-42A2-B9E7-3BC7FAFC78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15200" cy="47811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000" b="1" dirty="0"/>
              <a:t>Things to bear in mind when planning, writing up and also as you come to submission:</a:t>
            </a:r>
          </a:p>
          <a:p>
            <a:pPr marL="0" indent="0">
              <a:buNone/>
            </a:pPr>
            <a:endParaRPr lang="en-GB" sz="2000" dirty="0"/>
          </a:p>
          <a:p>
            <a:pPr>
              <a:buFontTx/>
              <a:buChar char="-"/>
            </a:pPr>
            <a:r>
              <a:rPr lang="en-GB" sz="2000" dirty="0"/>
              <a:t>Have you used significant amounts of third party copyright material without explicit permission? (e.g. maps, quotes, diagrams, images, other graphics). Usually only a problem with lots of items from the same source, or very identifiable quotes, or images.</a:t>
            </a:r>
          </a:p>
          <a:p>
            <a:pPr marL="0" indent="0">
              <a:buNone/>
            </a:pPr>
            <a:endParaRPr lang="en-GB" sz="2000" dirty="0"/>
          </a:p>
          <a:p>
            <a:pPr>
              <a:buFontTx/>
              <a:buChar char="-"/>
            </a:pPr>
            <a:r>
              <a:rPr lang="en-GB" sz="2000" dirty="0"/>
              <a:t>Have you effectively anonymised any personal identifiers and followed appropriate ethical procedures?</a:t>
            </a:r>
          </a:p>
          <a:p>
            <a:pPr>
              <a:buFontTx/>
              <a:buChar char="-"/>
            </a:pPr>
            <a:endParaRPr lang="en-GB" sz="2000" dirty="0"/>
          </a:p>
          <a:p>
            <a:pPr>
              <a:buFontTx/>
              <a:buChar char="-"/>
            </a:pPr>
            <a:r>
              <a:rPr lang="en-GB" sz="2000" dirty="0"/>
              <a:t>Are there any commercial sensitivities involved in making the thesis public?</a:t>
            </a:r>
          </a:p>
          <a:p>
            <a:pPr>
              <a:buFontTx/>
              <a:buChar char="-"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If there are any problems with the above we may not be able to make electronic versions publicly accessible.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425850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378571"/>
            <a:ext cx="8928991" cy="1008112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Aberystwyth Research Portal: over 600 PhD theses</a:t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486775" cy="12241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6BA3D9-092E-2F47-0310-11ABA9318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060848"/>
            <a:ext cx="6190434" cy="440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06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451" y="1500915"/>
            <a:ext cx="7920880" cy="4376357"/>
          </a:xfrm>
        </p:spPr>
        <p:txBody>
          <a:bodyPr>
            <a:normAutofit/>
          </a:bodyPr>
          <a:lstStyle/>
          <a:p>
            <a:br>
              <a:rPr lang="en-GB" dirty="0"/>
            </a:b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486775" cy="12241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2084F2-AE5D-B8CD-2246-109ABD98C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5519"/>
            <a:ext cx="9144000" cy="525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15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451" y="1500915"/>
            <a:ext cx="7920880" cy="4376357"/>
          </a:xfrm>
        </p:spPr>
        <p:txBody>
          <a:bodyPr>
            <a:normAutofit/>
          </a:bodyPr>
          <a:lstStyle/>
          <a:p>
            <a:br>
              <a:rPr lang="en-GB" dirty="0"/>
            </a:b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486775" cy="12241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66DF82-EAC6-1282-0FBD-1FB2F60E0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33" y="1342636"/>
            <a:ext cx="8886685" cy="551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94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451" y="1500915"/>
            <a:ext cx="7920880" cy="4376357"/>
          </a:xfrm>
        </p:spPr>
        <p:txBody>
          <a:bodyPr>
            <a:normAutofit/>
          </a:bodyPr>
          <a:lstStyle/>
          <a:p>
            <a:br>
              <a:rPr lang="en-GB" dirty="0"/>
            </a:b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486775" cy="12241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257322-4DCD-CC59-AA8B-5C6F440AC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490045"/>
            <a:ext cx="5624218" cy="534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54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" y="193502"/>
            <a:ext cx="8486775" cy="12241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CF3AEB-EEA0-0782-6899-0E77948ED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533" y="1498774"/>
            <a:ext cx="4262934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37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Good luck with your writing and get in touch with us at any point in the process…</a:t>
            </a:r>
          </a:p>
          <a:p>
            <a:endParaRPr lang="en-GB" dirty="0"/>
          </a:p>
          <a:p>
            <a:r>
              <a:rPr lang="en-GB" dirty="0"/>
              <a:t>For further information contact: </a:t>
            </a:r>
            <a:r>
              <a:rPr lang="en-GB" dirty="0">
                <a:hlinkClick r:id="rId4"/>
              </a:rPr>
              <a:t>is@aber.ac.uk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Or Amy, Jon or Lorna: </a:t>
            </a:r>
            <a:r>
              <a:rPr lang="en-GB" dirty="0">
                <a:hlinkClick r:id="rId5"/>
              </a:rPr>
              <a:t>resourcediscovery@aber.ac.uk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144875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691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u="sng" dirty="0"/>
              <a:t>Outline…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sz="2000" dirty="0"/>
              <a:t>A quick introduction to the world of online theses 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Guide to submitting your thesis to the Aberystwyth Research Portal – forms &amp; embargoes</a:t>
            </a:r>
          </a:p>
          <a:p>
            <a:endParaRPr lang="en-GB" sz="2000" dirty="0"/>
          </a:p>
          <a:p>
            <a:r>
              <a:rPr lang="en-GB" sz="2000" dirty="0"/>
              <a:t>OA is the direction of travel for most current research outputs across all disciplines, and particularly for projects reliant on public funding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383" y="1600200"/>
            <a:ext cx="1688305" cy="263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64088" y="4253332"/>
            <a:ext cx="30963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“Open Access is the </a:t>
            </a:r>
            <a:r>
              <a:rPr lang="en-GB" b="1" i="1" dirty="0"/>
              <a:t>immediate, online, free availability </a:t>
            </a:r>
            <a:r>
              <a:rPr lang="en-GB" i="1" dirty="0"/>
              <a:t>of research outputs…” </a:t>
            </a:r>
          </a:p>
          <a:p>
            <a:r>
              <a:rPr lang="en-GB" sz="1200" dirty="0"/>
              <a:t>Open Access definitions from Open Access Scholarly Information Sourcebook </a:t>
            </a:r>
            <a:r>
              <a:rPr lang="en-GB" sz="1200" dirty="0">
                <a:hlinkClick r:id="rId5"/>
              </a:rPr>
              <a:t>http://www.openoasis.org/</a:t>
            </a:r>
            <a:r>
              <a:rPr lang="en-GB" sz="1200" dirty="0"/>
              <a:t> accessed 25</a:t>
            </a:r>
            <a:r>
              <a:rPr lang="en-GB" sz="1200" baseline="30000" dirty="0"/>
              <a:t>th</a:t>
            </a:r>
            <a:r>
              <a:rPr lang="en-GB" sz="1200" dirty="0"/>
              <a:t> November 2013 (my emphasis)</a:t>
            </a:r>
            <a:endParaRPr lang="en-GB" sz="1200" i="1" dirty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196651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8075240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i="1" dirty="0"/>
              <a:t>In brief …….</a:t>
            </a:r>
          </a:p>
          <a:p>
            <a:pPr marL="0" indent="0">
              <a:buNone/>
            </a:pPr>
            <a:endParaRPr lang="en-GB" sz="1400" i="1" dirty="0"/>
          </a:p>
          <a:p>
            <a:pPr marL="0" indent="0">
              <a:buNone/>
            </a:pPr>
            <a:r>
              <a:rPr lang="en-GB" sz="2400" dirty="0"/>
              <a:t>You supply a final electronic version to Information Services (via the Grad School).  We upload it to PURE/Research Portal where it’s either made fully accessible, partly accessible or embargoed (based on specific criteria which you can outline in the accompanying form).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It is then harvested by the British Library who also make it accessible (or not, depending on above) via their </a:t>
            </a:r>
            <a:r>
              <a:rPr lang="en-GB" sz="2400" dirty="0" err="1"/>
              <a:t>EThOS</a:t>
            </a:r>
            <a:r>
              <a:rPr lang="en-GB" sz="2400" dirty="0"/>
              <a:t> service.  This service also harvests from all other UK HEIs too.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i.e. ideally, therefore it will be fully accessible via the web, in 2 places.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56732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711349"/>
            <a:ext cx="4038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u="sng" dirty="0"/>
              <a:t>BL’s Electronic Thesis Online Service (</a:t>
            </a:r>
            <a:r>
              <a:rPr lang="en-GB" sz="2400" b="1" u="sng" dirty="0" err="1"/>
              <a:t>EThoS</a:t>
            </a:r>
            <a:r>
              <a:rPr lang="en-GB" sz="2400" b="1" u="sng" dirty="0"/>
              <a:t>) </a:t>
            </a:r>
            <a:r>
              <a:rPr lang="en-GB" sz="2400" b="1" dirty="0">
                <a:hlinkClick r:id="rId4"/>
              </a:rPr>
              <a:t>http://ethos.bl.uk/</a:t>
            </a:r>
            <a:endParaRPr lang="en-GB" sz="2400" b="1" u="sng" dirty="0"/>
          </a:p>
          <a:p>
            <a:pPr>
              <a:spcBef>
                <a:spcPts val="0"/>
              </a:spcBef>
            </a:pPr>
            <a:endParaRPr lang="en-GB" dirty="0"/>
          </a:p>
          <a:p>
            <a:r>
              <a:rPr lang="en-GB" dirty="0"/>
              <a:t>Access to 600,000+ records – most being PhD theses</a:t>
            </a:r>
          </a:p>
          <a:p>
            <a:r>
              <a:rPr lang="en-GB" dirty="0"/>
              <a:t>At least monthly harvesting of institutional repositories</a:t>
            </a:r>
          </a:p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932040" y="1600200"/>
            <a:ext cx="3771122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800" dirty="0"/>
              <a:t>In her 2006 article in </a:t>
            </a:r>
            <a:r>
              <a:rPr lang="en-GB" sz="1800" i="1" dirty="0"/>
              <a:t>Serials</a:t>
            </a:r>
            <a:r>
              <a:rPr lang="en-GB" sz="1800" dirty="0"/>
              <a:t> (also available in University of Birmingham’s Repository), Jill Russell presented the context for the British Library thesis online service: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i="1" dirty="0"/>
              <a:t>“PhD and other research theses produced in UK universities have long been recognised as a rich source of research findings, yet for anyone wishing to read them, they are often the hardest material to obtain in full text”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222730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2400" u="sng" dirty="0"/>
              <a:t>Benefits to deposit with </a:t>
            </a:r>
            <a:r>
              <a:rPr lang="en-GB" sz="2400" u="sng" dirty="0" err="1"/>
              <a:t>EThOS</a:t>
            </a:r>
            <a:r>
              <a:rPr lang="en-GB" sz="2400" u="sng" dirty="0"/>
              <a:t>:</a:t>
            </a:r>
          </a:p>
          <a:p>
            <a:pPr marL="0" indent="0">
              <a:buNone/>
            </a:pPr>
            <a:endParaRPr lang="en-GB" sz="2400" u="sng" dirty="0"/>
          </a:p>
          <a:p>
            <a:r>
              <a:rPr lang="en-GB" sz="2400" dirty="0"/>
              <a:t>Raised profile for individuals, universities and funders from wider circulation and citations of their work. </a:t>
            </a:r>
          </a:p>
          <a:p>
            <a:r>
              <a:rPr lang="en-GB" sz="2400" dirty="0"/>
              <a:t>A more visible virtual community of researchers. </a:t>
            </a:r>
          </a:p>
          <a:p>
            <a:r>
              <a:rPr lang="en-GB" sz="2400" dirty="0"/>
              <a:t>Metadata visible to search engines (in addition to thesis databases). </a:t>
            </a:r>
          </a:p>
          <a:p>
            <a:r>
              <a:rPr lang="en-GB" sz="2400" dirty="0"/>
              <a:t>Greatly reduced delivery time for theses, and time saved by eliminating extra visits to library to consult restricted volumes or use microfilms.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932040" y="2420888"/>
            <a:ext cx="3771122" cy="26642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2000" i="1" dirty="0"/>
              <a:t>Other benefits…</a:t>
            </a:r>
          </a:p>
          <a:p>
            <a:pPr marL="0" indent="0">
              <a:buNone/>
            </a:pPr>
            <a:endParaRPr lang="en-GB" sz="2000" i="1" dirty="0"/>
          </a:p>
          <a:p>
            <a:r>
              <a:rPr lang="en-GB" sz="2400" dirty="0"/>
              <a:t>Accessed, read and built upon by people outside of traditional UK Higher Education (HE) circles</a:t>
            </a:r>
          </a:p>
          <a:p>
            <a:pPr lvl="0"/>
            <a:r>
              <a:rPr lang="en-GB" sz="2400" dirty="0"/>
              <a:t>To preserve it for the future – live permanently</a:t>
            </a:r>
          </a:p>
          <a:p>
            <a:pPr lvl="0"/>
            <a:r>
              <a:rPr lang="en-GB" sz="2400" dirty="0"/>
              <a:t>Easy for you to direct people to it</a:t>
            </a:r>
          </a:p>
          <a:p>
            <a:pPr marL="0" indent="0">
              <a:buNone/>
            </a:pPr>
            <a:endParaRPr lang="en-GB" sz="20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504142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i="1" dirty="0"/>
              <a:t>ALL UKRI funding has OA expectations built in e.g. AHRC Student Funding Guide 2013-2014 (still applicable):</a:t>
            </a:r>
          </a:p>
          <a:p>
            <a:pPr marL="0" indent="0">
              <a:buNone/>
            </a:pPr>
            <a:endParaRPr lang="en-GB" sz="2400" i="1" dirty="0"/>
          </a:p>
          <a:p>
            <a:pPr marL="0" indent="0">
              <a:buNone/>
            </a:pPr>
            <a:r>
              <a:rPr lang="en-GB" sz="2400" dirty="0"/>
              <a:t>121. </a:t>
            </a:r>
          </a:p>
          <a:p>
            <a:pPr marL="0" indent="0">
              <a:buNone/>
            </a:pPr>
            <a:r>
              <a:rPr lang="en-GB" sz="2400" dirty="0"/>
              <a:t>In the case of Ph.D. theses funded by the AHRC, metadata describing the thesis should be lodged in the institution's repository as soon as possible after award and a full text version should be available within a maximum of 12 months following award. It is expected that metadata in institutional repositories will be compatible with the metadata core set recommended by the ETHOS e-thesis online service. 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287370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205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u="sng" dirty="0"/>
              <a:t>Not just us…</a:t>
            </a:r>
          </a:p>
          <a:p>
            <a:pPr marL="0" indent="0">
              <a:buNone/>
            </a:pPr>
            <a:endParaRPr lang="en-GB" sz="2400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University of Liege </a:t>
            </a:r>
            <a:r>
              <a:rPr lang="en-GB" sz="2400" dirty="0">
                <a:hlinkClick r:id="rId5"/>
              </a:rPr>
              <a:t>http://orbi.ulg.ac.be/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Catalan theses </a:t>
            </a:r>
            <a:r>
              <a:rPr lang="en-GB" sz="2400" dirty="0">
                <a:hlinkClick r:id="rId6"/>
              </a:rPr>
              <a:t>https://www.tdx.cat/</a:t>
            </a:r>
            <a:r>
              <a:rPr lang="en-GB" sz="2400" dirty="0"/>
              <a:t> 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South African theses and dissertations: </a:t>
            </a:r>
            <a:r>
              <a:rPr lang="en-GB" sz="2400" dirty="0">
                <a:hlinkClick r:id="rId7"/>
              </a:rPr>
              <a:t>http://www.netd.ac.za/</a:t>
            </a:r>
            <a:r>
              <a:rPr lang="en-GB" sz="2400" dirty="0"/>
              <a:t> 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401734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205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/>
              <a:t>Your Submission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Currently via Blackboard due to modifications in the workflow resulting from covid-19 restrictions</a:t>
            </a:r>
          </a:p>
          <a:p>
            <a:endParaRPr lang="en-GB" sz="2400" dirty="0"/>
          </a:p>
          <a:p>
            <a:r>
              <a:rPr lang="en-GB" sz="2400" dirty="0"/>
              <a:t>Introduction of new Skills Forge thesis management system (</a:t>
            </a:r>
            <a:r>
              <a:rPr lang="en-GB" sz="2400" b="1" dirty="0" err="1"/>
              <a:t>MyPGR</a:t>
            </a:r>
            <a:r>
              <a:rPr lang="en-GB" sz="2400" dirty="0"/>
              <a:t>) which will increasingly manage different PG processes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067112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6488668"/>
            <a:ext cx="7010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https://www.aber.ac.uk/en/is/help/postgrads/theses-guidance/</a:t>
            </a:r>
            <a:r>
              <a:rPr lang="en-GB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1621704"/>
            <a:ext cx="7353459" cy="47596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03470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3530</TotalTime>
  <Words>790</Words>
  <Application>Microsoft Office PowerPoint</Application>
  <PresentationFormat>On-screen Show (4:3)</PresentationFormat>
  <Paragraphs>79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Open Access Theses: Aberystwyth Research Portal and Beyond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Aberystwyth Research Portal: over 600 PhD theses </vt:lpstr>
      <vt:lpstr> </vt:lpstr>
      <vt:lpstr> </vt:lpstr>
      <vt:lpstr> </vt:lpstr>
      <vt:lpstr>PowerPoint Presentation</vt:lpstr>
      <vt:lpstr>PowerPoint Presentation</vt:lpstr>
    </vt:vector>
  </TitlesOfParts>
  <Company>Aberystwyth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Howard Adair</dc:creator>
  <cp:lastModifiedBy>Rhodri Gravell [rhg4] (Staff)</cp:lastModifiedBy>
  <cp:revision>141</cp:revision>
  <cp:lastPrinted>2019-10-21T14:38:48Z</cp:lastPrinted>
  <dcterms:created xsi:type="dcterms:W3CDTF">2008-11-11T16:31:01Z</dcterms:created>
  <dcterms:modified xsi:type="dcterms:W3CDTF">2023-08-10T09:15:18Z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2dfecbd-fc97-4e8a-a9cd-19ed496c406e_Enabled">
    <vt:lpwstr>true</vt:lpwstr>
  </property>
  <property fmtid="{D5CDD505-2E9C-101B-9397-08002B2CF9AE}" pid="3" name="MSIP_Label_f2dfecbd-fc97-4e8a-a9cd-19ed496c406e_SetDate">
    <vt:lpwstr>2023-05-15T13:42:13Z</vt:lpwstr>
  </property>
  <property fmtid="{D5CDD505-2E9C-101B-9397-08002B2CF9AE}" pid="4" name="MSIP_Label_f2dfecbd-fc97-4e8a-a9cd-19ed496c406e_Method">
    <vt:lpwstr>Standard</vt:lpwstr>
  </property>
  <property fmtid="{D5CDD505-2E9C-101B-9397-08002B2CF9AE}" pid="5" name="MSIP_Label_f2dfecbd-fc97-4e8a-a9cd-19ed496c406e_Name">
    <vt:lpwstr>defa4170-0d19-0005-0004-bc88714345d2</vt:lpwstr>
  </property>
  <property fmtid="{D5CDD505-2E9C-101B-9397-08002B2CF9AE}" pid="6" name="MSIP_Label_f2dfecbd-fc97-4e8a-a9cd-19ed496c406e_SiteId">
    <vt:lpwstr>d47b090e-3f5a-4ca0-84d0-9f89d269f175</vt:lpwstr>
  </property>
  <property fmtid="{D5CDD505-2E9C-101B-9397-08002B2CF9AE}" pid="7" name="MSIP_Label_f2dfecbd-fc97-4e8a-a9cd-19ed496c406e_ActionId">
    <vt:lpwstr>5bc095dd-a255-4e1d-8d01-a0eac217abfb</vt:lpwstr>
  </property>
  <property fmtid="{D5CDD505-2E9C-101B-9397-08002B2CF9AE}" pid="8" name="MSIP_Label_f2dfecbd-fc97-4e8a-a9cd-19ed496c406e_ContentBits">
    <vt:lpwstr>0</vt:lpwstr>
  </property>
</Properties>
</file>