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17.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59" r:id="rId4"/>
    <p:sldId id="258" r:id="rId5"/>
    <p:sldId id="260" r:id="rId6"/>
    <p:sldId id="273" r:id="rId7"/>
    <p:sldId id="261" r:id="rId8"/>
    <p:sldId id="262" r:id="rId9"/>
    <p:sldId id="263" r:id="rId10"/>
    <p:sldId id="264" r:id="rId11"/>
    <p:sldId id="268" r:id="rId12"/>
    <p:sldId id="267" r:id="rId13"/>
    <p:sldId id="265" r:id="rId14"/>
    <p:sldId id="269" r:id="rId15"/>
    <p:sldId id="266" r:id="rId16"/>
    <p:sldId id="270" r:id="rId17"/>
    <p:sldId id="271" r:id="rId18"/>
    <p:sldId id="272"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p:scale>
          <a:sx n="63" d="100"/>
          <a:sy n="63" d="100"/>
        </p:scale>
        <p:origin x="-726" y="-2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50790B-309E-D744-BA0E-9B62409860CA}" type="datetimeFigureOut">
              <a:rPr lang="en-US" smtClean="0"/>
              <a:t>9/8/2015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0B1A54-E667-024F-9785-D5F1B3D9E876}" type="slidenum">
              <a:rPr lang="en-US" smtClean="0"/>
              <a:t>‹#›</a:t>
            </a:fld>
            <a:endParaRPr lang="en-US"/>
          </a:p>
        </p:txBody>
      </p:sp>
    </p:spTree>
    <p:extLst>
      <p:ext uri="{BB962C8B-B14F-4D97-AF65-F5344CB8AC3E}">
        <p14:creationId xmlns:p14="http://schemas.microsoft.com/office/powerpoint/2010/main" val="13530913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infed.org/thinkers/et-lewin.htm#actionresearch"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0B1A54-E667-024F-9785-D5F1B3D9E876}" type="slidenum">
              <a:rPr lang="en-US" smtClean="0"/>
              <a:t>1</a:t>
            </a:fld>
            <a:endParaRPr lang="en-US"/>
          </a:p>
        </p:txBody>
      </p:sp>
    </p:spTree>
    <p:extLst>
      <p:ext uri="{BB962C8B-B14F-4D97-AF65-F5344CB8AC3E}">
        <p14:creationId xmlns:p14="http://schemas.microsoft.com/office/powerpoint/2010/main" val="3491992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David A. Kolb (with Roger Fry) created his famous model out of four elements: concrete experience, observation and reflection, the formation of abstract concepts and testing in new situations. He represented these in the famous experiential learning circle  that involves (1) concrete experience followed by (2) observation and experience followed by (3) forming abstract concepts followed by (4) testing in new situations (after </a:t>
            </a:r>
            <a:r>
              <a:rPr lang="en-US" sz="1200" kern="1200" dirty="0" smtClean="0">
                <a:solidFill>
                  <a:schemeClr val="tx1"/>
                </a:solidFill>
                <a:latin typeface="+mn-lt"/>
                <a:ea typeface="+mn-ea"/>
                <a:cs typeface="+mn-cs"/>
                <a:hlinkClick r:id="rId3"/>
              </a:rPr>
              <a:t>Kurt Lewin). It is a model that appears time and again.</a:t>
            </a:r>
          </a:p>
          <a:p>
            <a:endParaRPr lang="en-US" sz="1200" kern="1200" dirty="0" smtClean="0">
              <a:solidFill>
                <a:schemeClr val="tx1"/>
              </a:solidFill>
              <a:latin typeface="+mn-lt"/>
              <a:ea typeface="+mn-ea"/>
              <a:cs typeface="+mn-cs"/>
              <a:hlinkClick r:id="rId3"/>
            </a:endParaRPr>
          </a:p>
          <a:p>
            <a:r>
              <a:rPr lang="en-US" sz="1200" kern="1200" smtClean="0">
                <a:solidFill>
                  <a:schemeClr val="tx1"/>
                </a:solidFill>
                <a:latin typeface="+mn-lt"/>
                <a:ea typeface="+mn-ea"/>
                <a:cs typeface="+mn-cs"/>
              </a:rPr>
              <a:t>David Kolb and Roger Fry (1975: 35-6) argue that effective learning entails the possession of four different abilities (as indicated on each pole of their model): concrete experience abilities, reflective observation abilities, abstract conceptualization abilities and active experimentation abilities. </a:t>
            </a:r>
            <a:endParaRPr lang="en-US" sz="1200" kern="1200" dirty="0" smtClean="0">
              <a:solidFill>
                <a:schemeClr val="tx1"/>
              </a:solidFill>
              <a:latin typeface="+mn-lt"/>
              <a:ea typeface="+mn-ea"/>
              <a:cs typeface="+mn-cs"/>
              <a:hlinkClick r:id="rId3"/>
            </a:endParaRPr>
          </a:p>
          <a:p>
            <a:r>
              <a:rPr lang="en-US" sz="1200" kern="1200" dirty="0" smtClean="0">
                <a:solidFill>
                  <a:schemeClr val="tx1"/>
                </a:solidFill>
                <a:latin typeface="+mn-lt"/>
                <a:ea typeface="+mn-ea"/>
                <a:cs typeface="+mn-cs"/>
              </a:rPr>
              <a:t>Kolb and Fry (1975) argue that the learning cycle can begin at any one of the four points – and that it should really be approached as a continuous spiral. However, it is suggested that the learning process often begins with a person carrying out a particular action and then seeing the effect of the action in this situation. Following this, the second step is to understand these effects in the particular instance so that if the same action was taken in the same circumstances it would be possible to anticipate what would follow from the action. In this pattern the third step would be understanding the general principle under which the particular instance falls.</a:t>
            </a:r>
            <a:endParaRPr lang="en-US" dirty="0"/>
          </a:p>
        </p:txBody>
      </p:sp>
      <p:sp>
        <p:nvSpPr>
          <p:cNvPr id="4" name="Slide Number Placeholder 3"/>
          <p:cNvSpPr>
            <a:spLocks noGrp="1"/>
          </p:cNvSpPr>
          <p:nvPr>
            <p:ph type="sldNum" sz="quarter" idx="10"/>
          </p:nvPr>
        </p:nvSpPr>
        <p:spPr/>
        <p:txBody>
          <a:bodyPr/>
          <a:lstStyle/>
          <a:p>
            <a:fld id="{960B1A54-E667-024F-9785-D5F1B3D9E876}" type="slidenum">
              <a:rPr lang="en-US" smtClean="0"/>
              <a:t>5</a:t>
            </a:fld>
            <a:endParaRPr lang="en-US"/>
          </a:p>
        </p:txBody>
      </p:sp>
    </p:spTree>
    <p:extLst>
      <p:ext uri="{BB962C8B-B14F-4D97-AF65-F5344CB8AC3E}">
        <p14:creationId xmlns:p14="http://schemas.microsoft.com/office/powerpoint/2010/main" val="1810734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B1A54-E667-024F-9785-D5F1B3D9E876}" type="slidenum">
              <a:rPr lang="en-US" smtClean="0"/>
              <a:t>6</a:t>
            </a:fld>
            <a:endParaRPr lang="en-US"/>
          </a:p>
        </p:txBody>
      </p:sp>
    </p:spTree>
    <p:extLst>
      <p:ext uri="{BB962C8B-B14F-4D97-AF65-F5344CB8AC3E}">
        <p14:creationId xmlns:p14="http://schemas.microsoft.com/office/powerpoint/2010/main" val="1810734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6E61A80-AD3E-5043-BBBB-DD0D35B177C1}" type="datetimeFigureOut">
              <a:rPr lang="en-US" smtClean="0"/>
              <a:pPr/>
              <a:t>9/8/2015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293B-6A93-9F4E-A2D9-9D4F4548DC1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6E61A80-AD3E-5043-BBBB-DD0D35B177C1}" type="datetimeFigureOut">
              <a:rPr lang="en-US" smtClean="0"/>
              <a:pPr/>
              <a:t>9/8/2015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293B-6A93-9F4E-A2D9-9D4F4548DC1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6E61A80-AD3E-5043-BBBB-DD0D35B177C1}" type="datetimeFigureOut">
              <a:rPr lang="en-US" smtClean="0"/>
              <a:pPr/>
              <a:t>9/8/2015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293B-6A93-9F4E-A2D9-9D4F4548DC1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6E61A80-AD3E-5043-BBBB-DD0D35B177C1}" type="datetimeFigureOut">
              <a:rPr lang="en-US" smtClean="0"/>
              <a:pPr/>
              <a:t>9/8/2015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293B-6A93-9F4E-A2D9-9D4F4548DC1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6E61A80-AD3E-5043-BBBB-DD0D35B177C1}" type="datetimeFigureOut">
              <a:rPr lang="en-US" smtClean="0"/>
              <a:pPr/>
              <a:t>9/8/2015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293B-6A93-9F4E-A2D9-9D4F4548DC1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6E61A80-AD3E-5043-BBBB-DD0D35B177C1}" type="datetimeFigureOut">
              <a:rPr lang="en-US" smtClean="0"/>
              <a:pPr/>
              <a:t>9/8/2015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A293B-6A93-9F4E-A2D9-9D4F4548DC1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6E61A80-AD3E-5043-BBBB-DD0D35B177C1}" type="datetimeFigureOut">
              <a:rPr lang="en-US" smtClean="0"/>
              <a:pPr/>
              <a:t>9/8/2015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A293B-6A93-9F4E-A2D9-9D4F4548DC1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6E61A80-AD3E-5043-BBBB-DD0D35B177C1}" type="datetimeFigureOut">
              <a:rPr lang="en-US" smtClean="0"/>
              <a:pPr/>
              <a:t>9/8/2015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A293B-6A93-9F4E-A2D9-9D4F4548DC1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E61A80-AD3E-5043-BBBB-DD0D35B177C1}" type="datetimeFigureOut">
              <a:rPr lang="en-US" smtClean="0"/>
              <a:pPr/>
              <a:t>9/8/2015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A293B-6A93-9F4E-A2D9-9D4F4548DC1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6E61A80-AD3E-5043-BBBB-DD0D35B177C1}" type="datetimeFigureOut">
              <a:rPr lang="en-US" smtClean="0"/>
              <a:pPr/>
              <a:t>9/8/2015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A293B-6A93-9F4E-A2D9-9D4F4548DC1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6E61A80-AD3E-5043-BBBB-DD0D35B177C1}" type="datetimeFigureOut">
              <a:rPr lang="en-US" smtClean="0"/>
              <a:pPr/>
              <a:t>9/8/2015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A293B-6A93-9F4E-A2D9-9D4F4548DC1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61A80-AD3E-5043-BBBB-DD0D35B177C1}" type="datetimeFigureOut">
              <a:rPr lang="en-US" smtClean="0"/>
              <a:pPr/>
              <a:t>9/8/2015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A293B-6A93-9F4E-A2D9-9D4F4548DC1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Experiential Learning on Leadership for Final Year Undergrads</a:t>
            </a:r>
            <a:endParaRPr lang="en-US" dirty="0"/>
          </a:p>
        </p:txBody>
      </p:sp>
      <p:sp>
        <p:nvSpPr>
          <p:cNvPr id="3" name="Subtitle 2"/>
          <p:cNvSpPr>
            <a:spLocks noGrp="1"/>
          </p:cNvSpPr>
          <p:nvPr>
            <p:ph type="subTitle" idx="1"/>
          </p:nvPr>
        </p:nvSpPr>
        <p:spPr/>
        <p:txBody>
          <a:bodyPr/>
          <a:lstStyle/>
          <a:p>
            <a:r>
              <a:rPr lang="en-US" dirty="0" smtClean="0"/>
              <a:t>Andrew Henley</a:t>
            </a:r>
          </a:p>
          <a:p>
            <a:r>
              <a:rPr lang="en-US" dirty="0" smtClean="0"/>
              <a:t>School of Management and Business</a:t>
            </a:r>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1115" b="1115"/>
          <a:stretch>
            <a:fillRect/>
          </a:stretch>
        </p:blipFill>
        <p:spPr>
          <a:xfrm>
            <a:off x="21587" y="1052736"/>
            <a:ext cx="9165296" cy="5040560"/>
          </a:xfrm>
        </p:spPr>
      </p:pic>
    </p:spTree>
    <p:extLst>
      <p:ext uri="{BB962C8B-B14F-4D97-AF65-F5344CB8AC3E}">
        <p14:creationId xmlns:p14="http://schemas.microsoft.com/office/powerpoint/2010/main" val="2110053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38843328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25506293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37607575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24751128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Activities</a:t>
            </a:r>
          </a:p>
          <a:p>
            <a:pPr lvl="1"/>
            <a:r>
              <a:rPr lang="en-US" dirty="0" smtClean="0"/>
              <a:t>“balls in the air”</a:t>
            </a:r>
          </a:p>
          <a:p>
            <a:pPr lvl="1"/>
            <a:r>
              <a:rPr lang="en-US" dirty="0"/>
              <a:t>t</a:t>
            </a:r>
            <a:r>
              <a:rPr lang="en-US" dirty="0" smtClean="0"/>
              <a:t>eam-based problem solving, emergent leadership</a:t>
            </a:r>
          </a:p>
          <a:p>
            <a:pPr lvl="1"/>
            <a:r>
              <a:rPr lang="en-US" dirty="0" smtClean="0"/>
              <a:t>“self assembly”, team/leadership/delegation</a:t>
            </a:r>
          </a:p>
          <a:p>
            <a:pPr lvl="1"/>
            <a:r>
              <a:rPr lang="en-US" dirty="0"/>
              <a:t>g</a:t>
            </a:r>
            <a:r>
              <a:rPr lang="en-US" dirty="0" smtClean="0"/>
              <a:t>uest speaker</a:t>
            </a:r>
          </a:p>
          <a:p>
            <a:pPr lvl="1"/>
            <a:r>
              <a:rPr lang="en-US" dirty="0"/>
              <a:t>p</a:t>
            </a:r>
            <a:r>
              <a:rPr lang="en-US" dirty="0" smtClean="0"/>
              <a:t>ersonal “timeline” activity</a:t>
            </a:r>
          </a:p>
          <a:p>
            <a:pPr lvl="1"/>
            <a:r>
              <a:rPr lang="en-US" dirty="0"/>
              <a:t>l</a:t>
            </a:r>
            <a:r>
              <a:rPr lang="en-US" dirty="0" smtClean="0"/>
              <a:t>eadership trust activities</a:t>
            </a:r>
          </a:p>
          <a:p>
            <a:pPr lvl="1"/>
            <a:r>
              <a:rPr lang="en-US" dirty="0" smtClean="0"/>
              <a:t>“</a:t>
            </a:r>
            <a:r>
              <a:rPr lang="en-US" dirty="0" err="1" smtClean="0"/>
              <a:t>newflash</a:t>
            </a:r>
            <a:r>
              <a:rPr lang="en-US" dirty="0" smtClean="0"/>
              <a:t>”</a:t>
            </a:r>
          </a:p>
          <a:p>
            <a:pPr lvl="1"/>
            <a:endParaRPr lang="en-US" dirty="0"/>
          </a:p>
        </p:txBody>
      </p:sp>
    </p:spTree>
    <p:extLst>
      <p:ext uri="{BB962C8B-B14F-4D97-AF65-F5344CB8AC3E}">
        <p14:creationId xmlns:p14="http://schemas.microsoft.com/office/powerpoint/2010/main" val="11511990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Issues</a:t>
            </a:r>
          </a:p>
          <a:p>
            <a:pPr lvl="1"/>
            <a:r>
              <a:rPr lang="en-US" dirty="0" smtClean="0"/>
              <a:t>Timing (from employability point of view)</a:t>
            </a:r>
          </a:p>
          <a:p>
            <a:pPr lvl="1"/>
            <a:r>
              <a:rPr lang="en-US" dirty="0" smtClean="0"/>
              <a:t>How much experience would final years have available to reflect on?</a:t>
            </a:r>
          </a:p>
          <a:p>
            <a:pPr lvl="1"/>
            <a:r>
              <a:rPr lang="en-US" dirty="0" smtClean="0"/>
              <a:t>Would they see past the “fun and games”?</a:t>
            </a:r>
          </a:p>
          <a:p>
            <a:pPr lvl="1"/>
            <a:r>
              <a:rPr lang="en-US" dirty="0" smtClean="0"/>
              <a:t>How is this kind of activity/experience fed forward into formal curriculum?</a:t>
            </a:r>
            <a:endParaRPr lang="en-US" dirty="0"/>
          </a:p>
        </p:txBody>
      </p:sp>
    </p:spTree>
    <p:extLst>
      <p:ext uri="{BB962C8B-B14F-4D97-AF65-F5344CB8AC3E}">
        <p14:creationId xmlns:p14="http://schemas.microsoft.com/office/powerpoint/2010/main" val="34586068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707904" y="2876"/>
            <a:ext cx="5188694" cy="6858000"/>
          </a:xfrm>
          <a:prstGeom prst="rect">
            <a:avLst/>
          </a:prstGeom>
        </p:spPr>
      </p:pic>
      <p:sp>
        <p:nvSpPr>
          <p:cNvPr id="7" name="TextBox 6"/>
          <p:cNvSpPr txBox="1"/>
          <p:nvPr/>
        </p:nvSpPr>
        <p:spPr>
          <a:xfrm>
            <a:off x="179512" y="1628800"/>
            <a:ext cx="3096344" cy="461665"/>
          </a:xfrm>
          <a:prstGeom prst="rect">
            <a:avLst/>
          </a:prstGeom>
          <a:noFill/>
        </p:spPr>
        <p:txBody>
          <a:bodyPr wrap="square" rtlCol="0">
            <a:spAutoFit/>
          </a:bodyPr>
          <a:lstStyle/>
          <a:p>
            <a:r>
              <a:rPr lang="en-US" sz="2400" dirty="0" smtClean="0"/>
              <a:t>“soft” evaluation:</a:t>
            </a:r>
            <a:endParaRPr lang="en-US" sz="2400" dirty="0"/>
          </a:p>
        </p:txBody>
      </p:sp>
    </p:spTree>
    <p:extLst>
      <p:ext uri="{BB962C8B-B14F-4D97-AF65-F5344CB8AC3E}">
        <p14:creationId xmlns:p14="http://schemas.microsoft.com/office/powerpoint/2010/main" val="282200218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With grateful thanks to:</a:t>
            </a:r>
          </a:p>
          <a:p>
            <a:pPr lvl="1"/>
            <a:r>
              <a:rPr lang="en-US" dirty="0" smtClean="0"/>
              <a:t>Adrian Harvey</a:t>
            </a:r>
          </a:p>
          <a:p>
            <a:pPr lvl="1"/>
            <a:r>
              <a:rPr lang="en-US" dirty="0" err="1" smtClean="0"/>
              <a:t>Nel</a:t>
            </a:r>
            <a:r>
              <a:rPr lang="en-US" dirty="0" smtClean="0"/>
              <a:t> Jenkins</a:t>
            </a:r>
          </a:p>
          <a:p>
            <a:pPr lvl="1"/>
            <a:r>
              <a:rPr lang="en-US" dirty="0" err="1" smtClean="0"/>
              <a:t>Dominika</a:t>
            </a:r>
            <a:r>
              <a:rPr lang="en-US" dirty="0" smtClean="0"/>
              <a:t> </a:t>
            </a:r>
            <a:r>
              <a:rPr lang="en-US" dirty="0" err="1" smtClean="0"/>
              <a:t>Komeniecka</a:t>
            </a:r>
            <a:endParaRPr lang="en-US" dirty="0" smtClean="0"/>
          </a:p>
          <a:p>
            <a:pPr lvl="1"/>
            <a:r>
              <a:rPr lang="en-US" dirty="0" err="1" smtClean="0"/>
              <a:t>Rafal</a:t>
            </a:r>
            <a:r>
              <a:rPr lang="en-US" dirty="0" smtClean="0"/>
              <a:t> </a:t>
            </a:r>
            <a:r>
              <a:rPr lang="en-US" dirty="0" err="1" smtClean="0"/>
              <a:t>Leja</a:t>
            </a:r>
            <a:endParaRPr lang="en-US" dirty="0" smtClean="0"/>
          </a:p>
          <a:p>
            <a:pPr lvl="1"/>
            <a:r>
              <a:rPr lang="en-US" dirty="0" err="1" smtClean="0"/>
              <a:t>Dafydd</a:t>
            </a:r>
            <a:r>
              <a:rPr lang="en-US" dirty="0" smtClean="0"/>
              <a:t> </a:t>
            </a:r>
            <a:r>
              <a:rPr lang="en-US" dirty="0" err="1" smtClean="0"/>
              <a:t>Llywelyn</a:t>
            </a:r>
            <a:endParaRPr lang="en-US" dirty="0" smtClean="0"/>
          </a:p>
          <a:p>
            <a:pPr lvl="1"/>
            <a:r>
              <a:rPr lang="en-US" dirty="0" err="1" smtClean="0"/>
              <a:t>Wyn</a:t>
            </a:r>
            <a:r>
              <a:rPr lang="en-US" dirty="0" smtClean="0"/>
              <a:t> </a:t>
            </a:r>
            <a:r>
              <a:rPr lang="en-US" dirty="0"/>
              <a:t>Morris</a:t>
            </a:r>
          </a:p>
          <a:p>
            <a:pPr lvl="1"/>
            <a:endParaRPr lang="en-US" dirty="0"/>
          </a:p>
        </p:txBody>
      </p:sp>
    </p:spTree>
    <p:extLst>
      <p:ext uri="{BB962C8B-B14F-4D97-AF65-F5344CB8AC3E}">
        <p14:creationId xmlns:p14="http://schemas.microsoft.com/office/powerpoint/2010/main" val="24042096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Objective</a:t>
            </a:r>
          </a:p>
          <a:p>
            <a:pPr lvl="1"/>
            <a:r>
              <a:rPr lang="en-US" dirty="0" smtClean="0"/>
              <a:t>To describe and evaluate a 2 day extra-curricular activity for final year UGs</a:t>
            </a:r>
          </a:p>
          <a:p>
            <a:pPr lvl="1"/>
            <a:r>
              <a:rPr lang="en-US" dirty="0" smtClean="0"/>
              <a:t>Drawing on prior experience with small business leaders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IMG_93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268760"/>
            <a:ext cx="7632848" cy="5088565"/>
          </a:xfrm>
          <a:prstGeom prst="rect">
            <a:avLst/>
          </a:prstGeom>
        </p:spPr>
      </p:pic>
    </p:spTree>
    <p:extLst>
      <p:ext uri="{BB962C8B-B14F-4D97-AF65-F5344CB8AC3E}">
        <p14:creationId xmlns:p14="http://schemas.microsoft.com/office/powerpoint/2010/main" val="14820034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Challenge of “teaching” leadership</a:t>
            </a:r>
          </a:p>
          <a:p>
            <a:pPr lvl="1"/>
            <a:r>
              <a:rPr lang="en-US" dirty="0" smtClean="0"/>
              <a:t>“For some people leadership is a </a:t>
            </a:r>
            <a:r>
              <a:rPr lang="en-US" i="1" dirty="0" smtClean="0"/>
              <a:t>trait</a:t>
            </a:r>
            <a:r>
              <a:rPr lang="en-US" dirty="0" smtClean="0"/>
              <a:t> or an </a:t>
            </a:r>
            <a:r>
              <a:rPr lang="en-US" i="1" dirty="0" smtClean="0"/>
              <a:t>ability</a:t>
            </a:r>
            <a:r>
              <a:rPr lang="en-US" dirty="0" smtClean="0"/>
              <a:t>, for others it is a </a:t>
            </a:r>
            <a:r>
              <a:rPr lang="en-US" i="1" dirty="0" smtClean="0"/>
              <a:t>skill</a:t>
            </a:r>
            <a:r>
              <a:rPr lang="en-US" dirty="0" smtClean="0"/>
              <a:t> or a </a:t>
            </a:r>
            <a:r>
              <a:rPr lang="en-US" i="1" dirty="0" smtClean="0"/>
              <a:t>behavior</a:t>
            </a:r>
            <a:r>
              <a:rPr lang="en-US" dirty="0" smtClean="0"/>
              <a:t>, and for still others it is a </a:t>
            </a:r>
            <a:r>
              <a:rPr lang="en-US" i="1" dirty="0" smtClean="0"/>
              <a:t>relationship</a:t>
            </a:r>
            <a:r>
              <a:rPr lang="en-US" dirty="0" smtClean="0"/>
              <a:t> or a </a:t>
            </a:r>
            <a:r>
              <a:rPr lang="en-US" i="1" dirty="0" smtClean="0"/>
              <a:t>process</a:t>
            </a:r>
            <a:r>
              <a:rPr lang="en-US" dirty="0" smtClean="0"/>
              <a:t>. In reality, leadership probably includes components in all these dimensions.” P.G. </a:t>
            </a:r>
            <a:r>
              <a:rPr lang="en-US" dirty="0" err="1" smtClean="0"/>
              <a:t>Northouse</a:t>
            </a:r>
            <a:r>
              <a:rPr lang="en-US" dirty="0" smtClean="0"/>
              <a:t>, Introduction to Leadership, 3</a:t>
            </a:r>
            <a:r>
              <a:rPr lang="en-US" baseline="30000" dirty="0" smtClean="0"/>
              <a:t>rd</a:t>
            </a:r>
            <a:r>
              <a:rPr lang="en-US" dirty="0" smtClean="0"/>
              <a:t> Ed. 2015</a:t>
            </a:r>
            <a:endParaRPr lang="en-US" dirty="0"/>
          </a:p>
        </p:txBody>
      </p:sp>
    </p:spTree>
    <p:extLst>
      <p:ext uri="{BB962C8B-B14F-4D97-AF65-F5344CB8AC3E}">
        <p14:creationId xmlns:p14="http://schemas.microsoft.com/office/powerpoint/2010/main" val="2495416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019300" y="1473200"/>
            <a:ext cx="5105400" cy="3911600"/>
          </a:xfrm>
          <a:prstGeom prst="rect">
            <a:avLst/>
          </a:prstGeom>
        </p:spPr>
      </p:pic>
      <p:sp>
        <p:nvSpPr>
          <p:cNvPr id="5" name="TextBox 4"/>
          <p:cNvSpPr txBox="1"/>
          <p:nvPr/>
        </p:nvSpPr>
        <p:spPr>
          <a:xfrm>
            <a:off x="5580112" y="548680"/>
            <a:ext cx="3024336" cy="830997"/>
          </a:xfrm>
          <a:prstGeom prst="rect">
            <a:avLst/>
          </a:prstGeom>
          <a:noFill/>
        </p:spPr>
        <p:txBody>
          <a:bodyPr wrap="square" rtlCol="0">
            <a:spAutoFit/>
          </a:bodyPr>
          <a:lstStyle/>
          <a:p>
            <a:r>
              <a:rPr lang="en-US" sz="2400" dirty="0" smtClean="0"/>
              <a:t>Kolb experiential learning cycle</a:t>
            </a:r>
            <a:endParaRPr lang="en-US" sz="2400" dirty="0"/>
          </a:p>
        </p:txBody>
      </p:sp>
    </p:spTree>
    <p:extLst>
      <p:ext uri="{BB962C8B-B14F-4D97-AF65-F5344CB8AC3E}">
        <p14:creationId xmlns:p14="http://schemas.microsoft.com/office/powerpoint/2010/main" val="40311835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59632" y="1576120"/>
            <a:ext cx="6768752" cy="4881311"/>
          </a:xfrm>
          <a:prstGeom prst="rect">
            <a:avLst/>
          </a:prstGeom>
        </p:spPr>
      </p:pic>
      <p:sp>
        <p:nvSpPr>
          <p:cNvPr id="4" name="TextBox 3"/>
          <p:cNvSpPr txBox="1"/>
          <p:nvPr/>
        </p:nvSpPr>
        <p:spPr>
          <a:xfrm>
            <a:off x="4355976" y="332656"/>
            <a:ext cx="4464496" cy="923330"/>
          </a:xfrm>
          <a:prstGeom prst="rect">
            <a:avLst/>
          </a:prstGeom>
          <a:noFill/>
        </p:spPr>
        <p:txBody>
          <a:bodyPr wrap="square" rtlCol="0">
            <a:spAutoFit/>
          </a:bodyPr>
          <a:lstStyle/>
          <a:p>
            <a:r>
              <a:rPr lang="en-US" dirty="0" smtClean="0"/>
              <a:t>The LEAD </a:t>
            </a:r>
            <a:r>
              <a:rPr lang="en-US" dirty="0" err="1" smtClean="0"/>
              <a:t>programme</a:t>
            </a:r>
            <a:r>
              <a:rPr lang="en-US" dirty="0" smtClean="0"/>
              <a:t> (Lancaster University and NWRDA 2004-2012), </a:t>
            </a:r>
            <a:endParaRPr lang="en-GB" dirty="0"/>
          </a:p>
          <a:p>
            <a:r>
              <a:rPr lang="en-GB" dirty="0"/>
              <a:t>a</a:t>
            </a:r>
            <a:r>
              <a:rPr lang="en-GB" dirty="0" smtClean="0"/>
              <a:t>dapted </a:t>
            </a:r>
            <a:r>
              <a:rPr lang="en-GB" dirty="0"/>
              <a:t>from Smith (2011, p 18) </a:t>
            </a:r>
            <a:endParaRPr lang="en-US" dirty="0"/>
          </a:p>
        </p:txBody>
      </p:sp>
    </p:spTree>
    <p:extLst>
      <p:ext uri="{BB962C8B-B14F-4D97-AF65-F5344CB8AC3E}">
        <p14:creationId xmlns:p14="http://schemas.microsoft.com/office/powerpoint/2010/main" val="33012670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p:nvPr/>
        </p:nvPicPr>
        <p:blipFill>
          <a:blip r:embed="rId3" cstate="print"/>
          <a:srcRect l="20643" t="24611" r="20837" b="16044"/>
          <a:stretch>
            <a:fillRect/>
          </a:stretch>
        </p:blipFill>
        <p:spPr bwMode="auto">
          <a:xfrm>
            <a:off x="971600" y="1196752"/>
            <a:ext cx="7272808" cy="4896544"/>
          </a:xfrm>
          <a:prstGeom prst="rect">
            <a:avLst/>
          </a:prstGeom>
          <a:noFill/>
          <a:ln w="9525">
            <a:solidFill>
              <a:srgbClr val="ED1849"/>
            </a:solidFill>
            <a:miter lim="800000"/>
            <a:headEnd/>
            <a:tailEnd/>
          </a:ln>
          <a:effectLst>
            <a:outerShdw blurRad="50800" dist="50800" dir="5400000" algn="ctr" rotWithShape="0">
              <a:schemeClr val="bg1"/>
            </a:outerShdw>
          </a:effectLst>
        </p:spPr>
      </p:pic>
    </p:spTree>
    <p:extLst>
      <p:ext uri="{BB962C8B-B14F-4D97-AF65-F5344CB8AC3E}">
        <p14:creationId xmlns:p14="http://schemas.microsoft.com/office/powerpoint/2010/main" val="27115901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Experiential learning (Kolb, 1984)</a:t>
            </a:r>
            <a:endParaRPr lang="en-US" dirty="0"/>
          </a:p>
        </p:txBody>
      </p:sp>
      <p:pic>
        <p:nvPicPr>
          <p:cNvPr id="5" name="Picture 4"/>
          <p:cNvPicPr>
            <a:picLocks noChangeAspect="1"/>
          </p:cNvPicPr>
          <p:nvPr/>
        </p:nvPicPr>
        <p:blipFill>
          <a:blip r:embed="rId3"/>
          <a:stretch>
            <a:fillRect/>
          </a:stretch>
        </p:blipFill>
        <p:spPr>
          <a:xfrm>
            <a:off x="2041280" y="2492896"/>
            <a:ext cx="5105400" cy="3911600"/>
          </a:xfrm>
          <a:prstGeom prst="rect">
            <a:avLst/>
          </a:prstGeom>
        </p:spPr>
      </p:pic>
    </p:spTree>
    <p:extLst>
      <p:ext uri="{BB962C8B-B14F-4D97-AF65-F5344CB8AC3E}">
        <p14:creationId xmlns:p14="http://schemas.microsoft.com/office/powerpoint/2010/main" val="21736594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Ingredients</a:t>
            </a:r>
          </a:p>
          <a:p>
            <a:pPr lvl="1"/>
            <a:r>
              <a:rPr lang="en-US" dirty="0" smtClean="0"/>
              <a:t>Experiential learning “games”, in some cases designed to elicit particular leader/follower </a:t>
            </a:r>
            <a:r>
              <a:rPr lang="en-US" dirty="0" err="1" smtClean="0"/>
              <a:t>behaviours</a:t>
            </a:r>
            <a:endParaRPr lang="en-US" dirty="0" smtClean="0"/>
          </a:p>
          <a:p>
            <a:pPr lvl="1"/>
            <a:r>
              <a:rPr lang="en-US" dirty="0" smtClean="0"/>
              <a:t>Opportunity for group and individual reflection</a:t>
            </a:r>
          </a:p>
          <a:p>
            <a:pPr lvl="1"/>
            <a:r>
              <a:rPr lang="en-US" dirty="0" smtClean="0"/>
              <a:t>Embedded communication skills development</a:t>
            </a:r>
          </a:p>
          <a:p>
            <a:pPr lvl="1"/>
            <a:r>
              <a:rPr lang="en-US" dirty="0" smtClean="0"/>
              <a:t>Emergent leadership and explicit leadership</a:t>
            </a:r>
          </a:p>
          <a:p>
            <a:pPr lvl="1"/>
            <a:r>
              <a:rPr lang="en-US" dirty="0" smtClean="0"/>
              <a:t>High pressure, competitive, fun environment</a:t>
            </a:r>
            <a:endParaRPr lang="en-US" dirty="0"/>
          </a:p>
        </p:txBody>
      </p:sp>
    </p:spTree>
    <p:extLst>
      <p:ext uri="{BB962C8B-B14F-4D97-AF65-F5344CB8AC3E}">
        <p14:creationId xmlns:p14="http://schemas.microsoft.com/office/powerpoint/2010/main" val="14639843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Year xmlns="3aa72657-aade-40dc-9fe9-efcfca6458f2">
      <Value>2015</Value>
    </Year>
    <Relates_x0020_to xmlns="3aa72657-aade-40dc-9fe9-efcfca6458f2">
      <Value>Follow Up</Value>
      <Value>Sessions</Value>
    </Relates_x0020_to>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2979A9607AEC45A3EB69AD70C05FE2" ma:contentTypeVersion="21" ma:contentTypeDescription="Create a new document." ma:contentTypeScope="" ma:versionID="e3c8c12cacb1542197ed0f965f3cb2d0">
  <xsd:schema xmlns:xsd="http://www.w3.org/2001/XMLSchema" xmlns:xs="http://www.w3.org/2001/XMLSchema" xmlns:p="http://schemas.microsoft.com/office/2006/metadata/properties" xmlns:ns2="3aa72657-aade-40dc-9fe9-efcfca6458f2" xmlns:ns3="47848b28-c835-4bfd-8f54-2996db37bbdb" targetNamespace="http://schemas.microsoft.com/office/2006/metadata/properties" ma:root="true" ma:fieldsID="21c439b009204a5b3c01058a95501536" ns2:_="" ns3:_="">
    <xsd:import namespace="3aa72657-aade-40dc-9fe9-efcfca6458f2"/>
    <xsd:import namespace="47848b28-c835-4bfd-8f54-2996db37bbdb"/>
    <xsd:element name="properties">
      <xsd:complexType>
        <xsd:sequence>
          <xsd:element name="documentManagement">
            <xsd:complexType>
              <xsd:all>
                <xsd:element ref="ns2:Relates_x0020_to" minOccurs="0"/>
                <xsd:element ref="ns2:Year"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a72657-aade-40dc-9fe9-efcfca6458f2" elementFormDefault="qualified">
    <xsd:import namespace="http://schemas.microsoft.com/office/2006/documentManagement/types"/>
    <xsd:import namespace="http://schemas.microsoft.com/office/infopath/2007/PartnerControls"/>
    <xsd:element name="Relates_x0020_to" ma:index="4" nillable="true" ma:displayName="Relates to" ma:internalName="Relates_x0020_to">
      <xsd:complexType>
        <xsd:complexContent>
          <xsd:extension base="dms:MultiChoice">
            <xsd:sequence>
              <xsd:element name="Value" maxOccurs="unbounded" minOccurs="0" nillable="true">
                <xsd:simpleType>
                  <xsd:restriction base="dms:Choice">
                    <xsd:enumeration value="Budget"/>
                    <xsd:enumeration value="Chairs"/>
                    <xsd:enumeration value="Follow Up"/>
                    <xsd:enumeration value="Hospitality"/>
                    <xsd:enumeration value="Organisational"/>
                    <xsd:enumeration value="Pack"/>
                    <xsd:enumeration value="Papers"/>
                    <xsd:enumeration value="Planning"/>
                    <xsd:enumeration value="Proposals"/>
                    <xsd:enumeration value="Publicity"/>
                    <xsd:enumeration value="Sessions"/>
                    <xsd:enumeration value="Workshops"/>
                    <xsd:enumeration value="Feedback"/>
                  </xsd:restriction>
                </xsd:simpleType>
              </xsd:element>
            </xsd:sequence>
          </xsd:extension>
        </xsd:complexContent>
      </xsd:complexType>
    </xsd:element>
    <xsd:element name="Year" ma:index="5" nillable="true" ma:displayName="Year" ma:description="Year of Conference" ma:internalName="Year">
      <xsd:complexType>
        <xsd:complexContent>
          <xsd:extension base="dms:MultiChoice">
            <xsd:sequence>
              <xsd:element name="Value" maxOccurs="unbounded" minOccurs="0" nillable="true">
                <xsd:simpleType>
                  <xsd:restriction base="dms:Choice">
                    <xsd:enumeration value="2013"/>
                    <xsd:enumeration value="2014"/>
                    <xsd:enumeration value="2015"/>
                    <xsd:enumeration value="2016"/>
                    <xsd:enumeration value="2017"/>
                    <xsd:enumeration value="2018"/>
                  </xsd:restriction>
                </xsd:simpleType>
              </xsd:element>
            </xsd:sequence>
          </xsd:extension>
        </xsd:complexContent>
      </xsd:complex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848b28-c835-4bfd-8f54-2996db37bbd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C73655-9C68-4220-B0F6-7145284DA984}"/>
</file>

<file path=customXml/itemProps2.xml><?xml version="1.0" encoding="utf-8"?>
<ds:datastoreItem xmlns:ds="http://schemas.openxmlformats.org/officeDocument/2006/customXml" ds:itemID="{E899A5E8-8E7B-42D7-A518-A856F4E22579}"/>
</file>

<file path=customXml/itemProps3.xml><?xml version="1.0" encoding="utf-8"?>
<ds:datastoreItem xmlns:ds="http://schemas.openxmlformats.org/officeDocument/2006/customXml" ds:itemID="{A9736568-2578-4367-B9FC-21D2987BA643}"/>
</file>

<file path=docProps/app.xml><?xml version="1.0" encoding="utf-8"?>
<Properties xmlns="http://schemas.openxmlformats.org/officeDocument/2006/extended-properties" xmlns:vt="http://schemas.openxmlformats.org/officeDocument/2006/docPropsVTypes">
  <TotalTime>64</TotalTime>
  <Words>312</Words>
  <Application>Microsoft Office PowerPoint</Application>
  <PresentationFormat>On-screen Show (4:3)</PresentationFormat>
  <Paragraphs>46</Paragraphs>
  <Slides>18</Slides>
  <Notes>3</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Experiential Learning on Leadership for Final Year Undergrads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Aberystwyth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Howard Adair</dc:creator>
  <cp:lastModifiedBy>Staff and Students at Aber Uni</cp:lastModifiedBy>
  <cp:revision>12</cp:revision>
  <cp:lastPrinted>2015-09-08T07:31:48Z</cp:lastPrinted>
  <dcterms:created xsi:type="dcterms:W3CDTF">2008-11-11T16:31:01Z</dcterms:created>
  <dcterms:modified xsi:type="dcterms:W3CDTF">2015-09-08T10:28:43Z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0x010100322979A9607AEC45A3EB69AD70C05FE2</vt:lpwstr>
  </property>
</Properties>
</file>