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11.xml" ContentType="application/vnd.openxmlformats-officedocument.presentationml.tags+xml"/>
  <Override PartName="/ppt/tags/tag8.xml" ContentType="application/vnd.openxmlformats-officedocument.presentationml.tags+xml"/>
  <Override PartName="/docProps/app.xml" ContentType="application/vnd.openxmlformats-officedocument.extended-propertie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5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68" r:id="rId5"/>
    <p:sldId id="269" r:id="rId6"/>
    <p:sldId id="260" r:id="rId7"/>
    <p:sldId id="259" r:id="rId8"/>
    <p:sldId id="262" r:id="rId9"/>
    <p:sldId id="263" r:id="rId10"/>
    <p:sldId id="265" r:id="rId11"/>
    <p:sldId id="266" r:id="rId12"/>
    <p:sldId id="267" r:id="rId13"/>
    <p:sldId id="270" r:id="rId14"/>
    <p:sldId id="271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D87-9CCD-48E5-AEDD-EE95F648424F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1FE9-EDD3-4559-81FE-214CF84526D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D87-9CCD-48E5-AEDD-EE95F648424F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1FE9-EDD3-4559-81FE-214CF84526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D87-9CCD-48E5-AEDD-EE95F648424F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1FE9-EDD3-4559-81FE-214CF84526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D87-9CCD-48E5-AEDD-EE95F648424F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1FE9-EDD3-4559-81FE-214CF84526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D87-9CCD-48E5-AEDD-EE95F648424F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1FE9-EDD3-4559-81FE-214CF84526D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D87-9CCD-48E5-AEDD-EE95F648424F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1FE9-EDD3-4559-81FE-214CF84526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D87-9CCD-48E5-AEDD-EE95F648424F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1FE9-EDD3-4559-81FE-214CF84526DC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D87-9CCD-48E5-AEDD-EE95F648424F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1FE9-EDD3-4559-81FE-214CF84526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D87-9CCD-48E5-AEDD-EE95F648424F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1FE9-EDD3-4559-81FE-214CF84526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D87-9CCD-48E5-AEDD-EE95F648424F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1FE9-EDD3-4559-81FE-214CF84526D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8D87-9CCD-48E5-AEDD-EE95F648424F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1FE9-EDD3-4559-81FE-214CF84526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94B8D87-9CCD-48E5-AEDD-EE95F648424F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C891FE9-EDD3-4559-81FE-214CF84526D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usyd.edu.au/skills/elearning/learn/referencing/activities/index.php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848600" cy="1927225"/>
          </a:xfrm>
        </p:spPr>
        <p:txBody>
          <a:bodyPr>
            <a:noAutofit/>
          </a:bodyPr>
          <a:lstStyle/>
          <a:p>
            <a:r>
              <a:rPr lang="en-GB" sz="4400" dirty="0" smtClean="0"/>
              <a:t>Improving Engagement with Games as a Form of Feedback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6400800" cy="1752600"/>
          </a:xfrm>
        </p:spPr>
        <p:txBody>
          <a:bodyPr/>
          <a:lstStyle/>
          <a:p>
            <a:r>
              <a:rPr lang="en-GB" dirty="0" smtClean="0"/>
              <a:t>Heather Norris</a:t>
            </a:r>
          </a:p>
          <a:p>
            <a:r>
              <a:rPr lang="en-GB" dirty="0" smtClean="0"/>
              <a:t>Law and Criminology Department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4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&amp; Results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Sample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18 1</a:t>
            </a:r>
            <a:r>
              <a:rPr lang="en-GB" baseline="30000" dirty="0" smtClean="0"/>
              <a:t>st</a:t>
            </a:r>
            <a:r>
              <a:rPr lang="en-GB" dirty="0" smtClean="0"/>
              <a:t> Years </a:t>
            </a:r>
          </a:p>
          <a:p>
            <a:pPr marL="0" indent="0">
              <a:buNone/>
            </a:pPr>
            <a:r>
              <a:rPr lang="en-GB" dirty="0" smtClean="0"/>
              <a:t>61 2</a:t>
            </a:r>
            <a:r>
              <a:rPr lang="en-GB" baseline="30000" dirty="0" smtClean="0"/>
              <a:t>nd</a:t>
            </a:r>
            <a:r>
              <a:rPr lang="en-GB" dirty="0"/>
              <a:t> </a:t>
            </a:r>
            <a:r>
              <a:rPr lang="en-GB" dirty="0" smtClean="0"/>
              <a:t>Years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Results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54880" y="2204864"/>
            <a:ext cx="3931920" cy="418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Useful?</a:t>
            </a:r>
            <a:endParaRPr lang="en-GB" sz="20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Recognise Referencing Problems?</a:t>
            </a:r>
          </a:p>
          <a:p>
            <a:pPr marL="0" indent="0">
              <a:buNone/>
            </a:pPr>
            <a:endParaRPr lang="en-GB" sz="20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19851"/>
              </p:ext>
            </p:extLst>
          </p:nvPr>
        </p:nvGraphicFramePr>
        <p:xfrm>
          <a:off x="4860032" y="2852936"/>
          <a:ext cx="3600399" cy="122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33"/>
                <a:gridCol w="1200133"/>
                <a:gridCol w="1200133"/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79936"/>
              </p:ext>
            </p:extLst>
          </p:nvPr>
        </p:nvGraphicFramePr>
        <p:xfrm>
          <a:off x="4860032" y="5157192"/>
          <a:ext cx="3672408" cy="115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633"/>
                <a:gridCol w="1198633"/>
                <a:gridCol w="1275142"/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743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continued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Year group differences and preferred teaching styles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24147"/>
              </p:ext>
            </p:extLst>
          </p:nvPr>
        </p:nvGraphicFramePr>
        <p:xfrm>
          <a:off x="683568" y="2636912"/>
          <a:ext cx="6912768" cy="216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  <a:gridCol w="2304256"/>
              </a:tblGrid>
              <a:tr h="10006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Presentation/Lecture</a:t>
                      </a:r>
                      <a:r>
                        <a:rPr lang="en-GB" baseline="0" dirty="0" smtClean="0"/>
                        <a:t> Only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Interactive Workshop </a:t>
                      </a:r>
                      <a:endParaRPr lang="en-GB" dirty="0"/>
                    </a:p>
                  </a:txBody>
                  <a:tcPr/>
                </a:tc>
              </a:tr>
              <a:tr h="5797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</a:tr>
              <a:tr h="5797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999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Feedback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33887" r="5257" b="37317"/>
          <a:stretch/>
        </p:blipFill>
        <p:spPr bwMode="auto">
          <a:xfrm rot="10800000">
            <a:off x="323528" y="1484784"/>
            <a:ext cx="7128792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t="49853" r="4663" b="16712"/>
          <a:stretch/>
        </p:blipFill>
        <p:spPr bwMode="auto">
          <a:xfrm rot="10800000">
            <a:off x="250086" y="3428091"/>
            <a:ext cx="5396865" cy="1436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5" r="4040" b="18508"/>
          <a:stretch/>
        </p:blipFill>
        <p:spPr bwMode="auto">
          <a:xfrm rot="10800000">
            <a:off x="3059832" y="4261846"/>
            <a:ext cx="5497830" cy="1205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hnn1\Downloads\IMG_295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62293" r="4765" b="17817"/>
          <a:stretch/>
        </p:blipFill>
        <p:spPr bwMode="auto">
          <a:xfrm rot="10800000">
            <a:off x="2915816" y="2810498"/>
            <a:ext cx="5462270" cy="854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hnn1\Downloads\IMG_295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4" r="2737" b="13537"/>
          <a:stretch/>
        </p:blipFill>
        <p:spPr bwMode="auto">
          <a:xfrm rot="10800000">
            <a:off x="256838" y="5301208"/>
            <a:ext cx="5575300" cy="1395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25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nn1\Downloads\IMG_295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2" r="2072" b="21133"/>
          <a:stretch/>
        </p:blipFill>
        <p:spPr bwMode="auto">
          <a:xfrm rot="10800000">
            <a:off x="1364392" y="733479"/>
            <a:ext cx="7128792" cy="18775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hnn1\Downloads\IMG_295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6" r="2900" b="24309"/>
          <a:stretch/>
        </p:blipFill>
        <p:spPr bwMode="auto">
          <a:xfrm rot="10800000">
            <a:off x="251520" y="2642241"/>
            <a:ext cx="5563235" cy="1584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hnn1\Downloads\IMG_295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" t="52624" b="22652"/>
          <a:stretch/>
        </p:blipFill>
        <p:spPr bwMode="auto">
          <a:xfrm rot="10800000">
            <a:off x="2757864" y="3960178"/>
            <a:ext cx="5735320" cy="1062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hnn1\Downloads\IMG_295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6" r="7458" b="21547"/>
          <a:stretch/>
        </p:blipFill>
        <p:spPr bwMode="auto">
          <a:xfrm rot="10800000">
            <a:off x="683568" y="5022534"/>
            <a:ext cx="5302250" cy="1383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52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all positive…</a:t>
            </a:r>
            <a:endParaRPr lang="en-GB" dirty="0"/>
          </a:p>
        </p:txBody>
      </p:sp>
      <p:pic>
        <p:nvPicPr>
          <p:cNvPr id="4" name="Content Placeholder 3" descr="C:\Users\hnn1\Downloads\IMG_2958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29420" r="-60" b="45856"/>
          <a:stretch/>
        </p:blipFill>
        <p:spPr bwMode="auto">
          <a:xfrm>
            <a:off x="467544" y="2132856"/>
            <a:ext cx="8280920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9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Very little ‘traditional’ </a:t>
            </a:r>
            <a:r>
              <a:rPr lang="en-GB" dirty="0" smtClean="0"/>
              <a:t>lecturing</a:t>
            </a:r>
          </a:p>
          <a:p>
            <a:r>
              <a:rPr lang="en-GB" dirty="0" smtClean="0"/>
              <a:t>Make perceived tedious tasks into games and challenges</a:t>
            </a:r>
          </a:p>
          <a:p>
            <a:r>
              <a:rPr lang="en-GB" dirty="0" smtClean="0"/>
              <a:t>Include a variety of methods-individual, team and whole class work</a:t>
            </a:r>
          </a:p>
          <a:p>
            <a:r>
              <a:rPr lang="en-GB" dirty="0" smtClean="0"/>
              <a:t>Informal and ‘fun’ atmosphere</a:t>
            </a:r>
          </a:p>
          <a:p>
            <a:r>
              <a:rPr lang="en-GB" dirty="0" smtClean="0"/>
              <a:t>All 1</a:t>
            </a:r>
            <a:r>
              <a:rPr lang="en-GB" baseline="30000" dirty="0" smtClean="0"/>
              <a:t>st</a:t>
            </a:r>
            <a:r>
              <a:rPr lang="en-GB" dirty="0" smtClean="0"/>
              <a:t> years and nearly all 2</a:t>
            </a:r>
            <a:r>
              <a:rPr lang="en-GB" baseline="30000" dirty="0" smtClean="0"/>
              <a:t>nd</a:t>
            </a:r>
            <a:r>
              <a:rPr lang="en-GB" dirty="0" smtClean="0"/>
              <a:t> years found the activities a useful method </a:t>
            </a:r>
            <a:r>
              <a:rPr lang="en-GB" smtClean="0"/>
              <a:t>of learning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9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056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 smtClean="0"/>
          </a:p>
          <a:p>
            <a:pPr marL="0" indent="0" algn="ctr">
              <a:buNone/>
            </a:pPr>
            <a:r>
              <a:rPr lang="en-GB" sz="4800" dirty="0" smtClean="0"/>
              <a:t>How to improve student engagement-especially in areas that are perceived as tedious? </a:t>
            </a:r>
            <a:endParaRPr lang="en-GB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7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 games/challenges a suitable form of formative assessment and feedback in higher education?</a:t>
            </a:r>
          </a:p>
          <a:p>
            <a:r>
              <a:rPr lang="en-GB" dirty="0" smtClean="0"/>
              <a:t>Are these more appropriate for first years?</a:t>
            </a:r>
          </a:p>
          <a:p>
            <a:r>
              <a:rPr lang="en-GB" dirty="0" smtClean="0"/>
              <a:t>Do students find a more interactive learning/teaching approach useful?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8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7624" y="1052737"/>
            <a:ext cx="7041976" cy="5424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 smtClean="0"/>
              <a:t>“Engagement is the direct (and only) pathway to cumulative learning, long-term achievement, and eventual academic success” </a:t>
            </a:r>
          </a:p>
          <a:p>
            <a:pPr marL="0" indent="0" algn="ctr">
              <a:buNone/>
            </a:pPr>
            <a:r>
              <a:rPr lang="en-GB" dirty="0" smtClean="0"/>
              <a:t>(Skinner and </a:t>
            </a:r>
            <a:r>
              <a:rPr lang="en-GB" dirty="0" err="1" smtClean="0"/>
              <a:t>Pizer</a:t>
            </a:r>
            <a:r>
              <a:rPr lang="en-GB" dirty="0" smtClean="0"/>
              <a:t>, 2013, pg. 23)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1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Engagement and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8 strategies to improve </a:t>
            </a:r>
            <a:r>
              <a:rPr lang="en-GB" dirty="0" smtClean="0"/>
              <a:t>engagement and prevent lurking </a:t>
            </a:r>
            <a:r>
              <a:rPr lang="en-GB" sz="2000" dirty="0"/>
              <a:t>(</a:t>
            </a:r>
            <a:r>
              <a:rPr lang="en-GB" sz="2000" dirty="0" err="1"/>
              <a:t>Klemm</a:t>
            </a:r>
            <a:r>
              <a:rPr lang="en-GB" sz="2000" dirty="0"/>
              <a:t>, 1988, pg. 64)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Require participation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Form Teams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activities interesting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Don’t settle for opinions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Structure the activity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Do something/include active participation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Involve yourself as the teacher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Peer grading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Formative feedback increasing uncommon in higher education</a:t>
            </a:r>
          </a:p>
          <a:p>
            <a:r>
              <a:rPr lang="en-GB" dirty="0" smtClean="0"/>
              <a:t>Strong emphasis on summative assessment and feedback</a:t>
            </a:r>
          </a:p>
          <a:p>
            <a:r>
              <a:rPr lang="en-GB" dirty="0" smtClean="0"/>
              <a:t>York (2003)-Universities need a radical restructure to increase time for formalised formative practices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Previous Years…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Referencing standards not as consistent as we would like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To improve standards we provided referencing seminars for 1</a:t>
            </a:r>
            <a:r>
              <a:rPr lang="en-GB" b="1" baseline="30000" dirty="0" smtClean="0"/>
              <a:t>st</a:t>
            </a:r>
            <a:r>
              <a:rPr lang="en-GB" b="1" dirty="0" smtClean="0"/>
              <a:t> years &amp; 2</a:t>
            </a:r>
            <a:r>
              <a:rPr lang="en-GB" b="1" baseline="30000" dirty="0" smtClean="0"/>
              <a:t>nd</a:t>
            </a:r>
            <a:r>
              <a:rPr lang="en-GB" b="1" dirty="0"/>
              <a:t> </a:t>
            </a:r>
            <a:r>
              <a:rPr lang="en-GB" b="1" dirty="0" smtClean="0"/>
              <a:t>years, however...</a:t>
            </a:r>
            <a:endParaRPr lang="en-GB" b="1" dirty="0"/>
          </a:p>
          <a:p>
            <a:r>
              <a:rPr lang="en-GB" dirty="0" smtClean="0"/>
              <a:t>Referencing seminar not well attended</a:t>
            </a:r>
          </a:p>
          <a:p>
            <a:r>
              <a:rPr lang="en-GB" dirty="0" smtClean="0"/>
              <a:t>Lack of engagement in these seminar (lurking)</a:t>
            </a:r>
          </a:p>
          <a:p>
            <a:r>
              <a:rPr lang="en-GB" dirty="0" smtClean="0"/>
              <a:t>No real improvement overall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3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723261"/>
              </p:ext>
            </p:extLst>
          </p:nvPr>
        </p:nvGraphicFramePr>
        <p:xfrm>
          <a:off x="457200" y="764705"/>
          <a:ext cx="8291264" cy="567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462"/>
                <a:gridCol w="7481802"/>
              </a:tblGrid>
              <a:tr h="8010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Workshop</a:t>
                      </a:r>
                      <a:r>
                        <a:rPr lang="en-GB" sz="3600" baseline="0" dirty="0" smtClean="0"/>
                        <a:t> Plan</a:t>
                      </a:r>
                      <a:endParaRPr lang="en-GB" sz="3600" dirty="0"/>
                    </a:p>
                  </a:txBody>
                  <a:tcPr/>
                </a:tc>
              </a:tr>
              <a:tr h="8010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Rename</a:t>
                      </a:r>
                      <a:r>
                        <a:rPr lang="en-GB" sz="2000" baseline="0" dirty="0" smtClean="0"/>
                        <a:t> ‘Seminar’ to ‘Workshop’ in module handbook. </a:t>
                      </a:r>
                      <a:endParaRPr lang="en-GB" sz="2000" dirty="0"/>
                    </a:p>
                  </a:txBody>
                  <a:tcPr/>
                </a:tc>
              </a:tr>
              <a:tr h="8221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2.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Initial referencing</a:t>
                      </a:r>
                      <a:r>
                        <a:rPr lang="en-GB" sz="2000" baseline="0" dirty="0" smtClean="0"/>
                        <a:t> assessment (a challenge) at the start of the workshop</a:t>
                      </a:r>
                      <a:endParaRPr lang="en-GB" sz="2000" dirty="0"/>
                    </a:p>
                  </a:txBody>
                  <a:tcPr/>
                </a:tc>
              </a:tr>
              <a:tr h="8010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3.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Set a number of group</a:t>
                      </a:r>
                      <a:r>
                        <a:rPr lang="en-GB" sz="2000" baseline="0" dirty="0" smtClean="0"/>
                        <a:t> tasks-referred as games and challenges</a:t>
                      </a:r>
                      <a:endParaRPr lang="en-GB" sz="2000" dirty="0"/>
                    </a:p>
                  </a:txBody>
                  <a:tcPr/>
                </a:tc>
              </a:tr>
              <a:tr h="8221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4.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Reviewed</a:t>
                      </a:r>
                      <a:r>
                        <a:rPr lang="en-GB" sz="2000" baseline="0" dirty="0" smtClean="0"/>
                        <a:t> as a group and corrections made and discussed (Key step-formative feedback provided)</a:t>
                      </a:r>
                      <a:endParaRPr lang="en-GB" sz="2000" dirty="0"/>
                    </a:p>
                  </a:txBody>
                  <a:tcPr/>
                </a:tc>
              </a:tr>
              <a:tr h="8221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5.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Final summative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smtClean="0"/>
                        <a:t>assessment-peer marked (referred </a:t>
                      </a:r>
                      <a:r>
                        <a:rPr lang="en-GB" sz="2000" baseline="0" dirty="0" smtClean="0"/>
                        <a:t>to as a challenge with a chocolate bar for the highest score)</a:t>
                      </a:r>
                      <a:endParaRPr lang="en-GB" sz="2000" dirty="0"/>
                    </a:p>
                  </a:txBody>
                  <a:tcPr/>
                </a:tc>
              </a:tr>
              <a:tr h="8010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6.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Student Feedback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788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pPr marL="0" indent="0">
              <a:buNone/>
            </a:pPr>
            <a:endParaRPr lang="en-GB" sz="2400" dirty="0" smtClean="0">
              <a:hlinkClick r:id="rId3"/>
            </a:endParaRPr>
          </a:p>
          <a:p>
            <a:pPr marL="0" indent="0">
              <a:buNone/>
            </a:pPr>
            <a:r>
              <a:rPr lang="en-GB" sz="2400" dirty="0" smtClean="0">
                <a:hlinkClick r:id="rId3"/>
              </a:rPr>
              <a:t>http</a:t>
            </a:r>
            <a:r>
              <a:rPr lang="en-GB" sz="2400" dirty="0">
                <a:hlinkClick r:id="rId3"/>
              </a:rPr>
              <a:t>://</a:t>
            </a:r>
            <a:r>
              <a:rPr lang="en-GB" sz="2400" dirty="0" smtClean="0">
                <a:hlinkClick r:id="rId3"/>
              </a:rPr>
              <a:t>www.library.usyd.edu.au/skills/elearning/learn/referencing/activities/index.php</a:t>
            </a:r>
            <a:endParaRPr lang="en-GB" sz="2400" dirty="0" smtClean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Online based games-in teams and as a class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19154" t="12892"/>
          <a:stretch/>
        </p:blipFill>
        <p:spPr bwMode="auto">
          <a:xfrm>
            <a:off x="2987824" y="980728"/>
            <a:ext cx="5472608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63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08719"/>
            <a:ext cx="3096344" cy="41284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Simple paper based challenges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9528"/>
            <a:ext cx="3024336" cy="40324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52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aa72657-aade-40dc-9fe9-efcfca6458f2">
      <Value>2015</Value>
    </Year>
    <Relates_x0020_to xmlns="3aa72657-aade-40dc-9fe9-efcfca6458f2">
      <Value>Papers</Value>
    </Relates_x0020_t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979A9607AEC45A3EB69AD70C05FE2" ma:contentTypeVersion="21" ma:contentTypeDescription="Create a new document." ma:contentTypeScope="" ma:versionID="e3c8c12cacb1542197ed0f965f3cb2d0">
  <xsd:schema xmlns:xsd="http://www.w3.org/2001/XMLSchema" xmlns:xs="http://www.w3.org/2001/XMLSchema" xmlns:p="http://schemas.microsoft.com/office/2006/metadata/properties" xmlns:ns2="3aa72657-aade-40dc-9fe9-efcfca6458f2" xmlns:ns3="47848b28-c835-4bfd-8f54-2996db37bbdb" targetNamespace="http://schemas.microsoft.com/office/2006/metadata/properties" ma:root="true" ma:fieldsID="21c439b009204a5b3c01058a95501536" ns2:_="" ns3:_="">
    <xsd:import namespace="3aa72657-aade-40dc-9fe9-efcfca6458f2"/>
    <xsd:import namespace="47848b28-c835-4bfd-8f54-2996db37bbdb"/>
    <xsd:element name="properties">
      <xsd:complexType>
        <xsd:sequence>
          <xsd:element name="documentManagement">
            <xsd:complexType>
              <xsd:all>
                <xsd:element ref="ns2:Relates_x0020_to" minOccurs="0"/>
                <xsd:element ref="ns2:Ye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2657-aade-40dc-9fe9-efcfca6458f2" elementFormDefault="qualified">
    <xsd:import namespace="http://schemas.microsoft.com/office/2006/documentManagement/types"/>
    <xsd:import namespace="http://schemas.microsoft.com/office/infopath/2007/PartnerControls"/>
    <xsd:element name="Relates_x0020_to" ma:index="4" nillable="true" ma:displayName="Relates to" ma:internalName="Relat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get"/>
                    <xsd:enumeration value="Chairs"/>
                    <xsd:enumeration value="Follow Up"/>
                    <xsd:enumeration value="Hospitality"/>
                    <xsd:enumeration value="Organisational"/>
                    <xsd:enumeration value="Pack"/>
                    <xsd:enumeration value="Papers"/>
                    <xsd:enumeration value="Planning"/>
                    <xsd:enumeration value="Proposals"/>
                    <xsd:enumeration value="Publicity"/>
                    <xsd:enumeration value="Sessions"/>
                    <xsd:enumeration value="Workshops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Year" ma:index="5" nillable="true" ma:displayName="Year" ma:description="Year of Conference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b28-c835-4bfd-8f54-2996db37b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F03B7A-0D8B-45FA-84AF-C1B16ADD258A}"/>
</file>

<file path=customXml/itemProps2.xml><?xml version="1.0" encoding="utf-8"?>
<ds:datastoreItem xmlns:ds="http://schemas.openxmlformats.org/officeDocument/2006/customXml" ds:itemID="{4004826C-928A-40D3-A9A4-8A294C6063AE}"/>
</file>

<file path=customXml/itemProps3.xml><?xml version="1.0" encoding="utf-8"?>
<ds:datastoreItem xmlns:ds="http://schemas.openxmlformats.org/officeDocument/2006/customXml" ds:itemID="{B1BD5C56-FDF0-4A2B-9523-6C7FBF059889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140</TotalTime>
  <Words>431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Improving Engagement with Games as a Form of Feedback</vt:lpstr>
      <vt:lpstr>Main Question</vt:lpstr>
      <vt:lpstr>Additional Questions</vt:lpstr>
      <vt:lpstr>PowerPoint Presentation</vt:lpstr>
      <vt:lpstr>Engagement and Learning</vt:lpstr>
      <vt:lpstr>In Previous Years…</vt:lpstr>
      <vt:lpstr>PowerPoint Presentation</vt:lpstr>
      <vt:lpstr>Examples</vt:lpstr>
      <vt:lpstr>Examples</vt:lpstr>
      <vt:lpstr>Sample &amp; Results</vt:lpstr>
      <vt:lpstr>Results continued</vt:lpstr>
      <vt:lpstr>Student Feedback</vt:lpstr>
      <vt:lpstr>PowerPoint Presentation</vt:lpstr>
      <vt:lpstr>Not all positive…</vt:lpstr>
      <vt:lpstr>Key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Engagement with Games as a Form of Feedback</dc:title>
  <dc:creator>Heather Norris [hnn1]</dc:creator>
  <cp:lastModifiedBy>Heather Norris [hnn1]</cp:lastModifiedBy>
  <cp:revision>13</cp:revision>
  <dcterms:created xsi:type="dcterms:W3CDTF">2015-09-08T08:01:51Z</dcterms:created>
  <dcterms:modified xsi:type="dcterms:W3CDTF">2015-09-08T18:22:27Z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0x010100322979A9607AEC45A3EB69AD70C05FE2</vt:lpwstr>
  </property>
</Properties>
</file>