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26.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4.xml" ContentType="application/vnd.openxmlformats-officedocument.presentationml.slide+xml"/>
  <Override PartName="/ppt/slides/slide25.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1.xml" ContentType="application/vnd.openxmlformats-officedocument.them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6" r:id="rId2"/>
    <p:sldId id="318" r:id="rId3"/>
    <p:sldId id="315" r:id="rId4"/>
    <p:sldId id="312" r:id="rId5"/>
    <p:sldId id="294" r:id="rId6"/>
    <p:sldId id="316" r:id="rId7"/>
    <p:sldId id="314" r:id="rId8"/>
    <p:sldId id="290" r:id="rId9"/>
    <p:sldId id="306" r:id="rId10"/>
    <p:sldId id="307" r:id="rId11"/>
    <p:sldId id="308" r:id="rId12"/>
    <p:sldId id="317" r:id="rId13"/>
    <p:sldId id="293" r:id="rId14"/>
    <p:sldId id="313" r:id="rId15"/>
    <p:sldId id="295" r:id="rId16"/>
    <p:sldId id="275" r:id="rId17"/>
    <p:sldId id="301" r:id="rId18"/>
    <p:sldId id="262" r:id="rId19"/>
    <p:sldId id="309" r:id="rId20"/>
    <p:sldId id="265" r:id="rId21"/>
    <p:sldId id="267" r:id="rId22"/>
    <p:sldId id="273" r:id="rId23"/>
    <p:sldId id="269" r:id="rId24"/>
    <p:sldId id="303" r:id="rId25"/>
    <p:sldId id="311"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mc="http://schemas.openxmlformats.org/markup-compatibility/2006" xmlns:mv="urn:schemas-microsoft-com:mac:vml"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p:scale>
          <a:sx n="94" d="100"/>
          <a:sy n="94" d="100"/>
        </p:scale>
        <p:origin x="-136" y="-208"/>
      </p:cViewPr>
      <p:guideLst>
        <p:guide orient="horz" pos="2160"/>
        <p:guide pos="3840"/>
      </p:guideLst>
    </p:cSldViewPr>
  </p:slideViewPr>
  <p:notesTextViewPr>
    <p:cViewPr>
      <p:scale>
        <a:sx n="1" d="1"/>
        <a:sy n="1" d="1"/>
      </p:scale>
      <p:origin x="0" y="0"/>
    </p:cViewPr>
  </p:notesTextViewPr>
  <p:sorterViewPr>
    <p:cViewPr>
      <p:scale>
        <a:sx n="66" d="100"/>
        <a:sy n="66" d="100"/>
      </p:scale>
      <p:origin x="0" y="992"/>
    </p:cViewPr>
  </p:sorterViewPr>
  <p:notesViewPr>
    <p:cSldViewPr snapToGrid="0" snapToObjects="1">
      <p:cViewPr>
        <p:scale>
          <a:sx n="161" d="100"/>
          <a:sy n="161" d="100"/>
        </p:scale>
        <p:origin x="-1176" y="163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21" Type="http://schemas.openxmlformats.org/officeDocument/2006/relationships/slide" Target="slides/slide20.xml"/><Relationship Id="rId3" Type="http://schemas.openxmlformats.org/officeDocument/2006/relationships/slide" Target="slides/slide2.xml"/><Relationship Id="rId34" Type="http://schemas.openxmlformats.org/officeDocument/2006/relationships/customXml" Target="../customXml/item1.xml"/><Relationship Id="rId25" Type="http://schemas.openxmlformats.org/officeDocument/2006/relationships/slide" Target="slides/slide24.xml"/><Relationship Id="rId7" Type="http://schemas.openxmlformats.org/officeDocument/2006/relationships/slide" Target="slides/slide6.xml"/><Relationship Id="rId33"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0" Type="http://schemas.openxmlformats.org/officeDocument/2006/relationships/slide" Target="slides/slide19.xml"/><Relationship Id="rId29" Type="http://schemas.openxmlformats.org/officeDocument/2006/relationships/printerSettings" Target="printerSettings/printerSettings1.bin"/><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1" Type="http://schemas.openxmlformats.org/officeDocument/2006/relationships/slideMaster" Target="slideMasters/slideMaster1.xml"/><Relationship Id="rId32" Type="http://schemas.openxmlformats.org/officeDocument/2006/relationships/theme" Target="theme/theme1.xml"/><Relationship Id="rId6" Type="http://schemas.openxmlformats.org/officeDocument/2006/relationships/slide" Target="slides/slide5.xml"/><Relationship Id="rId11" Type="http://schemas.openxmlformats.org/officeDocument/2006/relationships/slide" Target="slides/slide10.xml"/><Relationship Id="rId23" Type="http://schemas.openxmlformats.org/officeDocument/2006/relationships/slide" Target="slides/slide22.xml"/><Relationship Id="rId2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customXml" Target="../customXml/item3.xml"/><Relationship Id="rId3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presProps" Target="presProps.xml"/><Relationship Id="rId9" Type="http://schemas.openxmlformats.org/officeDocument/2006/relationships/slide" Target="slides/slide8.xml"/><Relationship Id="rId14" Type="http://schemas.openxmlformats.org/officeDocument/2006/relationships/slide" Target="slides/slide13.xml"/><Relationship Id="rId35" Type="http://schemas.openxmlformats.org/officeDocument/2006/relationships/customXml" Target="../customXml/item2.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B2E9FE-9818-404F-83F5-DC0A14BE45FC}"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7086C282-ACC2-B644-86F8-99EF33B469F0}">
      <dgm:prSet phldrT="[Text]"/>
      <dgm:spPr>
        <a:solidFill>
          <a:schemeClr val="bg2">
            <a:lumMod val="50000"/>
          </a:schemeClr>
        </a:solidFill>
      </dgm:spPr>
      <dgm:t>
        <a:bodyPr/>
        <a:lstStyle/>
        <a:p>
          <a:r>
            <a:rPr lang="en-US" dirty="0" smtClean="0"/>
            <a:t>creativity</a:t>
          </a:r>
          <a:endParaRPr lang="en-US" dirty="0"/>
        </a:p>
      </dgm:t>
    </dgm:pt>
    <dgm:pt modelId="{0EF072FE-7466-AF4B-A153-3467AAE55EFB}" type="parTrans" cxnId="{0B5F07A7-1BB8-B84D-99DD-00573C25EFC9}">
      <dgm:prSet/>
      <dgm:spPr/>
      <dgm:t>
        <a:bodyPr/>
        <a:lstStyle/>
        <a:p>
          <a:endParaRPr lang="en-US"/>
        </a:p>
      </dgm:t>
    </dgm:pt>
    <dgm:pt modelId="{37B5D145-AB1C-8641-9B57-737DCE657412}" type="sibTrans" cxnId="{0B5F07A7-1BB8-B84D-99DD-00573C25EFC9}">
      <dgm:prSet/>
      <dgm:spPr/>
      <dgm:t>
        <a:bodyPr/>
        <a:lstStyle/>
        <a:p>
          <a:endParaRPr lang="en-US"/>
        </a:p>
      </dgm:t>
    </dgm:pt>
    <dgm:pt modelId="{754D5C72-BF65-1A45-AE9E-BD321F8DB69F}">
      <dgm:prSet phldrT="[Text]"/>
      <dgm:spPr>
        <a:solidFill>
          <a:schemeClr val="bg2">
            <a:lumMod val="90000"/>
          </a:schemeClr>
        </a:solidFill>
      </dgm:spPr>
      <dgm:t>
        <a:bodyPr/>
        <a:lstStyle/>
        <a:p>
          <a:r>
            <a:rPr lang="en-US" dirty="0" smtClean="0">
              <a:solidFill>
                <a:schemeClr val="bg2">
                  <a:lumMod val="10000"/>
                </a:schemeClr>
              </a:solidFill>
            </a:rPr>
            <a:t>The making of newness, including adoption of thinking processes or borrowing from one domain to enhance another</a:t>
          </a:r>
          <a:endParaRPr lang="en-US" dirty="0">
            <a:solidFill>
              <a:schemeClr val="bg2">
                <a:lumMod val="10000"/>
              </a:schemeClr>
            </a:solidFill>
          </a:endParaRPr>
        </a:p>
      </dgm:t>
    </dgm:pt>
    <dgm:pt modelId="{BBA78148-D3BC-9944-B815-5DE7C20D78A4}" type="parTrans" cxnId="{CC27749B-103C-DC4D-8A1D-7B7E3701ABAA}">
      <dgm:prSet/>
      <dgm:spPr/>
      <dgm:t>
        <a:bodyPr/>
        <a:lstStyle/>
        <a:p>
          <a:endParaRPr lang="en-US"/>
        </a:p>
      </dgm:t>
    </dgm:pt>
    <dgm:pt modelId="{FB30412A-0D97-654F-B3A6-E72055E23AED}" type="sibTrans" cxnId="{CC27749B-103C-DC4D-8A1D-7B7E3701ABAA}">
      <dgm:prSet/>
      <dgm:spPr/>
      <dgm:t>
        <a:bodyPr/>
        <a:lstStyle/>
        <a:p>
          <a:endParaRPr lang="en-US"/>
        </a:p>
      </dgm:t>
    </dgm:pt>
    <dgm:pt modelId="{9BDDFC6A-9970-F245-AE04-2280EEF36BAB}">
      <dgm:prSet phldrT="[Text]"/>
      <dgm:spPr>
        <a:solidFill>
          <a:schemeClr val="bg2">
            <a:lumMod val="90000"/>
          </a:schemeClr>
        </a:solidFill>
      </dgm:spPr>
      <dgm:t>
        <a:bodyPr/>
        <a:lstStyle/>
        <a:p>
          <a:r>
            <a:rPr lang="en-US" dirty="0" smtClean="0">
              <a:solidFill>
                <a:schemeClr val="bg2">
                  <a:lumMod val="10000"/>
                </a:schemeClr>
              </a:solidFill>
            </a:rPr>
            <a:t>Joy, flair, value</a:t>
          </a:r>
          <a:endParaRPr lang="en-US" dirty="0">
            <a:solidFill>
              <a:schemeClr val="bg2">
                <a:lumMod val="10000"/>
              </a:schemeClr>
            </a:solidFill>
          </a:endParaRPr>
        </a:p>
      </dgm:t>
    </dgm:pt>
    <dgm:pt modelId="{16F2324F-CE63-3F47-9C3B-77E5DDFB1AE7}" type="parTrans" cxnId="{B957C78E-D87D-884A-841B-7657BFC60B48}">
      <dgm:prSet/>
      <dgm:spPr/>
      <dgm:t>
        <a:bodyPr/>
        <a:lstStyle/>
        <a:p>
          <a:endParaRPr lang="en-US"/>
        </a:p>
      </dgm:t>
    </dgm:pt>
    <dgm:pt modelId="{7EE9B7BC-0F59-1243-82BD-4CF574D7BA60}" type="sibTrans" cxnId="{B957C78E-D87D-884A-841B-7657BFC60B48}">
      <dgm:prSet/>
      <dgm:spPr/>
      <dgm:t>
        <a:bodyPr/>
        <a:lstStyle/>
        <a:p>
          <a:endParaRPr lang="en-US"/>
        </a:p>
      </dgm:t>
    </dgm:pt>
    <dgm:pt modelId="{EB137029-025B-3341-AB51-28751404C452}">
      <dgm:prSet phldrT="[Text]"/>
      <dgm:spPr>
        <a:solidFill>
          <a:schemeClr val="bg2">
            <a:lumMod val="50000"/>
          </a:schemeClr>
        </a:solidFill>
      </dgm:spPr>
      <dgm:t>
        <a:bodyPr/>
        <a:lstStyle/>
        <a:p>
          <a:r>
            <a:rPr lang="en-US" dirty="0" smtClean="0"/>
            <a:t>imagination</a:t>
          </a:r>
          <a:endParaRPr lang="en-US" dirty="0"/>
        </a:p>
      </dgm:t>
    </dgm:pt>
    <dgm:pt modelId="{6CD2BC21-6076-9340-8511-7F78A23911AD}" type="parTrans" cxnId="{358254CB-6505-F746-80FA-CB06C8EBEC21}">
      <dgm:prSet/>
      <dgm:spPr/>
      <dgm:t>
        <a:bodyPr/>
        <a:lstStyle/>
        <a:p>
          <a:endParaRPr lang="en-US"/>
        </a:p>
      </dgm:t>
    </dgm:pt>
    <dgm:pt modelId="{4B75D116-5C98-A642-B7A1-DD3FB977BE11}" type="sibTrans" cxnId="{358254CB-6505-F746-80FA-CB06C8EBEC21}">
      <dgm:prSet/>
      <dgm:spPr/>
      <dgm:t>
        <a:bodyPr/>
        <a:lstStyle/>
        <a:p>
          <a:endParaRPr lang="en-US"/>
        </a:p>
      </dgm:t>
    </dgm:pt>
    <dgm:pt modelId="{96DF7C35-021A-834D-9A0B-437C31688A95}">
      <dgm:prSet phldrT="[Text]"/>
      <dgm:spPr>
        <a:solidFill>
          <a:schemeClr val="bg2">
            <a:lumMod val="90000"/>
          </a:schemeClr>
        </a:solidFill>
      </dgm:spPr>
      <dgm:t>
        <a:bodyPr/>
        <a:lstStyle/>
        <a:p>
          <a:r>
            <a:rPr lang="en-US" dirty="0" smtClean="0">
              <a:solidFill>
                <a:schemeClr val="bg2">
                  <a:lumMod val="10000"/>
                </a:schemeClr>
              </a:solidFill>
            </a:rPr>
            <a:t>Conjuring possibilities</a:t>
          </a:r>
          <a:endParaRPr lang="en-US" dirty="0">
            <a:solidFill>
              <a:schemeClr val="bg2">
                <a:lumMod val="10000"/>
              </a:schemeClr>
            </a:solidFill>
          </a:endParaRPr>
        </a:p>
      </dgm:t>
    </dgm:pt>
    <dgm:pt modelId="{F5B6DDAB-1A90-B04A-B28A-CB8CF4364561}" type="parTrans" cxnId="{8228B962-3541-4440-8498-FC21D18530A3}">
      <dgm:prSet/>
      <dgm:spPr/>
      <dgm:t>
        <a:bodyPr/>
        <a:lstStyle/>
        <a:p>
          <a:endParaRPr lang="en-US"/>
        </a:p>
      </dgm:t>
    </dgm:pt>
    <dgm:pt modelId="{9C92E076-EB12-6949-B03A-7969331D6374}" type="sibTrans" cxnId="{8228B962-3541-4440-8498-FC21D18530A3}">
      <dgm:prSet/>
      <dgm:spPr/>
      <dgm:t>
        <a:bodyPr/>
        <a:lstStyle/>
        <a:p>
          <a:endParaRPr lang="en-US"/>
        </a:p>
      </dgm:t>
    </dgm:pt>
    <dgm:pt modelId="{F7A2CACA-970B-2247-B071-756B4BF5FC55}">
      <dgm:prSet phldrT="[Text]"/>
      <dgm:spPr>
        <a:solidFill>
          <a:schemeClr val="bg2">
            <a:lumMod val="90000"/>
          </a:schemeClr>
        </a:solidFill>
      </dgm:spPr>
      <dgm:t>
        <a:bodyPr/>
        <a:lstStyle/>
        <a:p>
          <a:r>
            <a:rPr lang="en-US" dirty="0" smtClean="0">
              <a:solidFill>
                <a:schemeClr val="bg2">
                  <a:lumMod val="10000"/>
                </a:schemeClr>
              </a:solidFill>
            </a:rPr>
            <a:t>Fanciful, not necessarily fantasist</a:t>
          </a:r>
          <a:endParaRPr lang="en-US" dirty="0">
            <a:solidFill>
              <a:schemeClr val="bg2">
                <a:lumMod val="10000"/>
              </a:schemeClr>
            </a:solidFill>
          </a:endParaRPr>
        </a:p>
      </dgm:t>
    </dgm:pt>
    <dgm:pt modelId="{4E79A523-2A8A-CF44-BC06-93B6AED7538F}" type="parTrans" cxnId="{F91F38A4-D5CC-3742-83D3-84606524CB0A}">
      <dgm:prSet/>
      <dgm:spPr/>
      <dgm:t>
        <a:bodyPr/>
        <a:lstStyle/>
        <a:p>
          <a:endParaRPr lang="en-US"/>
        </a:p>
      </dgm:t>
    </dgm:pt>
    <dgm:pt modelId="{AEFEBDAE-35CF-EC48-B3CB-B5AA49B9096A}" type="sibTrans" cxnId="{F91F38A4-D5CC-3742-83D3-84606524CB0A}">
      <dgm:prSet/>
      <dgm:spPr/>
      <dgm:t>
        <a:bodyPr/>
        <a:lstStyle/>
        <a:p>
          <a:endParaRPr lang="en-US"/>
        </a:p>
      </dgm:t>
    </dgm:pt>
    <dgm:pt modelId="{BB85AB3A-DD60-8347-BB3B-6DF1EF4897AD}">
      <dgm:prSet phldrT="[Text]"/>
      <dgm:spPr>
        <a:solidFill>
          <a:schemeClr val="bg2">
            <a:lumMod val="50000"/>
          </a:schemeClr>
        </a:solidFill>
      </dgm:spPr>
      <dgm:t>
        <a:bodyPr/>
        <a:lstStyle/>
        <a:p>
          <a:r>
            <a:rPr lang="en-US" dirty="0" err="1" smtClean="0"/>
            <a:t>play(fulness</a:t>
          </a:r>
          <a:r>
            <a:rPr lang="en-US" dirty="0" smtClean="0"/>
            <a:t>)</a:t>
          </a:r>
          <a:endParaRPr lang="en-US" dirty="0"/>
        </a:p>
      </dgm:t>
    </dgm:pt>
    <dgm:pt modelId="{A0EE9461-6AA2-FD42-A9F2-10DC1D803AC6}" type="parTrans" cxnId="{CB368CD1-046A-4547-8DE3-5D45250C5987}">
      <dgm:prSet/>
      <dgm:spPr/>
      <dgm:t>
        <a:bodyPr/>
        <a:lstStyle/>
        <a:p>
          <a:endParaRPr lang="en-US"/>
        </a:p>
      </dgm:t>
    </dgm:pt>
    <dgm:pt modelId="{EECB8BA1-F379-7E43-842F-31FB9AFA8C6A}" type="sibTrans" cxnId="{CB368CD1-046A-4547-8DE3-5D45250C5987}">
      <dgm:prSet/>
      <dgm:spPr/>
      <dgm:t>
        <a:bodyPr/>
        <a:lstStyle/>
        <a:p>
          <a:endParaRPr lang="en-US"/>
        </a:p>
      </dgm:t>
    </dgm:pt>
    <dgm:pt modelId="{E216121B-A070-394A-B3D4-B8404D98406D}">
      <dgm:prSet phldrT="[Text]"/>
      <dgm:spPr>
        <a:solidFill>
          <a:schemeClr val="bg2">
            <a:lumMod val="90000"/>
          </a:schemeClr>
        </a:solidFill>
      </dgm:spPr>
      <dgm:t>
        <a:bodyPr/>
        <a:lstStyle/>
        <a:p>
          <a:r>
            <a:rPr lang="en-US" dirty="0" smtClean="0">
              <a:solidFill>
                <a:schemeClr val="bg2">
                  <a:lumMod val="10000"/>
                </a:schemeClr>
              </a:solidFill>
            </a:rPr>
            <a:t>A childlike, not childish, mode of enquiry</a:t>
          </a:r>
          <a:endParaRPr lang="en-US" dirty="0">
            <a:solidFill>
              <a:schemeClr val="bg2">
                <a:lumMod val="10000"/>
              </a:schemeClr>
            </a:solidFill>
          </a:endParaRPr>
        </a:p>
      </dgm:t>
    </dgm:pt>
    <dgm:pt modelId="{3ECBF17A-ADD3-5047-95C5-622824DAC343}" type="parTrans" cxnId="{3668A246-B092-824C-A54B-7D1DB9680346}">
      <dgm:prSet/>
      <dgm:spPr/>
      <dgm:t>
        <a:bodyPr/>
        <a:lstStyle/>
        <a:p>
          <a:endParaRPr lang="en-US"/>
        </a:p>
      </dgm:t>
    </dgm:pt>
    <dgm:pt modelId="{2019A26D-4A1F-DB46-B5E4-58CBA1F8668B}" type="sibTrans" cxnId="{3668A246-B092-824C-A54B-7D1DB9680346}">
      <dgm:prSet/>
      <dgm:spPr/>
      <dgm:t>
        <a:bodyPr/>
        <a:lstStyle/>
        <a:p>
          <a:endParaRPr lang="en-US"/>
        </a:p>
      </dgm:t>
    </dgm:pt>
    <dgm:pt modelId="{23F6B7E1-6BB6-1D41-B82F-DD0FD49076FC}">
      <dgm:prSet phldrT="[Text]"/>
      <dgm:spPr>
        <a:solidFill>
          <a:schemeClr val="bg2">
            <a:lumMod val="90000"/>
          </a:schemeClr>
        </a:solidFill>
      </dgm:spPr>
      <dgm:t>
        <a:bodyPr/>
        <a:lstStyle/>
        <a:p>
          <a:r>
            <a:rPr lang="en-US" dirty="0" smtClean="0">
              <a:solidFill>
                <a:schemeClr val="bg2">
                  <a:lumMod val="10000"/>
                </a:schemeClr>
              </a:solidFill>
            </a:rPr>
            <a:t>A means of exploring possibilities through simulation</a:t>
          </a:r>
          <a:endParaRPr lang="en-US" dirty="0">
            <a:solidFill>
              <a:schemeClr val="bg2">
                <a:lumMod val="10000"/>
              </a:schemeClr>
            </a:solidFill>
          </a:endParaRPr>
        </a:p>
      </dgm:t>
    </dgm:pt>
    <dgm:pt modelId="{CCD6EA4D-7BF4-674F-B6B6-81063CA97881}" type="parTrans" cxnId="{B3B36F3D-3ACA-F14A-95D5-E2634EEF3DF1}">
      <dgm:prSet/>
      <dgm:spPr/>
      <dgm:t>
        <a:bodyPr/>
        <a:lstStyle/>
        <a:p>
          <a:endParaRPr lang="en-US"/>
        </a:p>
      </dgm:t>
    </dgm:pt>
    <dgm:pt modelId="{A1D84AA3-1E3D-A540-81FD-6D3E29C0E1E5}" type="sibTrans" cxnId="{B3B36F3D-3ACA-F14A-95D5-E2634EEF3DF1}">
      <dgm:prSet/>
      <dgm:spPr/>
      <dgm:t>
        <a:bodyPr/>
        <a:lstStyle/>
        <a:p>
          <a:endParaRPr lang="en-US"/>
        </a:p>
      </dgm:t>
    </dgm:pt>
    <dgm:pt modelId="{06165F8E-DD97-4C46-BF46-963400DD0DD7}">
      <dgm:prSet phldrT="[Text]"/>
      <dgm:spPr>
        <a:solidFill>
          <a:schemeClr val="bg2">
            <a:lumMod val="90000"/>
          </a:schemeClr>
        </a:solidFill>
      </dgm:spPr>
      <dgm:t>
        <a:bodyPr/>
        <a:lstStyle/>
        <a:p>
          <a:r>
            <a:rPr lang="en-US" dirty="0" smtClean="0">
              <a:solidFill>
                <a:schemeClr val="bg2">
                  <a:lumMod val="10000"/>
                </a:schemeClr>
              </a:solidFill>
            </a:rPr>
            <a:t>Other ways of being, seeing, doing and becoming</a:t>
          </a:r>
          <a:endParaRPr lang="en-US" dirty="0">
            <a:solidFill>
              <a:schemeClr val="bg2">
                <a:lumMod val="10000"/>
              </a:schemeClr>
            </a:solidFill>
          </a:endParaRPr>
        </a:p>
      </dgm:t>
    </dgm:pt>
    <dgm:pt modelId="{FF0DE4E1-AFAB-A146-9C91-F382B1D702A8}" type="parTrans" cxnId="{C8650D47-8BDA-314C-A280-A12DAC81356A}">
      <dgm:prSet/>
      <dgm:spPr/>
      <dgm:t>
        <a:bodyPr/>
        <a:lstStyle/>
        <a:p>
          <a:endParaRPr lang="en-US"/>
        </a:p>
      </dgm:t>
    </dgm:pt>
    <dgm:pt modelId="{B09AE877-8A9F-2345-9086-34B2A9E69543}" type="sibTrans" cxnId="{C8650D47-8BDA-314C-A280-A12DAC81356A}">
      <dgm:prSet/>
      <dgm:spPr/>
      <dgm:t>
        <a:bodyPr/>
        <a:lstStyle/>
        <a:p>
          <a:endParaRPr lang="en-US"/>
        </a:p>
      </dgm:t>
    </dgm:pt>
    <dgm:pt modelId="{82D3FD4E-D023-C84A-840A-599F1A3AE0D5}">
      <dgm:prSet phldrT="[Text]"/>
      <dgm:spPr>
        <a:solidFill>
          <a:schemeClr val="bg2">
            <a:lumMod val="90000"/>
          </a:schemeClr>
        </a:solidFill>
      </dgm:spPr>
      <dgm:t>
        <a:bodyPr/>
        <a:lstStyle/>
        <a:p>
          <a:r>
            <a:rPr lang="en-US" dirty="0" smtClean="0">
              <a:solidFill>
                <a:schemeClr val="bg2">
                  <a:lumMod val="10000"/>
                </a:schemeClr>
              </a:solidFill>
            </a:rPr>
            <a:t>Extending and fulfilling</a:t>
          </a:r>
          <a:endParaRPr lang="en-US" dirty="0">
            <a:solidFill>
              <a:schemeClr val="bg2">
                <a:lumMod val="10000"/>
              </a:schemeClr>
            </a:solidFill>
          </a:endParaRPr>
        </a:p>
      </dgm:t>
    </dgm:pt>
    <dgm:pt modelId="{F709D943-68EF-C54E-BDE4-35067D81F778}" type="parTrans" cxnId="{219AE2E0-8AD4-294C-9C3C-AAB78CC68C27}">
      <dgm:prSet/>
      <dgm:spPr/>
      <dgm:t>
        <a:bodyPr/>
        <a:lstStyle/>
        <a:p>
          <a:endParaRPr lang="en-US"/>
        </a:p>
      </dgm:t>
    </dgm:pt>
    <dgm:pt modelId="{6DA8DBCC-2332-D444-8BD5-6752F53F2BE8}" type="sibTrans" cxnId="{219AE2E0-8AD4-294C-9C3C-AAB78CC68C27}">
      <dgm:prSet/>
      <dgm:spPr/>
      <dgm:t>
        <a:bodyPr/>
        <a:lstStyle/>
        <a:p>
          <a:endParaRPr lang="en-US"/>
        </a:p>
      </dgm:t>
    </dgm:pt>
    <dgm:pt modelId="{A7F832FA-F24C-104C-BA83-A596840FAB6A}">
      <dgm:prSet phldrT="[Text]"/>
      <dgm:spPr>
        <a:solidFill>
          <a:schemeClr val="bg2">
            <a:lumMod val="90000"/>
          </a:schemeClr>
        </a:solidFill>
      </dgm:spPr>
      <dgm:t>
        <a:bodyPr/>
        <a:lstStyle/>
        <a:p>
          <a:r>
            <a:rPr lang="en-US" dirty="0" smtClean="0">
              <a:solidFill>
                <a:schemeClr val="bg2">
                  <a:lumMod val="10000"/>
                </a:schemeClr>
              </a:solidFill>
            </a:rPr>
            <a:t>Re-</a:t>
          </a:r>
          <a:r>
            <a:rPr lang="en-US" dirty="0" err="1" smtClean="0">
              <a:solidFill>
                <a:schemeClr val="bg2">
                  <a:lumMod val="10000"/>
                </a:schemeClr>
              </a:solidFill>
            </a:rPr>
            <a:t>energising</a:t>
          </a:r>
          <a:r>
            <a:rPr lang="en-US" dirty="0" smtClean="0">
              <a:solidFill>
                <a:schemeClr val="bg2">
                  <a:lumMod val="10000"/>
                </a:schemeClr>
              </a:solidFill>
            </a:rPr>
            <a:t> and freeing</a:t>
          </a:r>
          <a:endParaRPr lang="en-US" dirty="0">
            <a:solidFill>
              <a:schemeClr val="bg2">
                <a:lumMod val="10000"/>
              </a:schemeClr>
            </a:solidFill>
          </a:endParaRPr>
        </a:p>
      </dgm:t>
    </dgm:pt>
    <dgm:pt modelId="{4FF1B853-4260-0443-A044-E0B77A768FF1}" type="parTrans" cxnId="{9592EE01-4819-0A45-9BDD-B57691999477}">
      <dgm:prSet/>
      <dgm:spPr/>
      <dgm:t>
        <a:bodyPr/>
        <a:lstStyle/>
        <a:p>
          <a:endParaRPr lang="en-US"/>
        </a:p>
      </dgm:t>
    </dgm:pt>
    <dgm:pt modelId="{2217B3BC-F600-B94F-8549-45C981E411D5}" type="sibTrans" cxnId="{9592EE01-4819-0A45-9BDD-B57691999477}">
      <dgm:prSet/>
      <dgm:spPr/>
      <dgm:t>
        <a:bodyPr/>
        <a:lstStyle/>
        <a:p>
          <a:endParaRPr lang="en-US"/>
        </a:p>
      </dgm:t>
    </dgm:pt>
    <dgm:pt modelId="{48D40E0F-DC4A-5C49-AAE7-9DE91F452D45}">
      <dgm:prSet phldrT="[Text]"/>
      <dgm:spPr>
        <a:solidFill>
          <a:schemeClr val="bg2">
            <a:lumMod val="90000"/>
          </a:schemeClr>
        </a:solidFill>
      </dgm:spPr>
      <dgm:t>
        <a:bodyPr/>
        <a:lstStyle/>
        <a:p>
          <a:r>
            <a:rPr lang="en-US" dirty="0" smtClean="0">
              <a:solidFill>
                <a:schemeClr val="bg2">
                  <a:lumMod val="10000"/>
                </a:schemeClr>
              </a:solidFill>
            </a:rPr>
            <a:t>Not just wacky</a:t>
          </a:r>
          <a:endParaRPr lang="en-US" dirty="0">
            <a:solidFill>
              <a:schemeClr val="bg2">
                <a:lumMod val="10000"/>
              </a:schemeClr>
            </a:solidFill>
          </a:endParaRPr>
        </a:p>
      </dgm:t>
    </dgm:pt>
    <dgm:pt modelId="{85AA853E-5E7C-3C4D-9742-445A6371D900}" type="parTrans" cxnId="{53D7A5CE-962E-C241-B233-C1A1842B93EC}">
      <dgm:prSet/>
      <dgm:spPr/>
    </dgm:pt>
    <dgm:pt modelId="{B7145C72-EDFC-D148-B930-9734BDB0276E}" type="sibTrans" cxnId="{53D7A5CE-962E-C241-B233-C1A1842B93EC}">
      <dgm:prSet/>
      <dgm:spPr/>
    </dgm:pt>
    <dgm:pt modelId="{09AB8F1C-BE0A-5640-BCCC-A5F9BC71F0BE}" type="pres">
      <dgm:prSet presAssocID="{ECB2E9FE-9818-404F-83F5-DC0A14BE45FC}" presName="Name0" presStyleCnt="0">
        <dgm:presLayoutVars>
          <dgm:dir/>
          <dgm:animLvl val="lvl"/>
          <dgm:resizeHandles val="exact"/>
        </dgm:presLayoutVars>
      </dgm:prSet>
      <dgm:spPr/>
      <dgm:t>
        <a:bodyPr/>
        <a:lstStyle/>
        <a:p>
          <a:endParaRPr lang="en-US"/>
        </a:p>
      </dgm:t>
    </dgm:pt>
    <dgm:pt modelId="{F8E0D30C-FEC4-1649-B3F3-E069D5D8F3B5}" type="pres">
      <dgm:prSet presAssocID="{7086C282-ACC2-B644-86F8-99EF33B469F0}" presName="composite" presStyleCnt="0"/>
      <dgm:spPr/>
    </dgm:pt>
    <dgm:pt modelId="{20EC8C39-3F79-0C40-B6C5-6CE1D12C805B}" type="pres">
      <dgm:prSet presAssocID="{7086C282-ACC2-B644-86F8-99EF33B469F0}" presName="parTx" presStyleLbl="alignNode1" presStyleIdx="0" presStyleCnt="3">
        <dgm:presLayoutVars>
          <dgm:chMax val="0"/>
          <dgm:chPref val="0"/>
          <dgm:bulletEnabled val="1"/>
        </dgm:presLayoutVars>
      </dgm:prSet>
      <dgm:spPr/>
      <dgm:t>
        <a:bodyPr/>
        <a:lstStyle/>
        <a:p>
          <a:endParaRPr lang="en-US"/>
        </a:p>
      </dgm:t>
    </dgm:pt>
    <dgm:pt modelId="{F9166FE6-E08F-304C-A63E-D4D89C826B9A}" type="pres">
      <dgm:prSet presAssocID="{7086C282-ACC2-B644-86F8-99EF33B469F0}" presName="desTx" presStyleLbl="alignAccFollowNode1" presStyleIdx="0" presStyleCnt="3">
        <dgm:presLayoutVars>
          <dgm:bulletEnabled val="1"/>
        </dgm:presLayoutVars>
      </dgm:prSet>
      <dgm:spPr/>
      <dgm:t>
        <a:bodyPr/>
        <a:lstStyle/>
        <a:p>
          <a:endParaRPr lang="en-US"/>
        </a:p>
      </dgm:t>
    </dgm:pt>
    <dgm:pt modelId="{A801A58B-3FBA-F54E-8BF7-E3964308550B}" type="pres">
      <dgm:prSet presAssocID="{37B5D145-AB1C-8641-9B57-737DCE657412}" presName="space" presStyleCnt="0"/>
      <dgm:spPr/>
    </dgm:pt>
    <dgm:pt modelId="{CFE6FB15-6A3B-1443-9BD2-4EAC8E25E4D9}" type="pres">
      <dgm:prSet presAssocID="{EB137029-025B-3341-AB51-28751404C452}" presName="composite" presStyleCnt="0"/>
      <dgm:spPr/>
    </dgm:pt>
    <dgm:pt modelId="{47113E10-5636-244D-A980-F54449420F73}" type="pres">
      <dgm:prSet presAssocID="{EB137029-025B-3341-AB51-28751404C452}" presName="parTx" presStyleLbl="alignNode1" presStyleIdx="1" presStyleCnt="3">
        <dgm:presLayoutVars>
          <dgm:chMax val="0"/>
          <dgm:chPref val="0"/>
          <dgm:bulletEnabled val="1"/>
        </dgm:presLayoutVars>
      </dgm:prSet>
      <dgm:spPr/>
      <dgm:t>
        <a:bodyPr/>
        <a:lstStyle/>
        <a:p>
          <a:endParaRPr lang="en-US"/>
        </a:p>
      </dgm:t>
    </dgm:pt>
    <dgm:pt modelId="{F9D72B7E-A386-9A46-B430-092C3DB0B822}" type="pres">
      <dgm:prSet presAssocID="{EB137029-025B-3341-AB51-28751404C452}" presName="desTx" presStyleLbl="alignAccFollowNode1" presStyleIdx="1" presStyleCnt="3">
        <dgm:presLayoutVars>
          <dgm:bulletEnabled val="1"/>
        </dgm:presLayoutVars>
      </dgm:prSet>
      <dgm:spPr/>
      <dgm:t>
        <a:bodyPr/>
        <a:lstStyle/>
        <a:p>
          <a:endParaRPr lang="en-US"/>
        </a:p>
      </dgm:t>
    </dgm:pt>
    <dgm:pt modelId="{BACEAC1B-F777-8A48-BEFE-494ABF86D3D6}" type="pres">
      <dgm:prSet presAssocID="{4B75D116-5C98-A642-B7A1-DD3FB977BE11}" presName="space" presStyleCnt="0"/>
      <dgm:spPr/>
    </dgm:pt>
    <dgm:pt modelId="{A5BC565A-934C-AF47-A040-4F6BBC9B993D}" type="pres">
      <dgm:prSet presAssocID="{BB85AB3A-DD60-8347-BB3B-6DF1EF4897AD}" presName="composite" presStyleCnt="0"/>
      <dgm:spPr/>
    </dgm:pt>
    <dgm:pt modelId="{A1F61163-A591-CF40-9437-6CEDAE20D8EB}" type="pres">
      <dgm:prSet presAssocID="{BB85AB3A-DD60-8347-BB3B-6DF1EF4897AD}" presName="parTx" presStyleLbl="alignNode1" presStyleIdx="2" presStyleCnt="3">
        <dgm:presLayoutVars>
          <dgm:chMax val="0"/>
          <dgm:chPref val="0"/>
          <dgm:bulletEnabled val="1"/>
        </dgm:presLayoutVars>
      </dgm:prSet>
      <dgm:spPr/>
      <dgm:t>
        <a:bodyPr/>
        <a:lstStyle/>
        <a:p>
          <a:endParaRPr lang="en-US"/>
        </a:p>
      </dgm:t>
    </dgm:pt>
    <dgm:pt modelId="{6196EC4F-F68A-1A4F-B68C-6961929FA855}" type="pres">
      <dgm:prSet presAssocID="{BB85AB3A-DD60-8347-BB3B-6DF1EF4897AD}" presName="desTx" presStyleLbl="alignAccFollowNode1" presStyleIdx="2" presStyleCnt="3">
        <dgm:presLayoutVars>
          <dgm:bulletEnabled val="1"/>
        </dgm:presLayoutVars>
      </dgm:prSet>
      <dgm:spPr/>
      <dgm:t>
        <a:bodyPr/>
        <a:lstStyle/>
        <a:p>
          <a:endParaRPr lang="en-US"/>
        </a:p>
      </dgm:t>
    </dgm:pt>
  </dgm:ptLst>
  <dgm:cxnLst>
    <dgm:cxn modelId="{358254CB-6505-F746-80FA-CB06C8EBEC21}" srcId="{ECB2E9FE-9818-404F-83F5-DC0A14BE45FC}" destId="{EB137029-025B-3341-AB51-28751404C452}" srcOrd="1" destOrd="0" parTransId="{6CD2BC21-6076-9340-8511-7F78A23911AD}" sibTransId="{4B75D116-5C98-A642-B7A1-DD3FB977BE11}"/>
    <dgm:cxn modelId="{E8C9DC4C-D8EE-D540-81B5-025E7862A876}" type="presOf" srcId="{ECB2E9FE-9818-404F-83F5-DC0A14BE45FC}" destId="{09AB8F1C-BE0A-5640-BCCC-A5F9BC71F0BE}" srcOrd="0" destOrd="0" presId="urn:microsoft.com/office/officeart/2005/8/layout/hList1"/>
    <dgm:cxn modelId="{8228B962-3541-4440-8498-FC21D18530A3}" srcId="{EB137029-025B-3341-AB51-28751404C452}" destId="{96DF7C35-021A-834D-9A0B-437C31688A95}" srcOrd="0" destOrd="0" parTransId="{F5B6DDAB-1A90-B04A-B28A-CB8CF4364561}" sibTransId="{9C92E076-EB12-6949-B03A-7969331D6374}"/>
    <dgm:cxn modelId="{DC797691-959C-C149-8EE6-3F4F00DC20B7}" type="presOf" srcId="{7086C282-ACC2-B644-86F8-99EF33B469F0}" destId="{20EC8C39-3F79-0C40-B6C5-6CE1D12C805B}" srcOrd="0" destOrd="0" presId="urn:microsoft.com/office/officeart/2005/8/layout/hList1"/>
    <dgm:cxn modelId="{C8650D47-8BDA-314C-A280-A12DAC81356A}" srcId="{EB137029-025B-3341-AB51-28751404C452}" destId="{06165F8E-DD97-4C46-BF46-963400DD0DD7}" srcOrd="2" destOrd="0" parTransId="{FF0DE4E1-AFAB-A146-9C91-F382B1D702A8}" sibTransId="{B09AE877-8A9F-2345-9086-34B2A9E69543}"/>
    <dgm:cxn modelId="{0B5F07A7-1BB8-B84D-99DD-00573C25EFC9}" srcId="{ECB2E9FE-9818-404F-83F5-DC0A14BE45FC}" destId="{7086C282-ACC2-B644-86F8-99EF33B469F0}" srcOrd="0" destOrd="0" parTransId="{0EF072FE-7466-AF4B-A153-3467AAE55EFB}" sibTransId="{37B5D145-AB1C-8641-9B57-737DCE657412}"/>
    <dgm:cxn modelId="{E1AC40B4-9229-6F43-B54D-2441BF640431}" type="presOf" srcId="{23F6B7E1-6BB6-1D41-B82F-DD0FD49076FC}" destId="{6196EC4F-F68A-1A4F-B68C-6961929FA855}" srcOrd="0" destOrd="1" presId="urn:microsoft.com/office/officeart/2005/8/layout/hList1"/>
    <dgm:cxn modelId="{E437FFC7-C976-8640-B2BC-B5609C5E2581}" type="presOf" srcId="{82D3FD4E-D023-C84A-840A-599F1A3AE0D5}" destId="{F9D72B7E-A386-9A46-B430-092C3DB0B822}" srcOrd="0" destOrd="3" presId="urn:microsoft.com/office/officeart/2005/8/layout/hList1"/>
    <dgm:cxn modelId="{CC836656-EB19-014F-9E9C-3EBC24E48261}" type="presOf" srcId="{BB85AB3A-DD60-8347-BB3B-6DF1EF4897AD}" destId="{A1F61163-A591-CF40-9437-6CEDAE20D8EB}" srcOrd="0" destOrd="0" presId="urn:microsoft.com/office/officeart/2005/8/layout/hList1"/>
    <dgm:cxn modelId="{92E71FC9-EEF3-F842-B370-B6EA04FE82BA}" type="presOf" srcId="{48D40E0F-DC4A-5C49-AAE7-9DE91F452D45}" destId="{F9166FE6-E08F-304C-A63E-D4D89C826B9A}" srcOrd="0" destOrd="2" presId="urn:microsoft.com/office/officeart/2005/8/layout/hList1"/>
    <dgm:cxn modelId="{CB368CD1-046A-4547-8DE3-5D45250C5987}" srcId="{ECB2E9FE-9818-404F-83F5-DC0A14BE45FC}" destId="{BB85AB3A-DD60-8347-BB3B-6DF1EF4897AD}" srcOrd="2" destOrd="0" parTransId="{A0EE9461-6AA2-FD42-A9F2-10DC1D803AC6}" sibTransId="{EECB8BA1-F379-7E43-842F-31FB9AFA8C6A}"/>
    <dgm:cxn modelId="{B3B36F3D-3ACA-F14A-95D5-E2634EEF3DF1}" srcId="{BB85AB3A-DD60-8347-BB3B-6DF1EF4897AD}" destId="{23F6B7E1-6BB6-1D41-B82F-DD0FD49076FC}" srcOrd="1" destOrd="0" parTransId="{CCD6EA4D-7BF4-674F-B6B6-81063CA97881}" sibTransId="{A1D84AA3-1E3D-A540-81FD-6D3E29C0E1E5}"/>
    <dgm:cxn modelId="{7312026A-9870-E04F-85D9-975367D00336}" type="presOf" srcId="{06165F8E-DD97-4C46-BF46-963400DD0DD7}" destId="{F9D72B7E-A386-9A46-B430-092C3DB0B822}" srcOrd="0" destOrd="2" presId="urn:microsoft.com/office/officeart/2005/8/layout/hList1"/>
    <dgm:cxn modelId="{C4D05117-7D46-884B-824E-12E17D3F3744}" type="presOf" srcId="{754D5C72-BF65-1A45-AE9E-BD321F8DB69F}" destId="{F9166FE6-E08F-304C-A63E-D4D89C826B9A}" srcOrd="0" destOrd="0" presId="urn:microsoft.com/office/officeart/2005/8/layout/hList1"/>
    <dgm:cxn modelId="{53D7A5CE-962E-C241-B233-C1A1842B93EC}" srcId="{7086C282-ACC2-B644-86F8-99EF33B469F0}" destId="{48D40E0F-DC4A-5C49-AAE7-9DE91F452D45}" srcOrd="2" destOrd="0" parTransId="{85AA853E-5E7C-3C4D-9742-445A6371D900}" sibTransId="{B7145C72-EDFC-D148-B930-9734BDB0276E}"/>
    <dgm:cxn modelId="{B957C78E-D87D-884A-841B-7657BFC60B48}" srcId="{7086C282-ACC2-B644-86F8-99EF33B469F0}" destId="{9BDDFC6A-9970-F245-AE04-2280EEF36BAB}" srcOrd="1" destOrd="0" parTransId="{16F2324F-CE63-3F47-9C3B-77E5DDFB1AE7}" sibTransId="{7EE9B7BC-0F59-1243-82BD-4CF574D7BA60}"/>
    <dgm:cxn modelId="{3668A246-B092-824C-A54B-7D1DB9680346}" srcId="{BB85AB3A-DD60-8347-BB3B-6DF1EF4897AD}" destId="{E216121B-A070-394A-B3D4-B8404D98406D}" srcOrd="0" destOrd="0" parTransId="{3ECBF17A-ADD3-5047-95C5-622824DAC343}" sibTransId="{2019A26D-4A1F-DB46-B5E4-58CBA1F8668B}"/>
    <dgm:cxn modelId="{F91F38A4-D5CC-3742-83D3-84606524CB0A}" srcId="{EB137029-025B-3341-AB51-28751404C452}" destId="{F7A2CACA-970B-2247-B071-756B4BF5FC55}" srcOrd="1" destOrd="0" parTransId="{4E79A523-2A8A-CF44-BC06-93B6AED7538F}" sibTransId="{AEFEBDAE-35CF-EC48-B3CB-B5AA49B9096A}"/>
    <dgm:cxn modelId="{FC6C5E00-F433-AB4D-B90E-C380249E4484}" type="presOf" srcId="{96DF7C35-021A-834D-9A0B-437C31688A95}" destId="{F9D72B7E-A386-9A46-B430-092C3DB0B822}" srcOrd="0" destOrd="0" presId="urn:microsoft.com/office/officeart/2005/8/layout/hList1"/>
    <dgm:cxn modelId="{9592EE01-4819-0A45-9BDD-B57691999477}" srcId="{BB85AB3A-DD60-8347-BB3B-6DF1EF4897AD}" destId="{A7F832FA-F24C-104C-BA83-A596840FAB6A}" srcOrd="2" destOrd="0" parTransId="{4FF1B853-4260-0443-A044-E0B77A768FF1}" sibTransId="{2217B3BC-F600-B94F-8549-45C981E411D5}"/>
    <dgm:cxn modelId="{26B6909D-6C65-F847-ACFF-1CDEFE1DEEAF}" type="presOf" srcId="{EB137029-025B-3341-AB51-28751404C452}" destId="{47113E10-5636-244D-A980-F54449420F73}" srcOrd="0" destOrd="0" presId="urn:microsoft.com/office/officeart/2005/8/layout/hList1"/>
    <dgm:cxn modelId="{9A01EF98-5924-A449-B668-A2EFED4294A0}" type="presOf" srcId="{9BDDFC6A-9970-F245-AE04-2280EEF36BAB}" destId="{F9166FE6-E08F-304C-A63E-D4D89C826B9A}" srcOrd="0" destOrd="1" presId="urn:microsoft.com/office/officeart/2005/8/layout/hList1"/>
    <dgm:cxn modelId="{FB3C2DAF-5EA8-1F4D-A624-DA9CF5DB267A}" type="presOf" srcId="{E216121B-A070-394A-B3D4-B8404D98406D}" destId="{6196EC4F-F68A-1A4F-B68C-6961929FA855}" srcOrd="0" destOrd="0" presId="urn:microsoft.com/office/officeart/2005/8/layout/hList1"/>
    <dgm:cxn modelId="{219AE2E0-8AD4-294C-9C3C-AAB78CC68C27}" srcId="{EB137029-025B-3341-AB51-28751404C452}" destId="{82D3FD4E-D023-C84A-840A-599F1A3AE0D5}" srcOrd="3" destOrd="0" parTransId="{F709D943-68EF-C54E-BDE4-35067D81F778}" sibTransId="{6DA8DBCC-2332-D444-8BD5-6752F53F2BE8}"/>
    <dgm:cxn modelId="{CC27749B-103C-DC4D-8A1D-7B7E3701ABAA}" srcId="{7086C282-ACC2-B644-86F8-99EF33B469F0}" destId="{754D5C72-BF65-1A45-AE9E-BD321F8DB69F}" srcOrd="0" destOrd="0" parTransId="{BBA78148-D3BC-9944-B815-5DE7C20D78A4}" sibTransId="{FB30412A-0D97-654F-B3A6-E72055E23AED}"/>
    <dgm:cxn modelId="{9ACD0347-13BE-384E-B7C4-796A9B08C752}" type="presOf" srcId="{F7A2CACA-970B-2247-B071-756B4BF5FC55}" destId="{F9D72B7E-A386-9A46-B430-092C3DB0B822}" srcOrd="0" destOrd="1" presId="urn:microsoft.com/office/officeart/2005/8/layout/hList1"/>
    <dgm:cxn modelId="{83E55FEB-00A6-7549-A0FD-D0486734C519}" type="presOf" srcId="{A7F832FA-F24C-104C-BA83-A596840FAB6A}" destId="{6196EC4F-F68A-1A4F-B68C-6961929FA855}" srcOrd="0" destOrd="2" presId="urn:microsoft.com/office/officeart/2005/8/layout/hList1"/>
    <dgm:cxn modelId="{38032063-544F-9045-87D7-59D7A1F4593B}" type="presParOf" srcId="{09AB8F1C-BE0A-5640-BCCC-A5F9BC71F0BE}" destId="{F8E0D30C-FEC4-1649-B3F3-E069D5D8F3B5}" srcOrd="0" destOrd="0" presId="urn:microsoft.com/office/officeart/2005/8/layout/hList1"/>
    <dgm:cxn modelId="{E284B094-D3D9-DF45-BCF2-F16298A6EF5F}" type="presParOf" srcId="{F8E0D30C-FEC4-1649-B3F3-E069D5D8F3B5}" destId="{20EC8C39-3F79-0C40-B6C5-6CE1D12C805B}" srcOrd="0" destOrd="0" presId="urn:microsoft.com/office/officeart/2005/8/layout/hList1"/>
    <dgm:cxn modelId="{335EAA37-0918-664A-8211-9E17E3B674E6}" type="presParOf" srcId="{F8E0D30C-FEC4-1649-B3F3-E069D5D8F3B5}" destId="{F9166FE6-E08F-304C-A63E-D4D89C826B9A}" srcOrd="1" destOrd="0" presId="urn:microsoft.com/office/officeart/2005/8/layout/hList1"/>
    <dgm:cxn modelId="{73420C92-9D8F-3845-BFD8-6E70D50068BD}" type="presParOf" srcId="{09AB8F1C-BE0A-5640-BCCC-A5F9BC71F0BE}" destId="{A801A58B-3FBA-F54E-8BF7-E3964308550B}" srcOrd="1" destOrd="0" presId="urn:microsoft.com/office/officeart/2005/8/layout/hList1"/>
    <dgm:cxn modelId="{65E7E032-758B-1D4D-8C6E-8E1B05A72FA1}" type="presParOf" srcId="{09AB8F1C-BE0A-5640-BCCC-A5F9BC71F0BE}" destId="{CFE6FB15-6A3B-1443-9BD2-4EAC8E25E4D9}" srcOrd="2" destOrd="0" presId="urn:microsoft.com/office/officeart/2005/8/layout/hList1"/>
    <dgm:cxn modelId="{BD6A967B-204B-1D46-8107-602DEF7A4C53}" type="presParOf" srcId="{CFE6FB15-6A3B-1443-9BD2-4EAC8E25E4D9}" destId="{47113E10-5636-244D-A980-F54449420F73}" srcOrd="0" destOrd="0" presId="urn:microsoft.com/office/officeart/2005/8/layout/hList1"/>
    <dgm:cxn modelId="{D94BF8B2-9013-9642-AC17-A9B223CD23FF}" type="presParOf" srcId="{CFE6FB15-6A3B-1443-9BD2-4EAC8E25E4D9}" destId="{F9D72B7E-A386-9A46-B430-092C3DB0B822}" srcOrd="1" destOrd="0" presId="urn:microsoft.com/office/officeart/2005/8/layout/hList1"/>
    <dgm:cxn modelId="{25E26F84-CB4A-A34F-A2A0-ABD3F8896436}" type="presParOf" srcId="{09AB8F1C-BE0A-5640-BCCC-A5F9BC71F0BE}" destId="{BACEAC1B-F777-8A48-BEFE-494ABF86D3D6}" srcOrd="3" destOrd="0" presId="urn:microsoft.com/office/officeart/2005/8/layout/hList1"/>
    <dgm:cxn modelId="{8867DE75-15D4-044D-9E1B-3542983ED713}" type="presParOf" srcId="{09AB8F1C-BE0A-5640-BCCC-A5F9BC71F0BE}" destId="{A5BC565A-934C-AF47-A040-4F6BBC9B993D}" srcOrd="4" destOrd="0" presId="urn:microsoft.com/office/officeart/2005/8/layout/hList1"/>
    <dgm:cxn modelId="{4E3A0D01-4A0D-8D4C-884D-F74BABF57413}" type="presParOf" srcId="{A5BC565A-934C-AF47-A040-4F6BBC9B993D}" destId="{A1F61163-A591-CF40-9437-6CEDAE20D8EB}" srcOrd="0" destOrd="0" presId="urn:microsoft.com/office/officeart/2005/8/layout/hList1"/>
    <dgm:cxn modelId="{388B9E0A-4875-7749-92B3-13C2ED7D99EE}" type="presParOf" srcId="{A5BC565A-934C-AF47-A040-4F6BBC9B993D}" destId="{6196EC4F-F68A-1A4F-B68C-6961929FA85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C8C39-3F79-0C40-B6C5-6CE1D12C805B}">
      <dsp:nvSpPr>
        <dsp:cNvPr id="0" name=""/>
        <dsp:cNvSpPr/>
      </dsp:nvSpPr>
      <dsp:spPr>
        <a:xfrm>
          <a:off x="3429" y="118731"/>
          <a:ext cx="3343274" cy="720000"/>
        </a:xfrm>
        <a:prstGeom prst="rect">
          <a:avLst/>
        </a:prstGeom>
        <a:solidFill>
          <a:schemeClr val="bg2">
            <a:lumMod val="50000"/>
          </a:schemeClr>
        </a:soli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kern="1200" dirty="0" smtClean="0"/>
            <a:t>creativity</a:t>
          </a:r>
          <a:endParaRPr lang="en-US" sz="2500" kern="1200" dirty="0"/>
        </a:p>
      </dsp:txBody>
      <dsp:txXfrm>
        <a:off x="3429" y="118731"/>
        <a:ext cx="3343274" cy="720000"/>
      </dsp:txXfrm>
    </dsp:sp>
    <dsp:sp modelId="{F9166FE6-E08F-304C-A63E-D4D89C826B9A}">
      <dsp:nvSpPr>
        <dsp:cNvPr id="0" name=""/>
        <dsp:cNvSpPr/>
      </dsp:nvSpPr>
      <dsp:spPr>
        <a:xfrm>
          <a:off x="3429" y="838731"/>
          <a:ext cx="3343274" cy="3568500"/>
        </a:xfrm>
        <a:prstGeom prst="rect">
          <a:avLst/>
        </a:prstGeom>
        <a:solidFill>
          <a:schemeClr val="bg2">
            <a:lumMod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smtClean="0">
              <a:solidFill>
                <a:schemeClr val="bg2">
                  <a:lumMod val="10000"/>
                </a:schemeClr>
              </a:solidFill>
            </a:rPr>
            <a:t>The making of newness, including adoption of thinking processes or borrowing from one domain to enhance another</a:t>
          </a:r>
          <a:endParaRPr lang="en-US" sz="2500" kern="1200" dirty="0">
            <a:solidFill>
              <a:schemeClr val="bg2">
                <a:lumMod val="10000"/>
              </a:schemeClr>
            </a:solidFill>
          </a:endParaRPr>
        </a:p>
        <a:p>
          <a:pPr marL="228600" lvl="1" indent="-228600" algn="l" defTabSz="1111250">
            <a:lnSpc>
              <a:spcPct val="90000"/>
            </a:lnSpc>
            <a:spcBef>
              <a:spcPct val="0"/>
            </a:spcBef>
            <a:spcAft>
              <a:spcPct val="15000"/>
            </a:spcAft>
            <a:buChar char="••"/>
          </a:pPr>
          <a:r>
            <a:rPr lang="en-US" sz="2500" kern="1200" dirty="0" smtClean="0">
              <a:solidFill>
                <a:schemeClr val="bg2">
                  <a:lumMod val="10000"/>
                </a:schemeClr>
              </a:solidFill>
            </a:rPr>
            <a:t>Joy, flair, value</a:t>
          </a:r>
          <a:endParaRPr lang="en-US" sz="2500" kern="1200" dirty="0">
            <a:solidFill>
              <a:schemeClr val="bg2">
                <a:lumMod val="10000"/>
              </a:schemeClr>
            </a:solidFill>
          </a:endParaRPr>
        </a:p>
        <a:p>
          <a:pPr marL="228600" lvl="1" indent="-228600" algn="l" defTabSz="1111250">
            <a:lnSpc>
              <a:spcPct val="90000"/>
            </a:lnSpc>
            <a:spcBef>
              <a:spcPct val="0"/>
            </a:spcBef>
            <a:spcAft>
              <a:spcPct val="15000"/>
            </a:spcAft>
            <a:buChar char="••"/>
          </a:pPr>
          <a:r>
            <a:rPr lang="en-US" sz="2500" kern="1200" dirty="0" smtClean="0">
              <a:solidFill>
                <a:schemeClr val="bg2">
                  <a:lumMod val="10000"/>
                </a:schemeClr>
              </a:solidFill>
            </a:rPr>
            <a:t>Not just wacky</a:t>
          </a:r>
          <a:endParaRPr lang="en-US" sz="2500" kern="1200" dirty="0">
            <a:solidFill>
              <a:schemeClr val="bg2">
                <a:lumMod val="10000"/>
              </a:schemeClr>
            </a:solidFill>
          </a:endParaRPr>
        </a:p>
      </dsp:txBody>
      <dsp:txXfrm>
        <a:off x="3429" y="838731"/>
        <a:ext cx="3343274" cy="3568500"/>
      </dsp:txXfrm>
    </dsp:sp>
    <dsp:sp modelId="{47113E10-5636-244D-A980-F54449420F73}">
      <dsp:nvSpPr>
        <dsp:cNvPr id="0" name=""/>
        <dsp:cNvSpPr/>
      </dsp:nvSpPr>
      <dsp:spPr>
        <a:xfrm>
          <a:off x="3814762" y="118731"/>
          <a:ext cx="3343274" cy="720000"/>
        </a:xfrm>
        <a:prstGeom prst="rect">
          <a:avLst/>
        </a:prstGeom>
        <a:solidFill>
          <a:schemeClr val="bg2">
            <a:lumMod val="50000"/>
          </a:schemeClr>
        </a:soli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kern="1200" dirty="0" smtClean="0"/>
            <a:t>imagination</a:t>
          </a:r>
          <a:endParaRPr lang="en-US" sz="2500" kern="1200" dirty="0"/>
        </a:p>
      </dsp:txBody>
      <dsp:txXfrm>
        <a:off x="3814762" y="118731"/>
        <a:ext cx="3343274" cy="720000"/>
      </dsp:txXfrm>
    </dsp:sp>
    <dsp:sp modelId="{F9D72B7E-A386-9A46-B430-092C3DB0B822}">
      <dsp:nvSpPr>
        <dsp:cNvPr id="0" name=""/>
        <dsp:cNvSpPr/>
      </dsp:nvSpPr>
      <dsp:spPr>
        <a:xfrm>
          <a:off x="3814762" y="838731"/>
          <a:ext cx="3343274" cy="3568500"/>
        </a:xfrm>
        <a:prstGeom prst="rect">
          <a:avLst/>
        </a:prstGeom>
        <a:solidFill>
          <a:schemeClr val="bg2">
            <a:lumMod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smtClean="0">
              <a:solidFill>
                <a:schemeClr val="bg2">
                  <a:lumMod val="10000"/>
                </a:schemeClr>
              </a:solidFill>
            </a:rPr>
            <a:t>Conjuring possibilities</a:t>
          </a:r>
          <a:endParaRPr lang="en-US" sz="2500" kern="1200" dirty="0">
            <a:solidFill>
              <a:schemeClr val="bg2">
                <a:lumMod val="10000"/>
              </a:schemeClr>
            </a:solidFill>
          </a:endParaRPr>
        </a:p>
        <a:p>
          <a:pPr marL="228600" lvl="1" indent="-228600" algn="l" defTabSz="1111250">
            <a:lnSpc>
              <a:spcPct val="90000"/>
            </a:lnSpc>
            <a:spcBef>
              <a:spcPct val="0"/>
            </a:spcBef>
            <a:spcAft>
              <a:spcPct val="15000"/>
            </a:spcAft>
            <a:buChar char="••"/>
          </a:pPr>
          <a:r>
            <a:rPr lang="en-US" sz="2500" kern="1200" dirty="0" smtClean="0">
              <a:solidFill>
                <a:schemeClr val="bg2">
                  <a:lumMod val="10000"/>
                </a:schemeClr>
              </a:solidFill>
            </a:rPr>
            <a:t>Fanciful, not necessarily fantasist</a:t>
          </a:r>
          <a:endParaRPr lang="en-US" sz="2500" kern="1200" dirty="0">
            <a:solidFill>
              <a:schemeClr val="bg2">
                <a:lumMod val="10000"/>
              </a:schemeClr>
            </a:solidFill>
          </a:endParaRPr>
        </a:p>
        <a:p>
          <a:pPr marL="228600" lvl="1" indent="-228600" algn="l" defTabSz="1111250">
            <a:lnSpc>
              <a:spcPct val="90000"/>
            </a:lnSpc>
            <a:spcBef>
              <a:spcPct val="0"/>
            </a:spcBef>
            <a:spcAft>
              <a:spcPct val="15000"/>
            </a:spcAft>
            <a:buChar char="••"/>
          </a:pPr>
          <a:r>
            <a:rPr lang="en-US" sz="2500" kern="1200" dirty="0" smtClean="0">
              <a:solidFill>
                <a:schemeClr val="bg2">
                  <a:lumMod val="10000"/>
                </a:schemeClr>
              </a:solidFill>
            </a:rPr>
            <a:t>Other ways of being, seeing, doing and becoming</a:t>
          </a:r>
          <a:endParaRPr lang="en-US" sz="2500" kern="1200" dirty="0">
            <a:solidFill>
              <a:schemeClr val="bg2">
                <a:lumMod val="10000"/>
              </a:schemeClr>
            </a:solidFill>
          </a:endParaRPr>
        </a:p>
        <a:p>
          <a:pPr marL="228600" lvl="1" indent="-228600" algn="l" defTabSz="1111250">
            <a:lnSpc>
              <a:spcPct val="90000"/>
            </a:lnSpc>
            <a:spcBef>
              <a:spcPct val="0"/>
            </a:spcBef>
            <a:spcAft>
              <a:spcPct val="15000"/>
            </a:spcAft>
            <a:buChar char="••"/>
          </a:pPr>
          <a:r>
            <a:rPr lang="en-US" sz="2500" kern="1200" dirty="0" smtClean="0">
              <a:solidFill>
                <a:schemeClr val="bg2">
                  <a:lumMod val="10000"/>
                </a:schemeClr>
              </a:solidFill>
            </a:rPr>
            <a:t>Extending and fulfilling</a:t>
          </a:r>
          <a:endParaRPr lang="en-US" sz="2500" kern="1200" dirty="0">
            <a:solidFill>
              <a:schemeClr val="bg2">
                <a:lumMod val="10000"/>
              </a:schemeClr>
            </a:solidFill>
          </a:endParaRPr>
        </a:p>
      </dsp:txBody>
      <dsp:txXfrm>
        <a:off x="3814762" y="838731"/>
        <a:ext cx="3343274" cy="3568500"/>
      </dsp:txXfrm>
    </dsp:sp>
    <dsp:sp modelId="{A1F61163-A591-CF40-9437-6CEDAE20D8EB}">
      <dsp:nvSpPr>
        <dsp:cNvPr id="0" name=""/>
        <dsp:cNvSpPr/>
      </dsp:nvSpPr>
      <dsp:spPr>
        <a:xfrm>
          <a:off x="7626096" y="118731"/>
          <a:ext cx="3343274" cy="720000"/>
        </a:xfrm>
        <a:prstGeom prst="rect">
          <a:avLst/>
        </a:prstGeom>
        <a:solidFill>
          <a:schemeClr val="bg2">
            <a:lumMod val="50000"/>
          </a:schemeClr>
        </a:soli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kern="1200" dirty="0" err="1" smtClean="0"/>
            <a:t>play(fulness</a:t>
          </a:r>
          <a:r>
            <a:rPr lang="en-US" sz="2500" kern="1200" dirty="0" smtClean="0"/>
            <a:t>)</a:t>
          </a:r>
          <a:endParaRPr lang="en-US" sz="2500" kern="1200" dirty="0"/>
        </a:p>
      </dsp:txBody>
      <dsp:txXfrm>
        <a:off x="7626096" y="118731"/>
        <a:ext cx="3343274" cy="720000"/>
      </dsp:txXfrm>
    </dsp:sp>
    <dsp:sp modelId="{6196EC4F-F68A-1A4F-B68C-6961929FA855}">
      <dsp:nvSpPr>
        <dsp:cNvPr id="0" name=""/>
        <dsp:cNvSpPr/>
      </dsp:nvSpPr>
      <dsp:spPr>
        <a:xfrm>
          <a:off x="7626096" y="838731"/>
          <a:ext cx="3343274" cy="3568500"/>
        </a:xfrm>
        <a:prstGeom prst="rect">
          <a:avLst/>
        </a:prstGeom>
        <a:solidFill>
          <a:schemeClr val="bg2">
            <a:lumMod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smtClean="0">
              <a:solidFill>
                <a:schemeClr val="bg2">
                  <a:lumMod val="10000"/>
                </a:schemeClr>
              </a:solidFill>
            </a:rPr>
            <a:t>A childlike, not childish, mode of enquiry</a:t>
          </a:r>
          <a:endParaRPr lang="en-US" sz="2500" kern="1200" dirty="0">
            <a:solidFill>
              <a:schemeClr val="bg2">
                <a:lumMod val="10000"/>
              </a:schemeClr>
            </a:solidFill>
          </a:endParaRPr>
        </a:p>
        <a:p>
          <a:pPr marL="228600" lvl="1" indent="-228600" algn="l" defTabSz="1111250">
            <a:lnSpc>
              <a:spcPct val="90000"/>
            </a:lnSpc>
            <a:spcBef>
              <a:spcPct val="0"/>
            </a:spcBef>
            <a:spcAft>
              <a:spcPct val="15000"/>
            </a:spcAft>
            <a:buChar char="••"/>
          </a:pPr>
          <a:r>
            <a:rPr lang="en-US" sz="2500" kern="1200" dirty="0" smtClean="0">
              <a:solidFill>
                <a:schemeClr val="bg2">
                  <a:lumMod val="10000"/>
                </a:schemeClr>
              </a:solidFill>
            </a:rPr>
            <a:t>A means of exploring possibilities through simulation</a:t>
          </a:r>
          <a:endParaRPr lang="en-US" sz="2500" kern="1200" dirty="0">
            <a:solidFill>
              <a:schemeClr val="bg2">
                <a:lumMod val="10000"/>
              </a:schemeClr>
            </a:solidFill>
          </a:endParaRPr>
        </a:p>
        <a:p>
          <a:pPr marL="228600" lvl="1" indent="-228600" algn="l" defTabSz="1111250">
            <a:lnSpc>
              <a:spcPct val="90000"/>
            </a:lnSpc>
            <a:spcBef>
              <a:spcPct val="0"/>
            </a:spcBef>
            <a:spcAft>
              <a:spcPct val="15000"/>
            </a:spcAft>
            <a:buChar char="••"/>
          </a:pPr>
          <a:r>
            <a:rPr lang="en-US" sz="2500" kern="1200" dirty="0" smtClean="0">
              <a:solidFill>
                <a:schemeClr val="bg2">
                  <a:lumMod val="10000"/>
                </a:schemeClr>
              </a:solidFill>
            </a:rPr>
            <a:t>Re-</a:t>
          </a:r>
          <a:r>
            <a:rPr lang="en-US" sz="2500" kern="1200" dirty="0" err="1" smtClean="0">
              <a:solidFill>
                <a:schemeClr val="bg2">
                  <a:lumMod val="10000"/>
                </a:schemeClr>
              </a:solidFill>
            </a:rPr>
            <a:t>energising</a:t>
          </a:r>
          <a:r>
            <a:rPr lang="en-US" sz="2500" kern="1200" dirty="0" smtClean="0">
              <a:solidFill>
                <a:schemeClr val="bg2">
                  <a:lumMod val="10000"/>
                </a:schemeClr>
              </a:solidFill>
            </a:rPr>
            <a:t> and freeing</a:t>
          </a:r>
          <a:endParaRPr lang="en-US" sz="2500" kern="1200" dirty="0">
            <a:solidFill>
              <a:schemeClr val="bg2">
                <a:lumMod val="10000"/>
              </a:schemeClr>
            </a:solidFill>
          </a:endParaRPr>
        </a:p>
      </dsp:txBody>
      <dsp:txXfrm>
        <a:off x="7626096" y="838731"/>
        <a:ext cx="3343274" cy="35685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B90DDF-2846-4AC2-80D3-0549346325D4}" type="datetimeFigureOut">
              <a:rPr lang="en-GB" smtClean="0"/>
              <a:pPr/>
              <a:t>9/8/15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46005-6F33-484C-83C2-A1EEC45CDB73}" type="slidenum">
              <a:rPr lang="en-GB" smtClean="0"/>
              <a:pPr/>
              <a:t>‹#›</a:t>
            </a:fld>
            <a:endParaRPr lang="en-GB"/>
          </a:p>
        </p:txBody>
      </p:sp>
    </p:spTree>
    <p:extLst>
      <p:ext uri="{BB962C8B-B14F-4D97-AF65-F5344CB8AC3E}">
        <p14:creationId xmlns:p14="http://schemas.microsoft.com/office/powerpoint/2010/main" val="2645265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sixwordstories.net"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up a </a:t>
            </a:r>
            <a:r>
              <a:rPr lang="en-US" dirty="0" err="1" smtClean="0"/>
              <a:t>todaysmeet</a:t>
            </a:r>
            <a:r>
              <a:rPr lang="en-US" dirty="0" smtClean="0"/>
              <a:t> page?</a:t>
            </a:r>
          </a:p>
          <a:p>
            <a:r>
              <a:rPr lang="en-US" dirty="0" smtClean="0"/>
              <a:t>Set up a poll – play in HE, does it have a place in your practice? Professional, administrative, managerial, academic?</a:t>
            </a:r>
            <a:endParaRPr lang="en-US" dirty="0"/>
          </a:p>
        </p:txBody>
      </p:sp>
      <p:sp>
        <p:nvSpPr>
          <p:cNvPr id="4" name="Slide Number Placeholder 3"/>
          <p:cNvSpPr>
            <a:spLocks noGrp="1"/>
          </p:cNvSpPr>
          <p:nvPr>
            <p:ph type="sldNum" sz="quarter" idx="10"/>
          </p:nvPr>
        </p:nvSpPr>
        <p:spPr/>
        <p:txBody>
          <a:bodyPr/>
          <a:lstStyle/>
          <a:p>
            <a:fld id="{23546005-6F33-484C-83C2-A1EEC45CDB73}" type="slidenum">
              <a:rPr lang="en-GB" smtClean="0"/>
              <a:pPr/>
              <a:t>1</a:t>
            </a:fld>
            <a:endParaRPr lang="en-GB"/>
          </a:p>
        </p:txBody>
      </p:sp>
    </p:spTree>
    <p:extLst>
      <p:ext uri="{BB962C8B-B14F-4D97-AF65-F5344CB8AC3E}">
        <p14:creationId xmlns:p14="http://schemas.microsoft.com/office/powerpoint/2010/main" val="236985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46005-6F33-484C-83C2-A1EEC45CDB73}" type="slidenum">
              <a:rPr lang="en-GB" smtClean="0"/>
              <a:pPr/>
              <a:t>11</a:t>
            </a:fld>
            <a:endParaRPr lang="en-GB"/>
          </a:p>
        </p:txBody>
      </p:sp>
    </p:spTree>
    <p:extLst>
      <p:ext uri="{BB962C8B-B14F-4D97-AF65-F5344CB8AC3E}">
        <p14:creationId xmlns:p14="http://schemas.microsoft.com/office/powerpoint/2010/main" val="2983754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6005-6F33-484C-83C2-A1EEC45CDB73}" type="slidenum">
              <a:rPr lang="en-GB" smtClean="0"/>
              <a:pPr/>
              <a:t>12</a:t>
            </a:fld>
            <a:endParaRPr lang="en-GB"/>
          </a:p>
        </p:txBody>
      </p:sp>
    </p:spTree>
    <p:extLst>
      <p:ext uri="{BB962C8B-B14F-4D97-AF65-F5344CB8AC3E}">
        <p14:creationId xmlns:p14="http://schemas.microsoft.com/office/powerpoint/2010/main" val="3276659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6005-6F33-484C-83C2-A1EEC45CDB73}" type="slidenum">
              <a:rPr lang="en-GB" smtClean="0"/>
              <a:pPr/>
              <a:t>13</a:t>
            </a:fld>
            <a:endParaRPr lang="en-GB"/>
          </a:p>
        </p:txBody>
      </p:sp>
    </p:spTree>
    <p:extLst>
      <p:ext uri="{BB962C8B-B14F-4D97-AF65-F5344CB8AC3E}">
        <p14:creationId xmlns:p14="http://schemas.microsoft.com/office/powerpoint/2010/main" val="1227081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46005-6F33-484C-83C2-A1EEC45CDB73}" type="slidenum">
              <a:rPr lang="en-GB" smtClean="0"/>
              <a:pPr/>
              <a:t>15</a:t>
            </a:fld>
            <a:endParaRPr lang="en-GB"/>
          </a:p>
        </p:txBody>
      </p:sp>
    </p:spTree>
    <p:extLst>
      <p:ext uri="{BB962C8B-B14F-4D97-AF65-F5344CB8AC3E}">
        <p14:creationId xmlns:p14="http://schemas.microsoft.com/office/powerpoint/2010/main" val="132266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1443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6005-6F33-484C-83C2-A1EEC45CDB73}" type="slidenum">
              <a:rPr lang="en-GB" smtClean="0"/>
              <a:pPr/>
              <a:t>16</a:t>
            </a:fld>
            <a:endParaRPr lang="en-GB"/>
          </a:p>
        </p:txBody>
      </p:sp>
    </p:spTree>
    <p:extLst>
      <p:ext uri="{BB962C8B-B14F-4D97-AF65-F5344CB8AC3E}">
        <p14:creationId xmlns:p14="http://schemas.microsoft.com/office/powerpoint/2010/main" val="704252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46005-6F33-484C-83C2-A1EEC45CDB73}" type="slidenum">
              <a:rPr lang="en-GB" smtClean="0"/>
              <a:pPr/>
              <a:t>17</a:t>
            </a:fld>
            <a:endParaRPr lang="en-GB"/>
          </a:p>
        </p:txBody>
      </p:sp>
    </p:spTree>
    <p:extLst>
      <p:ext uri="{BB962C8B-B14F-4D97-AF65-F5344CB8AC3E}">
        <p14:creationId xmlns:p14="http://schemas.microsoft.com/office/powerpoint/2010/main" val="2753854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6005-6F33-484C-83C2-A1EEC45CDB73}" type="slidenum">
              <a:rPr lang="en-GB" smtClean="0"/>
              <a:pPr/>
              <a:t>18</a:t>
            </a:fld>
            <a:endParaRPr lang="en-GB"/>
          </a:p>
        </p:txBody>
      </p:sp>
    </p:spTree>
    <p:extLst>
      <p:ext uri="{BB962C8B-B14F-4D97-AF65-F5344CB8AC3E}">
        <p14:creationId xmlns:p14="http://schemas.microsoft.com/office/powerpoint/2010/main" val="221500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6005-6F33-484C-83C2-A1EEC45CDB73}" type="slidenum">
              <a:rPr lang="en-GB" smtClean="0"/>
              <a:pPr/>
              <a:t>19</a:t>
            </a:fld>
            <a:endParaRPr lang="en-GB"/>
          </a:p>
        </p:txBody>
      </p:sp>
    </p:spTree>
    <p:extLst>
      <p:ext uri="{BB962C8B-B14F-4D97-AF65-F5344CB8AC3E}">
        <p14:creationId xmlns:p14="http://schemas.microsoft.com/office/powerpoint/2010/main" val="789878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6005-6F33-484C-83C2-A1EEC45CDB73}" type="slidenum">
              <a:rPr lang="en-GB" smtClean="0"/>
              <a:pPr/>
              <a:t>20</a:t>
            </a:fld>
            <a:endParaRPr lang="en-GB"/>
          </a:p>
        </p:txBody>
      </p:sp>
    </p:spTree>
    <p:extLst>
      <p:ext uri="{BB962C8B-B14F-4D97-AF65-F5344CB8AC3E}">
        <p14:creationId xmlns:p14="http://schemas.microsoft.com/office/powerpoint/2010/main" val="1478741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6005-6F33-484C-83C2-A1EEC45CDB73}" type="slidenum">
              <a:rPr lang="en-GB" smtClean="0"/>
              <a:pPr/>
              <a:t>21</a:t>
            </a:fld>
            <a:endParaRPr lang="en-GB"/>
          </a:p>
        </p:txBody>
      </p:sp>
    </p:spTree>
    <p:extLst>
      <p:ext uri="{BB962C8B-B14F-4D97-AF65-F5344CB8AC3E}">
        <p14:creationId xmlns:p14="http://schemas.microsoft.com/office/powerpoint/2010/main" val="381952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CFB19F-1291-F245-816C-6DDBFAF1EE3F}" type="slidenum">
              <a:rPr lang="en-US" smtClean="0"/>
              <a:pPr/>
              <a:t>2</a:t>
            </a:fld>
            <a:endParaRPr lang="en-US"/>
          </a:p>
        </p:txBody>
      </p:sp>
    </p:spTree>
    <p:extLst>
      <p:ext uri="{BB962C8B-B14F-4D97-AF65-F5344CB8AC3E}">
        <p14:creationId xmlns:p14="http://schemas.microsoft.com/office/powerpoint/2010/main" val="1213920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0581" y="4345335"/>
            <a:ext cx="5486400" cy="3600450"/>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CFB19F-1291-F245-816C-6DDBFAF1EE3F}" type="slidenum">
              <a:rPr lang="en-US" smtClean="0"/>
              <a:pPr/>
              <a:t>22</a:t>
            </a:fld>
            <a:endParaRPr lang="en-US"/>
          </a:p>
        </p:txBody>
      </p:sp>
    </p:spTree>
    <p:extLst>
      <p:ext uri="{BB962C8B-B14F-4D97-AF65-F5344CB8AC3E}">
        <p14:creationId xmlns:p14="http://schemas.microsoft.com/office/powerpoint/2010/main" val="372056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6005-6F33-484C-83C2-A1EEC45CDB73}" type="slidenum">
              <a:rPr lang="en-GB" smtClean="0"/>
              <a:pPr/>
              <a:t>23</a:t>
            </a:fld>
            <a:endParaRPr lang="en-GB"/>
          </a:p>
        </p:txBody>
      </p:sp>
    </p:spTree>
    <p:extLst>
      <p:ext uri="{BB962C8B-B14F-4D97-AF65-F5344CB8AC3E}">
        <p14:creationId xmlns:p14="http://schemas.microsoft.com/office/powerpoint/2010/main" val="1650569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6005-6F33-484C-83C2-A1EEC45CDB73}" type="slidenum">
              <a:rPr lang="en-GB" smtClean="0"/>
              <a:pPr/>
              <a:t>24</a:t>
            </a:fld>
            <a:endParaRPr lang="en-GB"/>
          </a:p>
        </p:txBody>
      </p:sp>
    </p:spTree>
    <p:extLst>
      <p:ext uri="{BB962C8B-B14F-4D97-AF65-F5344CB8AC3E}">
        <p14:creationId xmlns:p14="http://schemas.microsoft.com/office/powerpoint/2010/main" val="93540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6005-6F33-484C-83C2-A1EEC45CDB73}" type="slidenum">
              <a:rPr lang="en-GB" smtClean="0"/>
              <a:pPr/>
              <a:t>25</a:t>
            </a:fld>
            <a:endParaRPr lang="en-GB"/>
          </a:p>
        </p:txBody>
      </p:sp>
    </p:spTree>
    <p:extLst>
      <p:ext uri="{BB962C8B-B14F-4D97-AF65-F5344CB8AC3E}">
        <p14:creationId xmlns:p14="http://schemas.microsoft.com/office/powerpoint/2010/main" val="4044324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6005-6F33-484C-83C2-A1EEC45CDB73}" type="slidenum">
              <a:rPr lang="en-GB" smtClean="0"/>
              <a:pPr/>
              <a:t>26</a:t>
            </a:fld>
            <a:endParaRPr lang="en-GB"/>
          </a:p>
        </p:txBody>
      </p:sp>
    </p:spTree>
    <p:extLst>
      <p:ext uri="{BB962C8B-B14F-4D97-AF65-F5344CB8AC3E}">
        <p14:creationId xmlns:p14="http://schemas.microsoft.com/office/powerpoint/2010/main" val="185464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5525" y="558800"/>
            <a:ext cx="5486400" cy="3086100"/>
          </a:xfrm>
        </p:spPr>
      </p:sp>
      <p:sp>
        <p:nvSpPr>
          <p:cNvPr id="3" name="Notes Placeholder 2"/>
          <p:cNvSpPr>
            <a:spLocks noGrp="1"/>
          </p:cNvSpPr>
          <p:nvPr>
            <p:ph type="body" idx="1"/>
          </p:nvPr>
        </p:nvSpPr>
        <p:spPr/>
        <p:txBody>
          <a:bodyPr/>
          <a:lstStyle/>
          <a:p>
            <a:r>
              <a:rPr lang="en-US" dirty="0"/>
              <a:t>Make point was languages graduate and moved into creative arts teaching after doing different kinds of jobs</a:t>
            </a:r>
          </a:p>
          <a:p>
            <a:endParaRPr lang="en-US" dirty="0"/>
          </a:p>
        </p:txBody>
      </p:sp>
      <p:sp>
        <p:nvSpPr>
          <p:cNvPr id="4" name="Slide Number Placeholder 3"/>
          <p:cNvSpPr>
            <a:spLocks noGrp="1"/>
          </p:cNvSpPr>
          <p:nvPr>
            <p:ph type="sldNum" sz="quarter" idx="10"/>
          </p:nvPr>
        </p:nvSpPr>
        <p:spPr/>
        <p:txBody>
          <a:bodyPr/>
          <a:lstStyle/>
          <a:p>
            <a:fld id="{23546005-6F33-484C-83C2-A1EEC45CDB73}" type="slidenum">
              <a:rPr lang="en-GB" smtClean="0"/>
              <a:pPr/>
              <a:t>3</a:t>
            </a:fld>
            <a:endParaRPr lang="en-GB"/>
          </a:p>
        </p:txBody>
      </p:sp>
    </p:spTree>
    <p:extLst>
      <p:ext uri="{BB962C8B-B14F-4D97-AF65-F5344CB8AC3E}">
        <p14:creationId xmlns:p14="http://schemas.microsoft.com/office/powerpoint/2010/main" val="1021128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positive/comfortable do you feel with each of these words?</a:t>
            </a:r>
          </a:p>
          <a:p>
            <a:r>
              <a:rPr lang="en-US" dirty="0" smtClean="0"/>
              <a:t>Any burden, pressure or reticence?</a:t>
            </a:r>
          </a:p>
          <a:p>
            <a:endParaRPr lang="en-US" dirty="0"/>
          </a:p>
          <a:p>
            <a:r>
              <a:rPr lang="en-US" dirty="0" smtClean="0"/>
              <a:t>By creativity not just making and sticking, creativity in thought, in words, in probing and challenging</a:t>
            </a:r>
            <a:endParaRPr lang="en-US" dirty="0"/>
          </a:p>
        </p:txBody>
      </p:sp>
      <p:sp>
        <p:nvSpPr>
          <p:cNvPr id="4" name="Slide Number Placeholder 3"/>
          <p:cNvSpPr>
            <a:spLocks noGrp="1"/>
          </p:cNvSpPr>
          <p:nvPr>
            <p:ph type="sldNum" sz="quarter" idx="10"/>
          </p:nvPr>
        </p:nvSpPr>
        <p:spPr/>
        <p:txBody>
          <a:bodyPr/>
          <a:lstStyle/>
          <a:p>
            <a:fld id="{0F6E1475-A812-F74F-AED4-4E0D81D2D793}" type="slidenum">
              <a:rPr lang="en-US" smtClean="0"/>
              <a:pPr/>
              <a:t>5</a:t>
            </a:fld>
            <a:endParaRPr lang="en-US"/>
          </a:p>
        </p:txBody>
      </p:sp>
    </p:spTree>
    <p:extLst>
      <p:ext uri="{BB962C8B-B14F-4D97-AF65-F5344CB8AC3E}">
        <p14:creationId xmlns:p14="http://schemas.microsoft.com/office/powerpoint/2010/main" val="362503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6005-6F33-484C-83C2-A1EEC45CDB73}" type="slidenum">
              <a:rPr lang="en-GB" smtClean="0"/>
              <a:pPr/>
              <a:t>6</a:t>
            </a:fld>
            <a:endParaRPr lang="en-GB"/>
          </a:p>
        </p:txBody>
      </p:sp>
    </p:spTree>
    <p:extLst>
      <p:ext uri="{BB962C8B-B14F-4D97-AF65-F5344CB8AC3E}">
        <p14:creationId xmlns:p14="http://schemas.microsoft.com/office/powerpoint/2010/main" val="2786940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came across when reading Daniel Pink A Whole New Mind</a:t>
            </a:r>
          </a:p>
          <a:p>
            <a:r>
              <a:rPr lang="en-US" dirty="0">
                <a:hlinkClick r:id="rId3"/>
              </a:rPr>
              <a:t>http://</a:t>
            </a:r>
            <a:r>
              <a:rPr lang="en-US" dirty="0" smtClean="0">
                <a:hlinkClick r:id="rId3"/>
              </a:rPr>
              <a:t>www.sixwordstories.net</a:t>
            </a:r>
            <a:r>
              <a:rPr lang="en-US" dirty="0" smtClean="0"/>
              <a:t> some of these incredibly moving</a:t>
            </a:r>
          </a:p>
          <a:p>
            <a:r>
              <a:rPr lang="en-US" dirty="0" smtClean="0"/>
              <a:t>“Torched the haystack. Found the needle”</a:t>
            </a:r>
          </a:p>
          <a:p>
            <a:r>
              <a:rPr lang="en-US" dirty="0" smtClean="0"/>
              <a:t>Crime stories on beer bottles</a:t>
            </a:r>
          </a:p>
          <a:p>
            <a:r>
              <a:rPr lang="en-US" dirty="0" smtClean="0"/>
              <a:t>Good grief exclaimed Bertie - the butler really did do it</a:t>
            </a:r>
          </a:p>
          <a:p>
            <a:r>
              <a:rPr lang="en-US" dirty="0" err="1" smtClean="0"/>
              <a:t>Theakstons</a:t>
            </a:r>
            <a:r>
              <a:rPr lang="en-US" dirty="0" smtClean="0"/>
              <a:t> old </a:t>
            </a:r>
            <a:r>
              <a:rPr lang="en-US" dirty="0" err="1" smtClean="0"/>
              <a:t>peculier</a:t>
            </a:r>
            <a:r>
              <a:rPr lang="en-US" dirty="0" smtClean="0"/>
              <a:t> ten word crime writing competition</a:t>
            </a:r>
            <a:endParaRPr lang="en-US" dirty="0"/>
          </a:p>
        </p:txBody>
      </p:sp>
      <p:sp>
        <p:nvSpPr>
          <p:cNvPr id="4" name="Slide Number Placeholder 3"/>
          <p:cNvSpPr>
            <a:spLocks noGrp="1"/>
          </p:cNvSpPr>
          <p:nvPr>
            <p:ph type="sldNum" sz="quarter" idx="10"/>
          </p:nvPr>
        </p:nvSpPr>
        <p:spPr/>
        <p:txBody>
          <a:bodyPr/>
          <a:lstStyle/>
          <a:p>
            <a:fld id="{23546005-6F33-484C-83C2-A1EEC45CDB73}" type="slidenum">
              <a:rPr lang="en-GB" smtClean="0"/>
              <a:pPr/>
              <a:t>7</a:t>
            </a:fld>
            <a:endParaRPr lang="en-GB"/>
          </a:p>
        </p:txBody>
      </p:sp>
    </p:spTree>
    <p:extLst>
      <p:ext uri="{BB962C8B-B14F-4D97-AF65-F5344CB8AC3E}">
        <p14:creationId xmlns:p14="http://schemas.microsoft.com/office/powerpoint/2010/main" val="3744762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46005-6F33-484C-83C2-A1EEC45CDB73}" type="slidenum">
              <a:rPr lang="en-GB" smtClean="0"/>
              <a:pPr/>
              <a:t>8</a:t>
            </a:fld>
            <a:endParaRPr lang="en-GB"/>
          </a:p>
        </p:txBody>
      </p:sp>
    </p:spTree>
    <p:extLst>
      <p:ext uri="{BB962C8B-B14F-4D97-AF65-F5344CB8AC3E}">
        <p14:creationId xmlns:p14="http://schemas.microsoft.com/office/powerpoint/2010/main" val="3094980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6005-6F33-484C-83C2-A1EEC45CDB73}" type="slidenum">
              <a:rPr lang="en-GB" smtClean="0"/>
              <a:pPr/>
              <a:t>9</a:t>
            </a:fld>
            <a:endParaRPr lang="en-GB"/>
          </a:p>
        </p:txBody>
      </p:sp>
    </p:spTree>
    <p:extLst>
      <p:ext uri="{BB962C8B-B14F-4D97-AF65-F5344CB8AC3E}">
        <p14:creationId xmlns:p14="http://schemas.microsoft.com/office/powerpoint/2010/main" val="3802180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CFB19F-1291-F245-816C-6DDBFAF1EE3F}" type="slidenum">
              <a:rPr lang="en-US" smtClean="0"/>
              <a:pPr/>
              <a:t>10</a:t>
            </a:fld>
            <a:endParaRPr lang="en-US"/>
          </a:p>
        </p:txBody>
      </p:sp>
    </p:spTree>
    <p:extLst>
      <p:ext uri="{BB962C8B-B14F-4D97-AF65-F5344CB8AC3E}">
        <p14:creationId xmlns:p14="http://schemas.microsoft.com/office/powerpoint/2010/main" val="927671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pPr/>
              <a:t>9/8/15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13" name="Straight Connector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pPr/>
              <a:t>9/8/15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pPr/>
              <a:t>9/8/15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pPr/>
              <a:t>9/8/15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pPr/>
              <a:t>9/8/15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pPr/>
              <a:t>9/8/15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pPr/>
              <a:t>9/8/15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pPr/>
              <a:t>9/8/15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pPr/>
              <a:t>9/8/15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pPr/>
              <a:t>9/8/15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pPr/>
              <a:t>9/8/15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9/8/15</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hyperlink" Target="mailto:a.james@fashion.arts.ac.ac.uk"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425" y="5000667"/>
            <a:ext cx="7772400" cy="1463040"/>
          </a:xfrm>
        </p:spPr>
        <p:txBody>
          <a:bodyPr>
            <a:normAutofit fontScale="90000"/>
          </a:bodyPr>
          <a:lstStyle/>
          <a:p>
            <a:r>
              <a:rPr lang="en-GB" dirty="0" smtClean="0">
                <a:solidFill>
                  <a:schemeClr val="accent3">
                    <a:lumMod val="50000"/>
                  </a:schemeClr>
                </a:solidFill>
              </a:rPr>
              <a:t>Engaging students  creatively and interactively  </a:t>
            </a:r>
            <a:endParaRPr lang="en-GB" dirty="0">
              <a:solidFill>
                <a:schemeClr val="accent3">
                  <a:lumMod val="50000"/>
                </a:schemeClr>
              </a:solidFill>
            </a:endParaRPr>
          </a:p>
        </p:txBody>
      </p:sp>
      <p:sp>
        <p:nvSpPr>
          <p:cNvPr id="3" name="Subtitle 2"/>
          <p:cNvSpPr>
            <a:spLocks noGrp="1"/>
          </p:cNvSpPr>
          <p:nvPr>
            <p:ph type="subTitle" idx="1"/>
          </p:nvPr>
        </p:nvSpPr>
        <p:spPr>
          <a:xfrm>
            <a:off x="8151226" y="4973647"/>
            <a:ext cx="3200400" cy="1463040"/>
          </a:xfrm>
        </p:spPr>
        <p:txBody>
          <a:bodyPr>
            <a:normAutofit lnSpcReduction="10000"/>
          </a:bodyPr>
          <a:lstStyle/>
          <a:p>
            <a:endParaRPr lang="en-GB" dirty="0" smtClean="0">
              <a:solidFill>
                <a:srgbClr val="7A7425"/>
              </a:solidFill>
            </a:endParaRPr>
          </a:p>
          <a:p>
            <a:r>
              <a:rPr lang="en-GB" dirty="0" smtClean="0">
                <a:solidFill>
                  <a:srgbClr val="7A7425"/>
                </a:solidFill>
              </a:rPr>
              <a:t>Dr Alison James, UAL</a:t>
            </a:r>
          </a:p>
          <a:p>
            <a:r>
              <a:rPr lang="en-GB" dirty="0" smtClean="0">
                <a:solidFill>
                  <a:srgbClr val="7A7425"/>
                </a:solidFill>
              </a:rPr>
              <a:t>National Teaching Fellow 2014</a:t>
            </a:r>
          </a:p>
          <a:p>
            <a:endParaRPr lang="en-GB" dirty="0">
              <a:solidFill>
                <a:srgbClr val="7A7425"/>
              </a:solidFill>
            </a:endParaRPr>
          </a:p>
          <a:p>
            <a:r>
              <a:rPr lang="en-GB" dirty="0" smtClean="0">
                <a:solidFill>
                  <a:srgbClr val="7A7425"/>
                </a:solidFill>
              </a:rPr>
              <a:t>Image: Finn Stone Lego Stilettos</a:t>
            </a:r>
          </a:p>
          <a:p>
            <a:endParaRPr lang="en-GB" dirty="0" smtClean="0">
              <a:solidFill>
                <a:srgbClr val="7A7425"/>
              </a:solidFill>
            </a:endParaRPr>
          </a:p>
        </p:txBody>
      </p:sp>
      <p:pic>
        <p:nvPicPr>
          <p:cNvPr id="4" name="Picture 3" descr="finn-stone-lego-stilettos-1-537x402.jpg"/>
          <p:cNvPicPr>
            <a:picLocks noChangeAspect="1"/>
          </p:cNvPicPr>
          <p:nvPr/>
        </p:nvPicPr>
        <p:blipFill>
          <a:blip r:embed="rId3"/>
          <a:stretch>
            <a:fillRect/>
          </a:stretch>
        </p:blipFill>
        <p:spPr>
          <a:xfrm>
            <a:off x="3369734" y="165849"/>
            <a:ext cx="5637008" cy="4219883"/>
          </a:xfrm>
          <a:prstGeom prst="rect">
            <a:avLst/>
          </a:prstGeom>
        </p:spPr>
      </p:pic>
    </p:spTree>
    <p:extLst>
      <p:ext uri="{BB962C8B-B14F-4D97-AF65-F5344CB8AC3E}">
        <p14:creationId xmlns:p14="http://schemas.microsoft.com/office/powerpoint/2010/main" val="11384248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attachment.jpg"/>
          <p:cNvPicPr>
            <a:picLocks noChangeAspect="1"/>
          </p:cNvPicPr>
          <p:nvPr/>
        </p:nvPicPr>
        <p:blipFill rotWithShape="1">
          <a:blip r:embed="rId3"/>
          <a:srcRect l="14222" t="5457" r="21745" b="6982"/>
          <a:stretch/>
        </p:blipFill>
        <p:spPr>
          <a:xfrm>
            <a:off x="1864519" y="154403"/>
            <a:ext cx="8444383" cy="6495248"/>
          </a:xfrm>
          <a:prstGeom prst="rect">
            <a:avLst/>
          </a:prstGeom>
        </p:spPr>
      </p:pic>
    </p:spTree>
    <p:extLst>
      <p:ext uri="{BB962C8B-B14F-4D97-AF65-F5344CB8AC3E}">
        <p14:creationId xmlns:p14="http://schemas.microsoft.com/office/powerpoint/2010/main" val="17914512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ick Vis.jpg"/>
          <p:cNvPicPr>
            <a:picLocks noGrp="1" noChangeAspect="1"/>
          </p:cNvPicPr>
          <p:nvPr>
            <p:ph idx="1"/>
          </p:nvPr>
        </p:nvPicPr>
        <p:blipFill>
          <a:blip r:embed="rId3">
            <a:extLst>
              <a:ext uri="{28A0092B-C50C-407E-A947-70E740481C1C}">
                <a14:useLocalDpi xmlns:a14="http://schemas.microsoft.com/office/drawing/2010/main" val="0"/>
              </a:ext>
            </a:extLst>
          </a:blip>
          <a:srcRect l="-30891" r="-30891"/>
          <a:stretch>
            <a:fillRect/>
          </a:stretch>
        </p:blipFill>
        <p:spPr>
          <a:xfrm>
            <a:off x="-1259796" y="689009"/>
            <a:ext cx="14165759" cy="5863531"/>
          </a:xfrm>
        </p:spPr>
      </p:pic>
    </p:spTree>
    <p:extLst>
      <p:ext uri="{BB962C8B-B14F-4D97-AF65-F5344CB8AC3E}">
        <p14:creationId xmlns:p14="http://schemas.microsoft.com/office/powerpoint/2010/main" val="7521740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440" y="232468"/>
            <a:ext cx="11005302" cy="1499616"/>
          </a:xfrm>
        </p:spPr>
        <p:txBody>
          <a:bodyPr/>
          <a:lstStyle/>
          <a:p>
            <a:r>
              <a:rPr lang="en-US" dirty="0" smtClean="0">
                <a:solidFill>
                  <a:srgbClr val="7A7425"/>
                </a:solidFill>
              </a:rPr>
              <a:t>Making the familiar strange</a:t>
            </a:r>
            <a:endParaRPr lang="en-US" dirty="0">
              <a:solidFill>
                <a:srgbClr val="7A7425"/>
              </a:solidFill>
            </a:endParaRPr>
          </a:p>
        </p:txBody>
      </p:sp>
      <p:sp>
        <p:nvSpPr>
          <p:cNvPr id="3" name="Content Placeholder 2"/>
          <p:cNvSpPr>
            <a:spLocks noGrp="1"/>
          </p:cNvSpPr>
          <p:nvPr>
            <p:ph sz="half" idx="1"/>
          </p:nvPr>
        </p:nvSpPr>
        <p:spPr>
          <a:xfrm>
            <a:off x="816327" y="1600201"/>
            <a:ext cx="5178072" cy="5257799"/>
          </a:xfrm>
        </p:spPr>
        <p:txBody>
          <a:bodyPr>
            <a:normAutofit/>
          </a:bodyPr>
          <a:lstStyle/>
          <a:p>
            <a:pPr marL="0" indent="0">
              <a:buNone/>
            </a:pPr>
            <a:r>
              <a:rPr lang="en-US" sz="3000" dirty="0" smtClean="0">
                <a:solidFill>
                  <a:srgbClr val="7A7425"/>
                </a:solidFill>
              </a:rPr>
              <a:t>Jules </a:t>
            </a:r>
            <a:r>
              <a:rPr lang="en-US" sz="3000" dirty="0" err="1" smtClean="0">
                <a:solidFill>
                  <a:srgbClr val="7A7425"/>
                </a:solidFill>
              </a:rPr>
              <a:t>Prown’s</a:t>
            </a:r>
            <a:r>
              <a:rPr lang="en-US" sz="3000" dirty="0" smtClean="0">
                <a:solidFill>
                  <a:srgbClr val="7A7425"/>
                </a:solidFill>
              </a:rPr>
              <a:t> three stages of material culture analysis: Description, Deduction &amp; Speculation. </a:t>
            </a:r>
            <a:endParaRPr lang="en-US" dirty="0" smtClean="0">
              <a:solidFill>
                <a:srgbClr val="7A7425"/>
              </a:solidFill>
            </a:endParaRPr>
          </a:p>
          <a:p>
            <a:pPr marL="0" indent="0">
              <a:buNone/>
            </a:pPr>
            <a:r>
              <a:rPr lang="en-US" sz="2800" dirty="0" smtClean="0">
                <a:solidFill>
                  <a:srgbClr val="7A7425"/>
                </a:solidFill>
              </a:rPr>
              <a:t>How can we use these stages, employ objects or playful methods to see the overlooked, spot opportunities, make connections, explore what if scenarios?</a:t>
            </a:r>
          </a:p>
          <a:p>
            <a:pPr marL="0" indent="0">
              <a:buNone/>
            </a:pPr>
            <a:r>
              <a:rPr lang="en-US" sz="2800" dirty="0" smtClean="0">
                <a:solidFill>
                  <a:srgbClr val="7A7425"/>
                </a:solidFill>
              </a:rPr>
              <a:t>“The Memory Project”</a:t>
            </a:r>
          </a:p>
          <a:p>
            <a:pPr marL="0" indent="0">
              <a:buNone/>
            </a:pPr>
            <a:endParaRPr lang="en-US" dirty="0">
              <a:solidFill>
                <a:srgbClr val="7A7425"/>
              </a:solidFill>
            </a:endParaRPr>
          </a:p>
        </p:txBody>
      </p:sp>
      <p:pic>
        <p:nvPicPr>
          <p:cNvPr id="7" name="Content Placeholder 6" descr="cordwainers archive AJ.jpg"/>
          <p:cNvPicPr>
            <a:picLocks noGrp="1" noChangeAspect="1"/>
          </p:cNvPicPr>
          <p:nvPr>
            <p:ph sz="half" idx="2"/>
          </p:nvPr>
        </p:nvPicPr>
        <p:blipFill>
          <a:blip r:embed="rId3">
            <a:extLst>
              <a:ext uri="{28A0092B-C50C-407E-A947-70E740481C1C}">
                <a14:useLocalDpi xmlns:a14="http://schemas.microsoft.com/office/drawing/2010/main" val="0"/>
              </a:ext>
            </a:extLst>
          </a:blip>
          <a:srcRect t="7975" b="7975"/>
          <a:stretch>
            <a:fillRect/>
          </a:stretch>
        </p:blipFill>
        <p:spPr>
          <a:xfrm>
            <a:off x="5804994" y="1824460"/>
            <a:ext cx="5777407" cy="4855951"/>
          </a:xfrm>
        </p:spPr>
      </p:pic>
    </p:spTree>
    <p:extLst>
      <p:ext uri="{BB962C8B-B14F-4D97-AF65-F5344CB8AC3E}">
        <p14:creationId xmlns:p14="http://schemas.microsoft.com/office/powerpoint/2010/main" val="32707262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ilt 2013.jpg"/>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388390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nterburylabyrinth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298" y="159079"/>
            <a:ext cx="8998335" cy="6226527"/>
          </a:xfrm>
          <a:prstGeom prst="rect">
            <a:avLst/>
          </a:prstGeom>
        </p:spPr>
      </p:pic>
    </p:spTree>
    <p:extLst>
      <p:ext uri="{BB962C8B-B14F-4D97-AF65-F5344CB8AC3E}">
        <p14:creationId xmlns:p14="http://schemas.microsoft.com/office/powerpoint/2010/main" val="41658547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eative research knitting.jpg"/>
          <p:cNvPicPr>
            <a:picLocks noChangeAspect="1"/>
          </p:cNvPicPr>
          <p:nvPr/>
        </p:nvPicPr>
        <p:blipFill>
          <a:blip r:embed="rId3"/>
          <a:stretch>
            <a:fillRect/>
          </a:stretch>
        </p:blipFill>
        <p:spPr>
          <a:xfrm>
            <a:off x="677334" y="393700"/>
            <a:ext cx="10837333" cy="6070600"/>
          </a:xfrm>
          <a:prstGeom prst="rect">
            <a:avLst/>
          </a:prstGeom>
        </p:spPr>
      </p:pic>
    </p:spTree>
    <p:extLst>
      <p:ext uri="{BB962C8B-B14F-4D97-AF65-F5344CB8AC3E}">
        <p14:creationId xmlns:p14="http://schemas.microsoft.com/office/powerpoint/2010/main" val="26951492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194" y="342036"/>
            <a:ext cx="9865984" cy="1499616"/>
          </a:xfrm>
        </p:spPr>
        <p:txBody>
          <a:bodyPr/>
          <a:lstStyle/>
          <a:p>
            <a:r>
              <a:rPr lang="en-US" dirty="0" smtClean="0">
                <a:solidFill>
                  <a:srgbClr val="7A7425"/>
                </a:solidFill>
              </a:rPr>
              <a:t>Lego® Serious Play®</a:t>
            </a:r>
            <a:endParaRPr lang="en-US" dirty="0">
              <a:solidFill>
                <a:srgbClr val="7A7425"/>
              </a:solidFill>
            </a:endParaRPr>
          </a:p>
        </p:txBody>
      </p:sp>
      <p:sp>
        <p:nvSpPr>
          <p:cNvPr id="3" name="Content Placeholder 2"/>
          <p:cNvSpPr>
            <a:spLocks noGrp="1"/>
          </p:cNvSpPr>
          <p:nvPr>
            <p:ph idx="1"/>
          </p:nvPr>
        </p:nvSpPr>
        <p:spPr>
          <a:xfrm>
            <a:off x="743106" y="1826659"/>
            <a:ext cx="10579123" cy="4739187"/>
          </a:xfrm>
        </p:spPr>
        <p:txBody>
          <a:bodyPr>
            <a:normAutofit fontScale="85000" lnSpcReduction="10000"/>
          </a:bodyPr>
          <a:lstStyle/>
          <a:p>
            <a:r>
              <a:rPr lang="en-US" sz="3200" dirty="0" smtClean="0">
                <a:solidFill>
                  <a:schemeClr val="bg1">
                    <a:lumMod val="25000"/>
                  </a:schemeClr>
                </a:solidFill>
              </a:rPr>
              <a:t>…is a systematic set of techniques and applications which allow participants to explore complex issues or topics with no immediate obvious answer. </a:t>
            </a:r>
          </a:p>
          <a:p>
            <a:r>
              <a:rPr lang="en-US" sz="3200" dirty="0" smtClean="0">
                <a:solidFill>
                  <a:schemeClr val="bg1">
                    <a:lumMod val="25000"/>
                  </a:schemeClr>
                </a:solidFill>
              </a:rPr>
              <a:t>…uses metaphor, symbolism and association…</a:t>
            </a:r>
          </a:p>
          <a:p>
            <a:pPr marL="0" indent="0">
              <a:buNone/>
            </a:pPr>
            <a:endParaRPr lang="en-US" sz="3200" dirty="0" smtClean="0">
              <a:solidFill>
                <a:srgbClr val="7A7425"/>
              </a:solidFill>
            </a:endParaRPr>
          </a:p>
          <a:p>
            <a:pPr>
              <a:buFont typeface="Arial"/>
              <a:buChar char="•"/>
            </a:pPr>
            <a:r>
              <a:rPr lang="en-US" sz="3200" dirty="0" smtClean="0">
                <a:solidFill>
                  <a:srgbClr val="7A7425"/>
                </a:solidFill>
              </a:rPr>
              <a:t>Each activity involves a four part process of posing a question, building, sharing and reflecting</a:t>
            </a:r>
          </a:p>
          <a:p>
            <a:pPr>
              <a:buFont typeface="Arial"/>
              <a:buChar char="•"/>
            </a:pPr>
            <a:r>
              <a:rPr lang="en-US" sz="3200" dirty="0" smtClean="0">
                <a:solidFill>
                  <a:srgbClr val="7A7425"/>
                </a:solidFill>
              </a:rPr>
              <a:t>Builders own the meaning in their model</a:t>
            </a:r>
          </a:p>
          <a:p>
            <a:pPr>
              <a:buFont typeface="Arial"/>
              <a:buChar char="•"/>
            </a:pPr>
            <a:r>
              <a:rPr lang="en-US" sz="3200" dirty="0" smtClean="0">
                <a:solidFill>
                  <a:srgbClr val="7A7425"/>
                </a:solidFill>
              </a:rPr>
              <a:t>Models can be individual and joint, small and large: whole landscapes of situations can be created, ‘what ifs’ can be safely explored</a:t>
            </a:r>
          </a:p>
          <a:p>
            <a:pPr>
              <a:buFont typeface="Arial"/>
              <a:buChar char="•"/>
            </a:pPr>
            <a:r>
              <a:rPr lang="en-US" sz="3200" dirty="0" smtClean="0">
                <a:solidFill>
                  <a:srgbClr val="7A7425"/>
                </a:solidFill>
              </a:rPr>
              <a:t>Sessions last from between two hours to one day</a:t>
            </a:r>
          </a:p>
          <a:p>
            <a:endParaRPr lang="en-US" dirty="0"/>
          </a:p>
        </p:txBody>
      </p:sp>
      <p:pic>
        <p:nvPicPr>
          <p:cNvPr id="7" name="Picture 6" descr="finn-stone-lego-stilettos-1-537x4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111" y="3174843"/>
            <a:ext cx="464920" cy="348041"/>
          </a:xfrm>
          <a:prstGeom prst="rect">
            <a:avLst/>
          </a:prstGeom>
        </p:spPr>
      </p:pic>
      <p:pic>
        <p:nvPicPr>
          <p:cNvPr id="9" name="Picture 8" descr="finn-stone-lego-stilettos-1-537x4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440" y="3165124"/>
            <a:ext cx="464920" cy="348041"/>
          </a:xfrm>
          <a:prstGeom prst="rect">
            <a:avLst/>
          </a:prstGeom>
        </p:spPr>
      </p:pic>
      <p:pic>
        <p:nvPicPr>
          <p:cNvPr id="11" name="Picture 10" descr="finn-stone-lego-stilettos-1-537x4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991" y="3165124"/>
            <a:ext cx="464920" cy="348041"/>
          </a:xfrm>
          <a:prstGeom prst="rect">
            <a:avLst/>
          </a:prstGeom>
        </p:spPr>
      </p:pic>
    </p:spTree>
    <p:extLst>
      <p:ext uri="{BB962C8B-B14F-4D97-AF65-F5344CB8AC3E}">
        <p14:creationId xmlns:p14="http://schemas.microsoft.com/office/powerpoint/2010/main" val="10496501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d-face-clip-art-2588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332" y="514161"/>
            <a:ext cx="5369668" cy="5797685"/>
          </a:xfrm>
          <a:prstGeom prst="rect">
            <a:avLst/>
          </a:prstGeom>
        </p:spPr>
      </p:pic>
    </p:spTree>
    <p:extLst>
      <p:ext uri="{BB962C8B-B14F-4D97-AF65-F5344CB8AC3E}">
        <p14:creationId xmlns:p14="http://schemas.microsoft.com/office/powerpoint/2010/main" val="26578429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70182" y="453594"/>
            <a:ext cx="3843867" cy="6124754"/>
          </a:xfrm>
          <a:prstGeom prst="rect">
            <a:avLst/>
          </a:prstGeom>
        </p:spPr>
        <p:txBody>
          <a:bodyPr wrap="square">
            <a:spAutoFit/>
          </a:bodyPr>
          <a:lstStyle/>
          <a:p>
            <a:r>
              <a:rPr lang="en-GB" sz="2800" dirty="0">
                <a:solidFill>
                  <a:srgbClr val="7A7425"/>
                </a:solidFill>
              </a:rPr>
              <a:t>Spider</a:t>
            </a:r>
          </a:p>
          <a:p>
            <a:r>
              <a:rPr lang="en-GB" sz="2800" dirty="0">
                <a:solidFill>
                  <a:srgbClr val="7A7425"/>
                </a:solidFill>
              </a:rPr>
              <a:t>Lego base</a:t>
            </a:r>
          </a:p>
          <a:p>
            <a:r>
              <a:rPr lang="en-GB" sz="2800" dirty="0">
                <a:solidFill>
                  <a:srgbClr val="7A7425"/>
                </a:solidFill>
              </a:rPr>
              <a:t>Holder for mobile</a:t>
            </a:r>
          </a:p>
          <a:p>
            <a:r>
              <a:rPr lang="en-GB" sz="2800" dirty="0">
                <a:solidFill>
                  <a:srgbClr val="7A7425"/>
                </a:solidFill>
              </a:rPr>
              <a:t>Hairdryers</a:t>
            </a:r>
          </a:p>
          <a:p>
            <a:r>
              <a:rPr lang="en-GB" sz="2800" dirty="0" err="1">
                <a:solidFill>
                  <a:srgbClr val="7A7425"/>
                </a:solidFill>
              </a:rPr>
              <a:t>Tiddly</a:t>
            </a:r>
            <a:r>
              <a:rPr lang="en-GB" sz="2800" dirty="0">
                <a:solidFill>
                  <a:srgbClr val="7A7425"/>
                </a:solidFill>
              </a:rPr>
              <a:t>-wink game</a:t>
            </a:r>
          </a:p>
          <a:p>
            <a:r>
              <a:rPr lang="en-GB" sz="2800" dirty="0">
                <a:solidFill>
                  <a:srgbClr val="7A7425"/>
                </a:solidFill>
              </a:rPr>
              <a:t>Dennis the Menace</a:t>
            </a:r>
          </a:p>
          <a:p>
            <a:r>
              <a:rPr lang="en-GB" sz="2800" dirty="0">
                <a:solidFill>
                  <a:srgbClr val="7A7425"/>
                </a:solidFill>
              </a:rPr>
              <a:t>Lego holders</a:t>
            </a:r>
          </a:p>
          <a:p>
            <a:r>
              <a:rPr lang="en-GB" sz="2800" dirty="0">
                <a:solidFill>
                  <a:srgbClr val="7A7425"/>
                </a:solidFill>
              </a:rPr>
              <a:t>Cup holder</a:t>
            </a:r>
          </a:p>
          <a:p>
            <a:r>
              <a:rPr lang="en-GB" sz="2800" dirty="0">
                <a:solidFill>
                  <a:srgbClr val="7A7425"/>
                </a:solidFill>
              </a:rPr>
              <a:t>A piece of jewellery</a:t>
            </a:r>
          </a:p>
          <a:p>
            <a:r>
              <a:rPr lang="en-GB" sz="2800" dirty="0">
                <a:solidFill>
                  <a:srgbClr val="7A7425"/>
                </a:solidFill>
              </a:rPr>
              <a:t>Weird crab</a:t>
            </a:r>
          </a:p>
          <a:p>
            <a:r>
              <a:rPr lang="en-GB" sz="2800" dirty="0">
                <a:solidFill>
                  <a:srgbClr val="7A7425"/>
                </a:solidFill>
              </a:rPr>
              <a:t>Ink blot</a:t>
            </a:r>
          </a:p>
          <a:p>
            <a:r>
              <a:rPr lang="en-GB" sz="2800" dirty="0">
                <a:solidFill>
                  <a:srgbClr val="7A7425"/>
                </a:solidFill>
              </a:rPr>
              <a:t>Base to launch a rocket</a:t>
            </a:r>
          </a:p>
          <a:p>
            <a:r>
              <a:rPr lang="en-GB" sz="2800" dirty="0">
                <a:solidFill>
                  <a:srgbClr val="7A7425"/>
                </a:solidFill>
              </a:rPr>
              <a:t>A garment worn by </a:t>
            </a:r>
            <a:endParaRPr lang="en-GB" sz="2800" dirty="0" smtClean="0">
              <a:solidFill>
                <a:srgbClr val="7A7425"/>
              </a:solidFill>
            </a:endParaRPr>
          </a:p>
          <a:p>
            <a:r>
              <a:rPr lang="en-GB" sz="2800" dirty="0" smtClean="0">
                <a:solidFill>
                  <a:srgbClr val="7A7425"/>
                </a:solidFill>
              </a:rPr>
              <a:t>Janet </a:t>
            </a:r>
            <a:r>
              <a:rPr lang="en-GB" sz="2800" dirty="0">
                <a:solidFill>
                  <a:srgbClr val="7A7425"/>
                </a:solidFill>
              </a:rPr>
              <a:t>Jackson</a:t>
            </a:r>
          </a:p>
        </p:txBody>
      </p:sp>
      <p:pic>
        <p:nvPicPr>
          <p:cNvPr id="3" name="Picture 2" descr="black splat little bags LE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28700" y="1028700"/>
            <a:ext cx="8128000" cy="6070600"/>
          </a:xfrm>
          <a:prstGeom prst="rect">
            <a:avLst/>
          </a:prstGeom>
        </p:spPr>
      </p:pic>
    </p:spTree>
    <p:extLst>
      <p:ext uri="{BB962C8B-B14F-4D97-AF65-F5344CB8AC3E}">
        <p14:creationId xmlns:p14="http://schemas.microsoft.com/office/powerpoint/2010/main" val="251158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uplo ladybi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1590975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go academics cats.jpg"/>
          <p:cNvPicPr>
            <a:picLocks noChangeAspect="1"/>
          </p:cNvPicPr>
          <p:nvPr/>
        </p:nvPicPr>
        <p:blipFill>
          <a:blip r:embed="rId3"/>
          <a:stretch>
            <a:fillRect/>
          </a:stretch>
        </p:blipFill>
        <p:spPr>
          <a:xfrm>
            <a:off x="0" y="53698"/>
            <a:ext cx="12192000" cy="6750604"/>
          </a:xfrm>
          <a:prstGeom prst="rect">
            <a:avLst/>
          </a:prstGeom>
        </p:spPr>
      </p:pic>
      <p:sp>
        <p:nvSpPr>
          <p:cNvPr id="3" name="TextBox 2"/>
          <p:cNvSpPr txBox="1"/>
          <p:nvPr/>
        </p:nvSpPr>
        <p:spPr>
          <a:xfrm>
            <a:off x="0" y="6488669"/>
            <a:ext cx="3699388" cy="307777"/>
          </a:xfrm>
          <a:prstGeom prst="rect">
            <a:avLst/>
          </a:prstGeom>
          <a:noFill/>
        </p:spPr>
        <p:txBody>
          <a:bodyPr wrap="none" rtlCol="0">
            <a:spAutoFit/>
          </a:bodyPr>
          <a:lstStyle/>
          <a:p>
            <a:r>
              <a:rPr lang="en-US" sz="1400" dirty="0" smtClean="0">
                <a:solidFill>
                  <a:schemeClr val="bg1"/>
                </a:solidFill>
              </a:rPr>
              <a:t>@Lego Academics </a:t>
            </a:r>
            <a:r>
              <a:rPr lang="en-US" sz="1400" dirty="0" err="1" smtClean="0">
                <a:solidFill>
                  <a:schemeClr val="bg1"/>
                </a:solidFill>
              </a:rPr>
              <a:t>pic.twitter.com/WAFduBPAOd</a:t>
            </a:r>
            <a:endParaRPr lang="en-US" sz="1400" dirty="0">
              <a:solidFill>
                <a:schemeClr val="bg1"/>
              </a:solidFill>
            </a:endParaRPr>
          </a:p>
        </p:txBody>
      </p:sp>
    </p:spTree>
    <p:extLst>
      <p:ext uri="{BB962C8B-B14F-4D97-AF65-F5344CB8AC3E}">
        <p14:creationId xmlns:p14="http://schemas.microsoft.com/office/powerpoint/2010/main" val="69370327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00107-20120320-1549.jpg"/>
          <p:cNvPicPr>
            <a:picLocks noChangeAspect="1"/>
          </p:cNvPicPr>
          <p:nvPr/>
        </p:nvPicPr>
        <p:blipFill>
          <a:blip r:embed="rId3"/>
          <a:stretch>
            <a:fillRect/>
          </a:stretch>
        </p:blipFill>
        <p:spPr>
          <a:xfrm>
            <a:off x="1524000" y="0"/>
            <a:ext cx="5143500" cy="6858000"/>
          </a:xfrm>
          <a:prstGeom prst="rect">
            <a:avLst/>
          </a:prstGeom>
        </p:spPr>
      </p:pic>
      <p:sp>
        <p:nvSpPr>
          <p:cNvPr id="3" name="Title 1"/>
          <p:cNvSpPr txBox="1">
            <a:spLocks/>
          </p:cNvSpPr>
          <p:nvPr/>
        </p:nvSpPr>
        <p:spPr>
          <a:xfrm>
            <a:off x="6809326" y="1564106"/>
            <a:ext cx="3858674" cy="3882941"/>
          </a:xfrm>
          <a:prstGeom prst="rect">
            <a:avLst/>
          </a:prstGeom>
        </p:spPr>
        <p:txBody>
          <a:bodyPr vert="horz" lIns="91440" tIns="45720" rIns="91440" bIns="45720" rtlCol="0" anchor="ctr">
            <a:normAutofit fontScale="97500"/>
          </a:bodyPr>
          <a:lstStyle/>
          <a:p>
            <a:pPr algn="ctr">
              <a:spcBef>
                <a:spcPct val="0"/>
              </a:spcBef>
              <a:defRPr/>
            </a:pPr>
            <a:r>
              <a:rPr lang="en-US" sz="2800" dirty="0">
                <a:solidFill>
                  <a:srgbClr val="7A7425"/>
                </a:solidFill>
                <a:latin typeface="+mj-lt"/>
                <a:ea typeface="+mj-ea"/>
                <a:cs typeface="+mj-cs"/>
              </a:rPr>
              <a:t>“How do I know what I think till I see what I say?”</a:t>
            </a:r>
            <a:br>
              <a:rPr lang="en-US" sz="2800" dirty="0">
                <a:solidFill>
                  <a:srgbClr val="7A7425"/>
                </a:solidFill>
                <a:latin typeface="+mj-lt"/>
                <a:ea typeface="+mj-ea"/>
                <a:cs typeface="+mj-cs"/>
              </a:rPr>
            </a:br>
            <a:r>
              <a:rPr lang="en-US" sz="2800" dirty="0">
                <a:solidFill>
                  <a:srgbClr val="7A7425"/>
                </a:solidFill>
                <a:latin typeface="+mj-lt"/>
                <a:ea typeface="+mj-ea"/>
                <a:cs typeface="+mj-cs"/>
              </a:rPr>
              <a:t/>
            </a:r>
            <a:br>
              <a:rPr lang="en-US" sz="2800" dirty="0">
                <a:solidFill>
                  <a:srgbClr val="7A7425"/>
                </a:solidFill>
                <a:latin typeface="+mj-lt"/>
                <a:ea typeface="+mj-ea"/>
                <a:cs typeface="+mj-cs"/>
              </a:rPr>
            </a:br>
            <a:r>
              <a:rPr lang="en-US" sz="2800" dirty="0" err="1">
                <a:solidFill>
                  <a:srgbClr val="7A7425"/>
                </a:solidFill>
                <a:latin typeface="+mj-lt"/>
                <a:ea typeface="+mj-ea"/>
                <a:cs typeface="+mj-cs"/>
              </a:rPr>
              <a:t>E.M.Forster</a:t>
            </a:r>
            <a:r>
              <a:rPr lang="en-US" sz="2800" dirty="0">
                <a:solidFill>
                  <a:srgbClr val="7A7425"/>
                </a:solidFill>
                <a:latin typeface="+mj-lt"/>
                <a:ea typeface="+mj-ea"/>
                <a:cs typeface="+mj-cs"/>
              </a:rPr>
              <a:t>, Aspects of the Novel</a:t>
            </a:r>
          </a:p>
        </p:txBody>
      </p:sp>
    </p:spTree>
    <p:extLst>
      <p:ext uri="{BB962C8B-B14F-4D97-AF65-F5344CB8AC3E}">
        <p14:creationId xmlns:p14="http://schemas.microsoft.com/office/powerpoint/2010/main" val="9385192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go tutor tiger.jpg"/>
          <p:cNvPicPr>
            <a:picLocks noChangeAspect="1"/>
          </p:cNvPicPr>
          <p:nvPr/>
        </p:nvPicPr>
        <p:blipFill>
          <a:blip r:embed="rId3"/>
          <a:stretch>
            <a:fillRect/>
          </a:stretch>
        </p:blipFill>
        <p:spPr>
          <a:xfrm>
            <a:off x="1524000" y="14111"/>
            <a:ext cx="9144000" cy="6829778"/>
          </a:xfrm>
          <a:prstGeom prst="rect">
            <a:avLst/>
          </a:prstGeom>
        </p:spPr>
      </p:pic>
    </p:spTree>
    <p:extLst>
      <p:ext uri="{BB962C8B-B14F-4D97-AF65-F5344CB8AC3E}">
        <p14:creationId xmlns:p14="http://schemas.microsoft.com/office/powerpoint/2010/main" val="29930711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6523" y="585216"/>
            <a:ext cx="10230782" cy="1499616"/>
          </a:xfrm>
        </p:spPr>
        <p:txBody>
          <a:bodyPr>
            <a:normAutofit/>
          </a:bodyPr>
          <a:lstStyle/>
          <a:p>
            <a:r>
              <a:rPr lang="en-US" dirty="0" smtClean="0">
                <a:solidFill>
                  <a:srgbClr val="7A7425"/>
                </a:solidFill>
              </a:rPr>
              <a:t>how I am using Lego® &amp; LEGO® SERIOUS PLAY® </a:t>
            </a:r>
            <a:endParaRPr lang="en-US" dirty="0">
              <a:solidFill>
                <a:srgbClr val="7A7425"/>
              </a:solidFill>
            </a:endParaRPr>
          </a:p>
        </p:txBody>
      </p:sp>
      <p:sp>
        <p:nvSpPr>
          <p:cNvPr id="3" name="Content Placeholder 2"/>
          <p:cNvSpPr>
            <a:spLocks noGrp="1"/>
          </p:cNvSpPr>
          <p:nvPr>
            <p:ph sz="half" idx="1"/>
          </p:nvPr>
        </p:nvSpPr>
        <p:spPr/>
        <p:txBody>
          <a:bodyPr>
            <a:normAutofit fontScale="92500" lnSpcReduction="20000"/>
          </a:bodyPr>
          <a:lstStyle/>
          <a:p>
            <a:r>
              <a:rPr lang="en-US" dirty="0" smtClean="0">
                <a:solidFill>
                  <a:srgbClr val="7A7425"/>
                </a:solidFill>
              </a:rPr>
              <a:t>to explore team identity </a:t>
            </a:r>
          </a:p>
          <a:p>
            <a:r>
              <a:rPr lang="en-US" dirty="0" smtClean="0">
                <a:solidFill>
                  <a:srgbClr val="7A7425"/>
                </a:solidFill>
              </a:rPr>
              <a:t>For student PPD</a:t>
            </a:r>
          </a:p>
          <a:p>
            <a:r>
              <a:rPr lang="en-US" dirty="0" smtClean="0">
                <a:solidFill>
                  <a:srgbClr val="7A7425"/>
                </a:solidFill>
              </a:rPr>
              <a:t>To think about student engagement </a:t>
            </a:r>
          </a:p>
          <a:p>
            <a:r>
              <a:rPr lang="en-US" dirty="0" smtClean="0">
                <a:solidFill>
                  <a:srgbClr val="7A7425"/>
                </a:solidFill>
              </a:rPr>
              <a:t>To reflect on roles </a:t>
            </a:r>
          </a:p>
          <a:p>
            <a:r>
              <a:rPr lang="en-US" dirty="0" smtClean="0">
                <a:solidFill>
                  <a:srgbClr val="7A7425"/>
                </a:solidFill>
              </a:rPr>
              <a:t>To think about progress and planning</a:t>
            </a:r>
          </a:p>
          <a:p>
            <a:r>
              <a:rPr lang="en-US" dirty="0" smtClean="0">
                <a:solidFill>
                  <a:srgbClr val="7A7425"/>
                </a:solidFill>
              </a:rPr>
              <a:t>In industry collaborations</a:t>
            </a:r>
          </a:p>
          <a:p>
            <a:r>
              <a:rPr lang="en-US" dirty="0" smtClean="0">
                <a:solidFill>
                  <a:srgbClr val="7A7425"/>
                </a:solidFill>
              </a:rPr>
              <a:t>To understand topics better</a:t>
            </a:r>
          </a:p>
          <a:p>
            <a:r>
              <a:rPr lang="en-US" dirty="0" smtClean="0">
                <a:solidFill>
                  <a:srgbClr val="7A7425"/>
                </a:solidFill>
              </a:rPr>
              <a:t>For academic support</a:t>
            </a:r>
          </a:p>
          <a:p>
            <a:r>
              <a:rPr lang="en-US" dirty="0" smtClean="0">
                <a:solidFill>
                  <a:srgbClr val="7A7425"/>
                </a:solidFill>
              </a:rPr>
              <a:t>To understand threshold concepts</a:t>
            </a:r>
          </a:p>
          <a:p>
            <a:r>
              <a:rPr lang="en-US" dirty="0" smtClean="0">
                <a:solidFill>
                  <a:srgbClr val="7A7425"/>
                </a:solidFill>
              </a:rPr>
              <a:t>For evaluation &amp; course monitoring </a:t>
            </a:r>
          </a:p>
        </p:txBody>
      </p:sp>
      <p:sp>
        <p:nvSpPr>
          <p:cNvPr id="4" name="Content Placeholder 3"/>
          <p:cNvSpPr>
            <a:spLocks noGrp="1"/>
          </p:cNvSpPr>
          <p:nvPr>
            <p:ph sz="half" idx="2"/>
          </p:nvPr>
        </p:nvSpPr>
        <p:spPr/>
        <p:txBody>
          <a:bodyPr>
            <a:normAutofit fontScale="92500" lnSpcReduction="20000"/>
          </a:bodyPr>
          <a:lstStyle/>
          <a:p>
            <a:r>
              <a:rPr lang="en-US" dirty="0" smtClean="0">
                <a:solidFill>
                  <a:srgbClr val="7A7425"/>
                </a:solidFill>
              </a:rPr>
              <a:t>To develop consensus and share ideas</a:t>
            </a:r>
          </a:p>
          <a:p>
            <a:r>
              <a:rPr lang="en-US" dirty="0" smtClean="0">
                <a:solidFill>
                  <a:srgbClr val="7A7425"/>
                </a:solidFill>
              </a:rPr>
              <a:t>To build connections between people</a:t>
            </a:r>
          </a:p>
          <a:p>
            <a:r>
              <a:rPr lang="en-US" dirty="0" smtClean="0">
                <a:solidFill>
                  <a:srgbClr val="7A7425"/>
                </a:solidFill>
              </a:rPr>
              <a:t>To explore sustainability </a:t>
            </a:r>
          </a:p>
          <a:p>
            <a:r>
              <a:rPr lang="en-US" dirty="0" smtClean="0">
                <a:solidFill>
                  <a:srgbClr val="7A7425"/>
                </a:solidFill>
              </a:rPr>
              <a:t>To share conceptions of how we motivate learning</a:t>
            </a:r>
          </a:p>
          <a:p>
            <a:r>
              <a:rPr lang="en-US" dirty="0" smtClean="0">
                <a:solidFill>
                  <a:srgbClr val="7A7425"/>
                </a:solidFill>
              </a:rPr>
              <a:t>In doctoral study</a:t>
            </a:r>
          </a:p>
          <a:p>
            <a:r>
              <a:rPr lang="en-US" dirty="0" smtClean="0">
                <a:solidFill>
                  <a:srgbClr val="7A7425"/>
                </a:solidFill>
              </a:rPr>
              <a:t>For professional development outside the university/abroad</a:t>
            </a:r>
          </a:p>
          <a:p>
            <a:r>
              <a:rPr lang="en-US" dirty="0" smtClean="0">
                <a:solidFill>
                  <a:srgbClr val="7A7425"/>
                </a:solidFill>
              </a:rPr>
              <a:t>In a Community of Practice</a:t>
            </a:r>
          </a:p>
          <a:p>
            <a:r>
              <a:rPr lang="en-US" dirty="0" smtClean="0">
                <a:solidFill>
                  <a:schemeClr val="bg1">
                    <a:lumMod val="25000"/>
                  </a:schemeClr>
                </a:solidFill>
              </a:rPr>
              <a:t>For strategy planning</a:t>
            </a:r>
          </a:p>
          <a:p>
            <a:r>
              <a:rPr lang="en-US" dirty="0" smtClean="0">
                <a:solidFill>
                  <a:schemeClr val="bg1">
                    <a:lumMod val="25000"/>
                  </a:schemeClr>
                </a:solidFill>
              </a:rPr>
              <a:t>To facilitate major change</a:t>
            </a:r>
          </a:p>
          <a:p>
            <a:endParaRPr lang="en-US" dirty="0" smtClean="0">
              <a:solidFill>
                <a:schemeClr val="bg1">
                  <a:lumMod val="25000"/>
                </a:schemeClr>
              </a:solidFill>
            </a:endParaRPr>
          </a:p>
          <a:p>
            <a:endParaRPr lang="en-US" dirty="0"/>
          </a:p>
        </p:txBody>
      </p:sp>
    </p:spTree>
    <p:extLst>
      <p:ext uri="{BB962C8B-B14F-4D97-AF65-F5344CB8AC3E}">
        <p14:creationId xmlns:p14="http://schemas.microsoft.com/office/powerpoint/2010/main" val="109292547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10" y="585216"/>
            <a:ext cx="12554812" cy="1499616"/>
          </a:xfrm>
        </p:spPr>
        <p:txBody>
          <a:bodyPr/>
          <a:lstStyle/>
          <a:p>
            <a:r>
              <a:rPr lang="en-US" dirty="0" smtClean="0">
                <a:solidFill>
                  <a:srgbClr val="7A7425"/>
                </a:solidFill>
              </a:rPr>
              <a:t>Things students appreciated</a:t>
            </a:r>
            <a:endParaRPr lang="en-US" dirty="0">
              <a:solidFill>
                <a:srgbClr val="7A7425"/>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rgbClr val="7A7425"/>
                </a:solidFill>
              </a:rPr>
              <a:t>Using metaphor helped them think more creatively</a:t>
            </a:r>
          </a:p>
          <a:p>
            <a:r>
              <a:rPr lang="en-US" dirty="0" smtClean="0">
                <a:solidFill>
                  <a:srgbClr val="7A7425"/>
                </a:solidFill>
              </a:rPr>
              <a:t>Ways of listening and responding</a:t>
            </a:r>
          </a:p>
          <a:p>
            <a:r>
              <a:rPr lang="en-US" dirty="0" smtClean="0">
                <a:solidFill>
                  <a:srgbClr val="7A7425"/>
                </a:solidFill>
              </a:rPr>
              <a:t>Improved attention and concentration</a:t>
            </a:r>
          </a:p>
          <a:p>
            <a:r>
              <a:rPr lang="en-US" dirty="0" smtClean="0">
                <a:solidFill>
                  <a:srgbClr val="7A7425"/>
                </a:solidFill>
              </a:rPr>
              <a:t>Deepening of analysis of experience</a:t>
            </a:r>
          </a:p>
          <a:p>
            <a:r>
              <a:rPr lang="en-US" dirty="0" err="1" smtClean="0">
                <a:solidFill>
                  <a:srgbClr val="7A7425"/>
                </a:solidFill>
              </a:rPr>
              <a:t>Visualising</a:t>
            </a:r>
            <a:r>
              <a:rPr lang="en-US" dirty="0" smtClean="0">
                <a:solidFill>
                  <a:srgbClr val="7A7425"/>
                </a:solidFill>
              </a:rPr>
              <a:t> actions and emotions</a:t>
            </a:r>
          </a:p>
          <a:p>
            <a:r>
              <a:rPr lang="en-US" dirty="0" smtClean="0">
                <a:solidFill>
                  <a:srgbClr val="7A7425"/>
                </a:solidFill>
              </a:rPr>
              <a:t>Planning next steps in 3D</a:t>
            </a:r>
          </a:p>
          <a:p>
            <a:r>
              <a:rPr lang="en-US" dirty="0" smtClean="0">
                <a:solidFill>
                  <a:srgbClr val="7A7425"/>
                </a:solidFill>
              </a:rPr>
              <a:t>Broadened English</a:t>
            </a:r>
          </a:p>
          <a:p>
            <a:r>
              <a:rPr lang="en-US" dirty="0" smtClean="0">
                <a:solidFill>
                  <a:srgbClr val="7A7425"/>
                </a:solidFill>
              </a:rPr>
              <a:t>Good for students with dyslexia/ADHD</a:t>
            </a:r>
          </a:p>
          <a:p>
            <a:r>
              <a:rPr lang="en-US" dirty="0" smtClean="0">
                <a:solidFill>
                  <a:srgbClr val="7A7425"/>
                </a:solidFill>
              </a:rPr>
              <a:t>international students felt more included</a:t>
            </a:r>
          </a:p>
          <a:p>
            <a:r>
              <a:rPr lang="en-US" dirty="0" smtClean="0">
                <a:solidFill>
                  <a:srgbClr val="7A7425"/>
                </a:solidFill>
              </a:rPr>
              <a:t>Relationship building</a:t>
            </a:r>
          </a:p>
        </p:txBody>
      </p:sp>
      <p:pic>
        <p:nvPicPr>
          <p:cNvPr id="5" name="Picture 4" descr="IMG_0164.jpg"/>
          <p:cNvPicPr>
            <a:picLocks noChangeAspect="1"/>
          </p:cNvPicPr>
          <p:nvPr/>
        </p:nvPicPr>
        <p:blipFill rotWithShape="1">
          <a:blip r:embed="rId3">
            <a:extLst>
              <a:ext uri="{28A0092B-C50C-407E-A947-70E740481C1C}">
                <a14:useLocalDpi xmlns:a14="http://schemas.microsoft.com/office/drawing/2010/main" val="0"/>
              </a:ext>
            </a:extLst>
          </a:blip>
          <a:srcRect b="29879"/>
          <a:stretch/>
        </p:blipFill>
        <p:spPr>
          <a:xfrm>
            <a:off x="6649725" y="2214708"/>
            <a:ext cx="4295108" cy="4015713"/>
          </a:xfrm>
          <a:prstGeom prst="rect">
            <a:avLst/>
          </a:prstGeom>
        </p:spPr>
      </p:pic>
      <p:sp>
        <p:nvSpPr>
          <p:cNvPr id="6" name="Footer Placeholder 5"/>
          <p:cNvSpPr>
            <a:spLocks noGrp="1"/>
          </p:cNvSpPr>
          <p:nvPr>
            <p:ph type="ftr" sz="quarter" idx="11"/>
          </p:nvPr>
        </p:nvSpPr>
        <p:spPr>
          <a:xfrm>
            <a:off x="4359183" y="6411890"/>
            <a:ext cx="5901459" cy="446110"/>
          </a:xfrm>
        </p:spPr>
        <p:txBody>
          <a:bodyPr/>
          <a:lstStyle/>
          <a:p>
            <a:r>
              <a:rPr lang="en-US" dirty="0" smtClean="0">
                <a:solidFill>
                  <a:srgbClr val="7A7425"/>
                </a:solidFill>
              </a:rPr>
              <a:t>photo courtesy of Fred</a:t>
            </a:r>
            <a:r>
              <a:rPr lang="en-US" dirty="0" smtClean="0"/>
              <a:t> </a:t>
            </a:r>
            <a:r>
              <a:rPr lang="en-US" dirty="0" err="1" smtClean="0">
                <a:solidFill>
                  <a:srgbClr val="7A7425"/>
                </a:solidFill>
              </a:rPr>
              <a:t>Meller</a:t>
            </a:r>
            <a:endParaRPr lang="en-US" dirty="0">
              <a:solidFill>
                <a:srgbClr val="7A7425"/>
              </a:solidFill>
            </a:endParaRPr>
          </a:p>
        </p:txBody>
      </p:sp>
    </p:spTree>
    <p:extLst>
      <p:ext uri="{BB962C8B-B14F-4D97-AF65-F5344CB8AC3E}">
        <p14:creationId xmlns:p14="http://schemas.microsoft.com/office/powerpoint/2010/main" val="11528945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78" y="585216"/>
            <a:ext cx="11579754" cy="1499616"/>
          </a:xfrm>
        </p:spPr>
        <p:txBody>
          <a:bodyPr/>
          <a:lstStyle/>
          <a:p>
            <a:r>
              <a:rPr lang="en-US" dirty="0" smtClean="0">
                <a:solidFill>
                  <a:srgbClr val="7A7425"/>
                </a:solidFill>
              </a:rPr>
              <a:t> Things staff appreciated</a:t>
            </a:r>
            <a:endParaRPr lang="en-US" dirty="0">
              <a:solidFill>
                <a:srgbClr val="7A7425"/>
              </a:solidFill>
            </a:endParaRPr>
          </a:p>
        </p:txBody>
      </p:sp>
      <p:sp>
        <p:nvSpPr>
          <p:cNvPr id="3" name="Content Placeholder 2"/>
          <p:cNvSpPr>
            <a:spLocks noGrp="1"/>
          </p:cNvSpPr>
          <p:nvPr>
            <p:ph idx="1"/>
          </p:nvPr>
        </p:nvSpPr>
        <p:spPr/>
        <p:txBody>
          <a:bodyPr>
            <a:normAutofit lnSpcReduction="10000"/>
          </a:bodyPr>
          <a:lstStyle/>
          <a:p>
            <a:r>
              <a:rPr lang="en-US" dirty="0" smtClean="0">
                <a:solidFill>
                  <a:srgbClr val="7A7425"/>
                </a:solidFill>
              </a:rPr>
              <a:t>Exploring difficult situations ‘at one remove’ through building</a:t>
            </a:r>
          </a:p>
          <a:p>
            <a:r>
              <a:rPr lang="en-US" dirty="0" smtClean="0">
                <a:solidFill>
                  <a:srgbClr val="7A7425"/>
                </a:solidFill>
              </a:rPr>
              <a:t>Understanding others’ viewpoints</a:t>
            </a:r>
          </a:p>
          <a:p>
            <a:r>
              <a:rPr lang="en-US" dirty="0" smtClean="0">
                <a:solidFill>
                  <a:srgbClr val="7A7425"/>
                </a:solidFill>
              </a:rPr>
              <a:t>Being surprised by other people’s models and stories</a:t>
            </a:r>
          </a:p>
          <a:p>
            <a:r>
              <a:rPr lang="en-US" dirty="0" smtClean="0">
                <a:solidFill>
                  <a:srgbClr val="7A7425"/>
                </a:solidFill>
              </a:rPr>
              <a:t>Being surprised by what they themselves built and said</a:t>
            </a:r>
          </a:p>
          <a:p>
            <a:r>
              <a:rPr lang="en-US" dirty="0" smtClean="0">
                <a:solidFill>
                  <a:srgbClr val="7A7425"/>
                </a:solidFill>
              </a:rPr>
              <a:t>Finding common ground</a:t>
            </a:r>
          </a:p>
          <a:p>
            <a:r>
              <a:rPr lang="en-US" dirty="0" smtClean="0">
                <a:solidFill>
                  <a:srgbClr val="7A7425"/>
                </a:solidFill>
              </a:rPr>
              <a:t>Seeing diverse solutions</a:t>
            </a:r>
          </a:p>
          <a:p>
            <a:r>
              <a:rPr lang="en-US" dirty="0" smtClean="0">
                <a:solidFill>
                  <a:srgbClr val="7A7425"/>
                </a:solidFill>
              </a:rPr>
              <a:t>Building for others and being built for</a:t>
            </a:r>
          </a:p>
          <a:p>
            <a:r>
              <a:rPr lang="en-US" dirty="0" smtClean="0">
                <a:solidFill>
                  <a:srgbClr val="7A7425"/>
                </a:solidFill>
              </a:rPr>
              <a:t>Connecting with others</a:t>
            </a:r>
          </a:p>
          <a:p>
            <a:r>
              <a:rPr lang="en-US" dirty="0" smtClean="0">
                <a:solidFill>
                  <a:srgbClr val="7A7425"/>
                </a:solidFill>
              </a:rPr>
              <a:t>Shifting thinking creatively</a:t>
            </a:r>
          </a:p>
        </p:txBody>
      </p:sp>
      <p:pic>
        <p:nvPicPr>
          <p:cNvPr id="4" name="Picture 3" descr="coffee stirrer le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8351" y="3355399"/>
            <a:ext cx="4270601" cy="2837215"/>
          </a:xfrm>
          <a:prstGeom prst="rect">
            <a:avLst/>
          </a:prstGeom>
        </p:spPr>
      </p:pic>
    </p:spTree>
    <p:extLst>
      <p:ext uri="{BB962C8B-B14F-4D97-AF65-F5344CB8AC3E}">
        <p14:creationId xmlns:p14="http://schemas.microsoft.com/office/powerpoint/2010/main" val="23319915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909" y="526890"/>
            <a:ext cx="6512308" cy="6525316"/>
          </a:xfrm>
        </p:spPr>
        <p:txBody>
          <a:bodyPr>
            <a:normAutofit/>
          </a:bodyPr>
          <a:lstStyle/>
          <a:p>
            <a:r>
              <a:rPr lang="en-US" sz="2800" dirty="0" smtClean="0">
                <a:solidFill>
                  <a:srgbClr val="7A7425"/>
                </a:solidFill>
              </a:rPr>
              <a:t>To conclude, creative or playful approaches</a:t>
            </a:r>
          </a:p>
          <a:p>
            <a:endParaRPr lang="en-US" dirty="0" smtClean="0">
              <a:solidFill>
                <a:srgbClr val="7A7425"/>
              </a:solidFill>
            </a:endParaRPr>
          </a:p>
          <a:p>
            <a:pPr lvl="1"/>
            <a:r>
              <a:rPr lang="en-US" sz="2400" dirty="0">
                <a:solidFill>
                  <a:srgbClr val="7A7425"/>
                </a:solidFill>
              </a:rPr>
              <a:t>bring people </a:t>
            </a:r>
            <a:r>
              <a:rPr lang="en-US" sz="2400" dirty="0" smtClean="0">
                <a:solidFill>
                  <a:srgbClr val="7A7425"/>
                </a:solidFill>
              </a:rPr>
              <a:t>together</a:t>
            </a:r>
          </a:p>
          <a:p>
            <a:pPr lvl="1"/>
            <a:r>
              <a:rPr lang="en-US" sz="2400" dirty="0">
                <a:solidFill>
                  <a:srgbClr val="7A7425"/>
                </a:solidFill>
              </a:rPr>
              <a:t>a</a:t>
            </a:r>
            <a:r>
              <a:rPr lang="en-US" sz="2400" dirty="0" smtClean="0">
                <a:solidFill>
                  <a:srgbClr val="7A7425"/>
                </a:solidFill>
              </a:rPr>
              <a:t>re inclusive of all roles and contributions</a:t>
            </a:r>
          </a:p>
          <a:p>
            <a:pPr lvl="1"/>
            <a:r>
              <a:rPr lang="en-US" sz="2400" dirty="0">
                <a:solidFill>
                  <a:srgbClr val="7A7425"/>
                </a:solidFill>
              </a:rPr>
              <a:t>r</a:t>
            </a:r>
            <a:r>
              <a:rPr lang="en-US" sz="2400" dirty="0" smtClean="0">
                <a:solidFill>
                  <a:srgbClr val="7A7425"/>
                </a:solidFill>
              </a:rPr>
              <a:t>elease potential</a:t>
            </a:r>
          </a:p>
          <a:p>
            <a:pPr lvl="1"/>
            <a:r>
              <a:rPr lang="en-US" sz="2400" dirty="0">
                <a:solidFill>
                  <a:srgbClr val="7A7425"/>
                </a:solidFill>
              </a:rPr>
              <a:t>a</a:t>
            </a:r>
            <a:r>
              <a:rPr lang="en-US" sz="2400" dirty="0" smtClean="0">
                <a:solidFill>
                  <a:srgbClr val="7A7425"/>
                </a:solidFill>
              </a:rPr>
              <a:t>llow people to find their own level</a:t>
            </a:r>
          </a:p>
          <a:p>
            <a:pPr lvl="1"/>
            <a:r>
              <a:rPr lang="en-US" sz="2400" dirty="0">
                <a:solidFill>
                  <a:srgbClr val="7A7425"/>
                </a:solidFill>
              </a:rPr>
              <a:t>h</a:t>
            </a:r>
            <a:r>
              <a:rPr lang="en-US" sz="2400" dirty="0" smtClean="0">
                <a:solidFill>
                  <a:srgbClr val="7A7425"/>
                </a:solidFill>
              </a:rPr>
              <a:t>elp engender important conversations</a:t>
            </a:r>
          </a:p>
          <a:p>
            <a:pPr lvl="1"/>
            <a:r>
              <a:rPr lang="en-US" sz="2400" dirty="0" err="1">
                <a:solidFill>
                  <a:srgbClr val="7A7425"/>
                </a:solidFill>
              </a:rPr>
              <a:t>m</a:t>
            </a:r>
            <a:r>
              <a:rPr lang="en-US" sz="2400" dirty="0" err="1" smtClean="0">
                <a:solidFill>
                  <a:srgbClr val="7A7425"/>
                </a:solidFill>
              </a:rPr>
              <a:t>obilise</a:t>
            </a:r>
            <a:r>
              <a:rPr lang="en-US" sz="2400" dirty="0" smtClean="0">
                <a:solidFill>
                  <a:srgbClr val="7A7425"/>
                </a:solidFill>
              </a:rPr>
              <a:t> ideas</a:t>
            </a:r>
          </a:p>
          <a:p>
            <a:pPr lvl="1"/>
            <a:r>
              <a:rPr lang="en-US" sz="2400" dirty="0">
                <a:solidFill>
                  <a:srgbClr val="7A7425"/>
                </a:solidFill>
              </a:rPr>
              <a:t>r</a:t>
            </a:r>
            <a:r>
              <a:rPr lang="en-US" sz="2400" dirty="0" smtClean="0">
                <a:solidFill>
                  <a:srgbClr val="7A7425"/>
                </a:solidFill>
              </a:rPr>
              <a:t>efresh and </a:t>
            </a:r>
            <a:r>
              <a:rPr lang="en-US" sz="2400" dirty="0" err="1" smtClean="0">
                <a:solidFill>
                  <a:srgbClr val="7A7425"/>
                </a:solidFill>
              </a:rPr>
              <a:t>energise</a:t>
            </a:r>
            <a:r>
              <a:rPr lang="en-US" sz="2400" dirty="0" smtClean="0">
                <a:solidFill>
                  <a:srgbClr val="7A7425"/>
                </a:solidFill>
              </a:rPr>
              <a:t> when we are stale, stuck and tired</a:t>
            </a:r>
          </a:p>
          <a:p>
            <a:pPr lvl="1"/>
            <a:r>
              <a:rPr lang="en-US" sz="2400" dirty="0">
                <a:solidFill>
                  <a:srgbClr val="7A7425"/>
                </a:solidFill>
              </a:rPr>
              <a:t>add memorable dimensions to thinking, </a:t>
            </a:r>
            <a:r>
              <a:rPr lang="en-US" sz="2400" dirty="0" smtClean="0">
                <a:solidFill>
                  <a:srgbClr val="7A7425"/>
                </a:solidFill>
              </a:rPr>
              <a:t>discussion</a:t>
            </a:r>
          </a:p>
          <a:p>
            <a:pPr marL="128016" lvl="1" indent="0">
              <a:buNone/>
            </a:pPr>
            <a:r>
              <a:rPr lang="en-US" sz="2400" dirty="0">
                <a:solidFill>
                  <a:srgbClr val="7A7425"/>
                </a:solidFill>
              </a:rPr>
              <a:t> </a:t>
            </a:r>
            <a:r>
              <a:rPr lang="en-US" sz="2400" dirty="0" smtClean="0">
                <a:solidFill>
                  <a:srgbClr val="7A7425"/>
                </a:solidFill>
              </a:rPr>
              <a:t> and </a:t>
            </a:r>
            <a:r>
              <a:rPr lang="en-US" sz="2400" dirty="0">
                <a:solidFill>
                  <a:srgbClr val="7A7425"/>
                </a:solidFill>
              </a:rPr>
              <a:t>next </a:t>
            </a:r>
            <a:r>
              <a:rPr lang="en-US" sz="2400" dirty="0" smtClean="0">
                <a:solidFill>
                  <a:srgbClr val="7A7425"/>
                </a:solidFill>
              </a:rPr>
              <a:t>steps</a:t>
            </a:r>
          </a:p>
          <a:p>
            <a:pPr lvl="1"/>
            <a:r>
              <a:rPr lang="en-US" sz="2400" dirty="0" smtClean="0">
                <a:solidFill>
                  <a:srgbClr val="7A7425"/>
                </a:solidFill>
              </a:rPr>
              <a:t>are not relief from the day job – they </a:t>
            </a:r>
            <a:r>
              <a:rPr lang="en-US" sz="2400" i="1" dirty="0" smtClean="0">
                <a:solidFill>
                  <a:srgbClr val="7A7425"/>
                </a:solidFill>
              </a:rPr>
              <a:t>are</a:t>
            </a:r>
            <a:r>
              <a:rPr lang="en-US" sz="2400" dirty="0" smtClean="0">
                <a:solidFill>
                  <a:srgbClr val="7A7425"/>
                </a:solidFill>
              </a:rPr>
              <a:t> the day job</a:t>
            </a:r>
          </a:p>
          <a:p>
            <a:endParaRPr lang="en-US" dirty="0">
              <a:solidFill>
                <a:srgbClr val="7A7425"/>
              </a:solidFill>
            </a:endParaRPr>
          </a:p>
        </p:txBody>
      </p:sp>
      <p:pic>
        <p:nvPicPr>
          <p:cNvPr id="7" name="Picture 6" descr="imag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814" y="1864377"/>
            <a:ext cx="4706899" cy="3133030"/>
          </a:xfrm>
          <a:prstGeom prst="rect">
            <a:avLst/>
          </a:prstGeom>
        </p:spPr>
      </p:pic>
    </p:spTree>
    <p:extLst>
      <p:ext uri="{BB962C8B-B14F-4D97-AF65-F5344CB8AC3E}">
        <p14:creationId xmlns:p14="http://schemas.microsoft.com/office/powerpoint/2010/main" val="26730649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ngaging Imagination cover.jpg"/>
          <p:cNvPicPr>
            <a:picLocks noGrp="1" noChangeAspect="1"/>
          </p:cNvPicPr>
          <p:nvPr>
            <p:ph idx="1"/>
          </p:nvPr>
        </p:nvPicPr>
        <p:blipFill>
          <a:blip r:embed="rId3"/>
          <a:stretch>
            <a:fillRect/>
          </a:stretch>
        </p:blipFill>
        <p:spPr>
          <a:xfrm>
            <a:off x="6883400" y="671907"/>
            <a:ext cx="3797300" cy="5695951"/>
          </a:xfrm>
          <a:prstGeom prst="rect">
            <a:avLst/>
          </a:prstGeom>
        </p:spPr>
      </p:pic>
      <p:sp>
        <p:nvSpPr>
          <p:cNvPr id="3" name="TextBox 2"/>
          <p:cNvSpPr txBox="1"/>
          <p:nvPr/>
        </p:nvSpPr>
        <p:spPr>
          <a:xfrm>
            <a:off x="1121413" y="2256165"/>
            <a:ext cx="5377383" cy="2308324"/>
          </a:xfrm>
          <a:prstGeom prst="rect">
            <a:avLst/>
          </a:prstGeom>
          <a:noFill/>
        </p:spPr>
        <p:txBody>
          <a:bodyPr wrap="square" rtlCol="0">
            <a:spAutoFit/>
          </a:bodyPr>
          <a:lstStyle/>
          <a:p>
            <a:r>
              <a:rPr lang="en-US" dirty="0" err="1" smtClean="0">
                <a:solidFill>
                  <a:srgbClr val="564710"/>
                </a:solidFill>
              </a:rPr>
              <a:t>Dr</a:t>
            </a:r>
            <a:r>
              <a:rPr lang="en-US" dirty="0" smtClean="0">
                <a:solidFill>
                  <a:srgbClr val="564710"/>
                </a:solidFill>
              </a:rPr>
              <a:t> Alison James, NTF, PFHEA</a:t>
            </a:r>
          </a:p>
          <a:p>
            <a:r>
              <a:rPr lang="en-US" dirty="0" smtClean="0">
                <a:solidFill>
                  <a:srgbClr val="564710"/>
                </a:solidFill>
              </a:rPr>
              <a:t>Associate Dean, Learning and Teaching</a:t>
            </a:r>
          </a:p>
          <a:p>
            <a:r>
              <a:rPr lang="en-US" dirty="0" smtClean="0">
                <a:solidFill>
                  <a:srgbClr val="564710"/>
                </a:solidFill>
              </a:rPr>
              <a:t>London College of Fashion, UAL</a:t>
            </a:r>
          </a:p>
          <a:p>
            <a:endParaRPr lang="en-US" dirty="0">
              <a:solidFill>
                <a:srgbClr val="564710"/>
              </a:solidFill>
            </a:endParaRPr>
          </a:p>
          <a:p>
            <a:endParaRPr lang="en-US" dirty="0"/>
          </a:p>
          <a:p>
            <a:r>
              <a:rPr lang="en-US" dirty="0" smtClean="0">
                <a:hlinkClick r:id="rId4"/>
              </a:rPr>
              <a:t>a.james@fashion.arts.ac.uk</a:t>
            </a:r>
            <a:endParaRPr lang="en-US" dirty="0" smtClean="0"/>
          </a:p>
          <a:p>
            <a:endParaRPr lang="en-US" dirty="0"/>
          </a:p>
          <a:p>
            <a:r>
              <a:rPr lang="en-US" dirty="0" smtClean="0">
                <a:solidFill>
                  <a:srgbClr val="564710"/>
                </a:solidFill>
              </a:rPr>
              <a:t>@</a:t>
            </a:r>
            <a:r>
              <a:rPr lang="en-US" dirty="0" err="1" smtClean="0">
                <a:solidFill>
                  <a:srgbClr val="564710"/>
                </a:solidFill>
              </a:rPr>
              <a:t>alisonrjames</a:t>
            </a:r>
            <a:endParaRPr lang="en-US" dirty="0">
              <a:solidFill>
                <a:srgbClr val="564710"/>
              </a:solidFill>
            </a:endParaRPr>
          </a:p>
        </p:txBody>
      </p:sp>
    </p:spTree>
    <p:extLst>
      <p:ext uri="{BB962C8B-B14F-4D97-AF65-F5344CB8AC3E}">
        <p14:creationId xmlns:p14="http://schemas.microsoft.com/office/powerpoint/2010/main" val="11362055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30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401" y="81060"/>
            <a:ext cx="6858000" cy="6858000"/>
          </a:xfrm>
          <a:prstGeom prst="rect">
            <a:avLst/>
          </a:prstGeom>
        </p:spPr>
      </p:pic>
    </p:spTree>
    <p:extLst>
      <p:ext uri="{BB962C8B-B14F-4D97-AF65-F5344CB8AC3E}">
        <p14:creationId xmlns:p14="http://schemas.microsoft.com/office/powerpoint/2010/main" val="36947481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days meet ab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Tree>
    <p:extLst>
      <p:ext uri="{BB962C8B-B14F-4D97-AF65-F5344CB8AC3E}">
        <p14:creationId xmlns:p14="http://schemas.microsoft.com/office/powerpoint/2010/main" val="34438666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046" y="0"/>
            <a:ext cx="10351154" cy="1782384"/>
          </a:xfrm>
        </p:spPr>
        <p:txBody>
          <a:bodyPr>
            <a:normAutofit/>
          </a:bodyPr>
          <a:lstStyle/>
          <a:p>
            <a:pPr algn="ctr"/>
            <a:r>
              <a:rPr lang="en-US" dirty="0" smtClean="0">
                <a:solidFill>
                  <a:srgbClr val="7A7425"/>
                </a:solidFill>
              </a:rPr>
              <a:t>three key terms in engaging &amp; interacting</a:t>
            </a:r>
            <a:endParaRPr lang="en-US" dirty="0">
              <a:solidFill>
                <a:srgbClr val="7A7425"/>
              </a:solidFill>
            </a:endParaRPr>
          </a:p>
        </p:txBody>
      </p:sp>
      <p:graphicFrame>
        <p:nvGraphicFramePr>
          <p:cNvPr id="4" name="Content Placeholder 3"/>
          <p:cNvGraphicFramePr>
            <a:graphicFrameLocks noGrp="1"/>
          </p:cNvGraphicFramePr>
          <p:nvPr>
            <p:ph idx="1"/>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67205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068" y="3659616"/>
            <a:ext cx="10972800" cy="2623733"/>
          </a:xfrm>
        </p:spPr>
        <p:txBody>
          <a:bodyPr>
            <a:noAutofit/>
          </a:bodyPr>
          <a:lstStyle/>
          <a:p>
            <a:pPr>
              <a:buNone/>
            </a:pPr>
            <a:endParaRPr lang="en-GB" sz="2800" dirty="0" smtClean="0">
              <a:solidFill>
                <a:schemeClr val="bg1"/>
              </a:solidFill>
            </a:endParaRPr>
          </a:p>
          <a:p>
            <a:pPr>
              <a:buNone/>
            </a:pPr>
            <a:r>
              <a:rPr lang="en-GB" sz="2800" dirty="0" smtClean="0">
                <a:solidFill>
                  <a:schemeClr val="bg1"/>
                </a:solidFill>
              </a:rPr>
              <a:t>	</a:t>
            </a:r>
            <a:r>
              <a:rPr lang="en-GB" sz="2800" dirty="0" smtClean="0">
                <a:solidFill>
                  <a:srgbClr val="7A7425"/>
                </a:solidFill>
              </a:rPr>
              <a:t>The hands are central to constructionist learning, based on </a:t>
            </a:r>
            <a:r>
              <a:rPr lang="en-GB" sz="2800" dirty="0" err="1" smtClean="0">
                <a:solidFill>
                  <a:srgbClr val="7A7425"/>
                </a:solidFill>
              </a:rPr>
              <a:t>neuroscientific</a:t>
            </a:r>
            <a:r>
              <a:rPr lang="en-GB" sz="2800" dirty="0" smtClean="0">
                <a:solidFill>
                  <a:srgbClr val="7A7425"/>
                </a:solidFill>
              </a:rPr>
              <a:t> data showing that nerve receptors in our fingers send electrical codes to the brain via our central nervous system. There, in the cerebral cortex, these messages are interpreted, thus we can envisage thinking as starting with our hands, as opposed to the popular assumption that the brain ‘thinks’ first and tells the hands to act. </a:t>
            </a:r>
            <a:endParaRPr lang="en-US" sz="2800" dirty="0">
              <a:solidFill>
                <a:srgbClr val="7A7425"/>
              </a:solidFill>
            </a:endParaRPr>
          </a:p>
        </p:txBody>
      </p:sp>
      <p:pic>
        <p:nvPicPr>
          <p:cNvPr id="4" name="Picture 3" descr="hand soil apple FG.jpg"/>
          <p:cNvPicPr>
            <a:picLocks noChangeAspect="1"/>
          </p:cNvPicPr>
          <p:nvPr/>
        </p:nvPicPr>
        <p:blipFill>
          <a:blip r:embed="rId3"/>
          <a:stretch>
            <a:fillRect/>
          </a:stretch>
        </p:blipFill>
        <p:spPr>
          <a:xfrm>
            <a:off x="3767493" y="423427"/>
            <a:ext cx="5000466" cy="3750350"/>
          </a:xfrm>
          <a:prstGeom prst="rect">
            <a:avLst/>
          </a:prstGeom>
        </p:spPr>
      </p:pic>
    </p:spTree>
    <p:extLst>
      <p:ext uri="{BB962C8B-B14F-4D97-AF65-F5344CB8AC3E}">
        <p14:creationId xmlns:p14="http://schemas.microsoft.com/office/powerpoint/2010/main" val="13787297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4960137"/>
            <a:ext cx="11984268" cy="1463040"/>
          </a:xfrm>
        </p:spPr>
        <p:txBody>
          <a:bodyPr/>
          <a:lstStyle/>
          <a:p>
            <a:r>
              <a:rPr lang="en-US" dirty="0" smtClean="0"/>
              <a:t>Not quite what I was planning</a:t>
            </a:r>
            <a:endParaRPr lang="en-US" dirty="0"/>
          </a:p>
        </p:txBody>
      </p:sp>
      <p:pic>
        <p:nvPicPr>
          <p:cNvPr id="6" name="Picture 5"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8356" y="0"/>
            <a:ext cx="3145365" cy="4553540"/>
          </a:xfrm>
          <a:prstGeom prst="rect">
            <a:avLst/>
          </a:prstGeom>
        </p:spPr>
      </p:pic>
      <p:sp>
        <p:nvSpPr>
          <p:cNvPr id="7" name="TextBox 6"/>
          <p:cNvSpPr txBox="1"/>
          <p:nvPr/>
        </p:nvSpPr>
        <p:spPr>
          <a:xfrm>
            <a:off x="499907" y="553909"/>
            <a:ext cx="3364243" cy="830997"/>
          </a:xfrm>
          <a:prstGeom prst="rect">
            <a:avLst/>
          </a:prstGeom>
          <a:noFill/>
        </p:spPr>
        <p:txBody>
          <a:bodyPr wrap="square" rtlCol="0">
            <a:spAutoFit/>
          </a:bodyPr>
          <a:lstStyle/>
          <a:p>
            <a:r>
              <a:rPr lang="en-US" sz="2400" dirty="0" smtClean="0"/>
              <a:t>Struggled with Photoshop friends were lifesavers</a:t>
            </a:r>
            <a:endParaRPr lang="en-US" sz="2400" dirty="0"/>
          </a:p>
        </p:txBody>
      </p:sp>
      <p:sp>
        <p:nvSpPr>
          <p:cNvPr id="8" name="TextBox 7"/>
          <p:cNvSpPr txBox="1"/>
          <p:nvPr/>
        </p:nvSpPr>
        <p:spPr>
          <a:xfrm>
            <a:off x="503685" y="1746577"/>
            <a:ext cx="3765794" cy="830997"/>
          </a:xfrm>
          <a:prstGeom prst="rect">
            <a:avLst/>
          </a:prstGeom>
          <a:noFill/>
        </p:spPr>
        <p:txBody>
          <a:bodyPr wrap="square" rtlCol="0">
            <a:spAutoFit/>
          </a:bodyPr>
          <a:lstStyle/>
          <a:p>
            <a:r>
              <a:rPr lang="en-US" sz="2400" dirty="0" smtClean="0"/>
              <a:t>Unexpected triumph followed by stressful depression</a:t>
            </a:r>
            <a:endParaRPr lang="en-US" sz="2400" dirty="0"/>
          </a:p>
        </p:txBody>
      </p:sp>
      <p:sp>
        <p:nvSpPr>
          <p:cNvPr id="9" name="TextBox 8"/>
          <p:cNvSpPr txBox="1"/>
          <p:nvPr/>
        </p:nvSpPr>
        <p:spPr>
          <a:xfrm>
            <a:off x="571241" y="3178634"/>
            <a:ext cx="3603662" cy="461665"/>
          </a:xfrm>
          <a:prstGeom prst="rect">
            <a:avLst/>
          </a:prstGeom>
          <a:noFill/>
        </p:spPr>
        <p:txBody>
          <a:bodyPr wrap="square" rtlCol="0">
            <a:spAutoFit/>
          </a:bodyPr>
          <a:lstStyle/>
          <a:p>
            <a:r>
              <a:rPr lang="en-US" sz="2400" dirty="0" smtClean="0"/>
              <a:t>Slept a lot, felt loads better</a:t>
            </a:r>
            <a:endParaRPr lang="en-US" sz="2400" dirty="0"/>
          </a:p>
        </p:txBody>
      </p:sp>
      <p:sp>
        <p:nvSpPr>
          <p:cNvPr id="10" name="TextBox 9"/>
          <p:cNvSpPr txBox="1"/>
          <p:nvPr/>
        </p:nvSpPr>
        <p:spPr>
          <a:xfrm>
            <a:off x="8042831" y="611739"/>
            <a:ext cx="3941437" cy="830997"/>
          </a:xfrm>
          <a:prstGeom prst="rect">
            <a:avLst/>
          </a:prstGeom>
          <a:noFill/>
        </p:spPr>
        <p:txBody>
          <a:bodyPr wrap="square" rtlCol="0">
            <a:spAutoFit/>
          </a:bodyPr>
          <a:lstStyle/>
          <a:p>
            <a:r>
              <a:rPr lang="en-US" sz="2400" dirty="0" smtClean="0"/>
              <a:t>Taking risks will often work wonders</a:t>
            </a:r>
            <a:endParaRPr lang="en-US" sz="2400" dirty="0"/>
          </a:p>
        </p:txBody>
      </p:sp>
      <p:sp>
        <p:nvSpPr>
          <p:cNvPr id="11" name="TextBox 10"/>
          <p:cNvSpPr txBox="1"/>
          <p:nvPr/>
        </p:nvSpPr>
        <p:spPr>
          <a:xfrm>
            <a:off x="8056342" y="1841146"/>
            <a:ext cx="3927926" cy="461665"/>
          </a:xfrm>
          <a:prstGeom prst="rect">
            <a:avLst/>
          </a:prstGeom>
          <a:noFill/>
        </p:spPr>
        <p:txBody>
          <a:bodyPr wrap="square" rtlCol="0">
            <a:spAutoFit/>
          </a:bodyPr>
          <a:lstStyle/>
          <a:p>
            <a:r>
              <a:rPr lang="en-US" sz="2400" dirty="0" smtClean="0"/>
              <a:t>I should have gone to lectures</a:t>
            </a:r>
            <a:endParaRPr lang="en-US" sz="2400" dirty="0"/>
          </a:p>
        </p:txBody>
      </p:sp>
      <p:sp>
        <p:nvSpPr>
          <p:cNvPr id="12" name="TextBox 11"/>
          <p:cNvSpPr txBox="1"/>
          <p:nvPr/>
        </p:nvSpPr>
        <p:spPr>
          <a:xfrm>
            <a:off x="8083364" y="3124594"/>
            <a:ext cx="3364243" cy="830997"/>
          </a:xfrm>
          <a:prstGeom prst="rect">
            <a:avLst/>
          </a:prstGeom>
          <a:noFill/>
        </p:spPr>
        <p:txBody>
          <a:bodyPr wrap="square" rtlCol="0">
            <a:spAutoFit/>
          </a:bodyPr>
          <a:lstStyle/>
          <a:p>
            <a:r>
              <a:rPr lang="en-US" sz="2400" dirty="0" smtClean="0"/>
              <a:t>Always wanted a dog, </a:t>
            </a:r>
            <a:r>
              <a:rPr lang="en-US" sz="2400" dirty="0" err="1" smtClean="0"/>
              <a:t>nowivegota</a:t>
            </a:r>
            <a:r>
              <a:rPr lang="en-US" sz="2400" dirty="0" smtClean="0"/>
              <a:t> dog!</a:t>
            </a:r>
            <a:endParaRPr lang="en-US" sz="2400" dirty="0"/>
          </a:p>
        </p:txBody>
      </p:sp>
    </p:spTree>
    <p:extLst>
      <p:ext uri="{BB962C8B-B14F-4D97-AF65-F5344CB8AC3E}">
        <p14:creationId xmlns:p14="http://schemas.microsoft.com/office/powerpoint/2010/main" val="1916384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10000"/>
          </a:schemeClr>
        </a:solidFill>
        <a:effectLst/>
      </p:bgPr>
    </p:bg>
    <p:spTree>
      <p:nvGrpSpPr>
        <p:cNvPr id="1" name=""/>
        <p:cNvGrpSpPr/>
        <p:nvPr/>
      </p:nvGrpSpPr>
      <p:grpSpPr>
        <a:xfrm>
          <a:off x="0" y="0"/>
          <a:ext cx="0" cy="0"/>
          <a:chOff x="0" y="0"/>
          <a:chExt cx="0" cy="0"/>
        </a:xfrm>
      </p:grpSpPr>
      <p:pic>
        <p:nvPicPr>
          <p:cNvPr id="4" name="Picture 3" descr="IMG_01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900" y="0"/>
            <a:ext cx="5143500" cy="6858000"/>
          </a:xfrm>
          <a:prstGeom prst="rect">
            <a:avLst/>
          </a:prstGeom>
        </p:spPr>
      </p:pic>
    </p:spTree>
    <p:extLst>
      <p:ext uri="{BB962C8B-B14F-4D97-AF65-F5344CB8AC3E}">
        <p14:creationId xmlns:p14="http://schemas.microsoft.com/office/powerpoint/2010/main" val="15692512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ick visualis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640" y="1194339"/>
            <a:ext cx="13237307" cy="4384282"/>
          </a:xfrm>
          <a:prstGeom prst="rect">
            <a:avLst/>
          </a:prstGeom>
        </p:spPr>
      </p:pic>
      <p:sp>
        <p:nvSpPr>
          <p:cNvPr id="2" name="Footer Placeholder 1"/>
          <p:cNvSpPr>
            <a:spLocks noGrp="1"/>
          </p:cNvSpPr>
          <p:nvPr>
            <p:ph type="ftr" sz="quarter" idx="11"/>
          </p:nvPr>
        </p:nvSpPr>
        <p:spPr/>
        <p:txBody>
          <a:bodyPr/>
          <a:lstStyle/>
          <a:p>
            <a:r>
              <a:rPr lang="en-US" dirty="0" smtClean="0">
                <a:solidFill>
                  <a:srgbClr val="564710"/>
                </a:solidFill>
              </a:rPr>
              <a:t>LEGO SERIOUS PLAY training activity</a:t>
            </a:r>
            <a:endParaRPr lang="en-US" dirty="0">
              <a:solidFill>
                <a:srgbClr val="564710"/>
              </a:solidFill>
            </a:endParaRPr>
          </a:p>
        </p:txBody>
      </p:sp>
    </p:spTree>
    <p:extLst>
      <p:ext uri="{BB962C8B-B14F-4D97-AF65-F5344CB8AC3E}">
        <p14:creationId xmlns:p14="http://schemas.microsoft.com/office/powerpoint/2010/main" val="396957069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rgbClr val="EFE0AA"/>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4825F1AF-8DBC-4E3D-9F3D-688338DA83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Year xmlns="3aa72657-aade-40dc-9fe9-efcfca6458f2">
      <Value>2015</Value>
    </Year>
    <Relates_x0020_to xmlns="3aa72657-aade-40dc-9fe9-efcfca6458f2">
      <Value>Follow Up</Value>
    </Relates_x0020_to>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2979A9607AEC45A3EB69AD70C05FE2" ma:contentTypeVersion="21" ma:contentTypeDescription="Create a new document." ma:contentTypeScope="" ma:versionID="e3c8c12cacb1542197ed0f965f3cb2d0">
  <xsd:schema xmlns:xsd="http://www.w3.org/2001/XMLSchema" xmlns:xs="http://www.w3.org/2001/XMLSchema" xmlns:p="http://schemas.microsoft.com/office/2006/metadata/properties" xmlns:ns2="3aa72657-aade-40dc-9fe9-efcfca6458f2" xmlns:ns3="47848b28-c835-4bfd-8f54-2996db37bbdb" targetNamespace="http://schemas.microsoft.com/office/2006/metadata/properties" ma:root="true" ma:fieldsID="21c439b009204a5b3c01058a95501536" ns2:_="" ns3:_="">
    <xsd:import namespace="3aa72657-aade-40dc-9fe9-efcfca6458f2"/>
    <xsd:import namespace="47848b28-c835-4bfd-8f54-2996db37bbdb"/>
    <xsd:element name="properties">
      <xsd:complexType>
        <xsd:sequence>
          <xsd:element name="documentManagement">
            <xsd:complexType>
              <xsd:all>
                <xsd:element ref="ns2:Relates_x0020_to" minOccurs="0"/>
                <xsd:element ref="ns2:Year"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a72657-aade-40dc-9fe9-efcfca6458f2" elementFormDefault="qualified">
    <xsd:import namespace="http://schemas.microsoft.com/office/2006/documentManagement/types"/>
    <xsd:import namespace="http://schemas.microsoft.com/office/infopath/2007/PartnerControls"/>
    <xsd:element name="Relates_x0020_to" ma:index="4" nillable="true" ma:displayName="Relates to" ma:internalName="Relates_x0020_to">
      <xsd:complexType>
        <xsd:complexContent>
          <xsd:extension base="dms:MultiChoice">
            <xsd:sequence>
              <xsd:element name="Value" maxOccurs="unbounded" minOccurs="0" nillable="true">
                <xsd:simpleType>
                  <xsd:restriction base="dms:Choice">
                    <xsd:enumeration value="Budget"/>
                    <xsd:enumeration value="Chairs"/>
                    <xsd:enumeration value="Follow Up"/>
                    <xsd:enumeration value="Hospitality"/>
                    <xsd:enumeration value="Organisational"/>
                    <xsd:enumeration value="Pack"/>
                    <xsd:enumeration value="Papers"/>
                    <xsd:enumeration value="Planning"/>
                    <xsd:enumeration value="Proposals"/>
                    <xsd:enumeration value="Publicity"/>
                    <xsd:enumeration value="Sessions"/>
                    <xsd:enumeration value="Workshops"/>
                    <xsd:enumeration value="Feedback"/>
                  </xsd:restriction>
                </xsd:simpleType>
              </xsd:element>
            </xsd:sequence>
          </xsd:extension>
        </xsd:complexContent>
      </xsd:complexType>
    </xsd:element>
    <xsd:element name="Year" ma:index="5" nillable="true" ma:displayName="Year" ma:description="Year of Conference" ma:internalName="Year">
      <xsd:complexType>
        <xsd:complexContent>
          <xsd:extension base="dms:MultiChoice">
            <xsd:sequence>
              <xsd:element name="Value" maxOccurs="unbounded" minOccurs="0" nillable="true">
                <xsd:simpleType>
                  <xsd:restriction base="dms:Choice">
                    <xsd:enumeration value="2013"/>
                    <xsd:enumeration value="2014"/>
                    <xsd:enumeration value="2015"/>
                    <xsd:enumeration value="2016"/>
                    <xsd:enumeration value="2017"/>
                    <xsd:enumeration value="2018"/>
                  </xsd:restriction>
                </xsd:simpleType>
              </xsd:element>
            </xsd:sequence>
          </xsd:extension>
        </xsd:complexContent>
      </xsd:complex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848b28-c835-4bfd-8f54-2996db37bbd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B18D70-BEDD-4A0D-A8B6-075074CEBC11}"/>
</file>

<file path=customXml/itemProps2.xml><?xml version="1.0" encoding="utf-8"?>
<ds:datastoreItem xmlns:ds="http://schemas.openxmlformats.org/officeDocument/2006/customXml" ds:itemID="{B5DD5E42-0138-455D-ADEB-91214FF42CFD}"/>
</file>

<file path=customXml/itemProps3.xml><?xml version="1.0" encoding="utf-8"?>
<ds:datastoreItem xmlns:ds="http://schemas.openxmlformats.org/officeDocument/2006/customXml" ds:itemID="{322556CA-3841-4BBC-8867-15D8175D70B9}"/>
</file>

<file path=docProps/app.xml><?xml version="1.0" encoding="utf-8"?>
<Properties xmlns="http://schemas.openxmlformats.org/officeDocument/2006/extended-properties" xmlns:vt="http://schemas.openxmlformats.org/officeDocument/2006/docPropsVTypes">
  <Template>Integral</Template>
  <TotalTime>5229</TotalTime>
  <Words>821</Words>
  <Application>Microsoft Macintosh PowerPoint</Application>
  <PresentationFormat>Custom</PresentationFormat>
  <Paragraphs>157</Paragraphs>
  <Slides>26</Slides>
  <Notes>24</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Integral</vt:lpstr>
      <vt:lpstr>Engaging students  creatively and interactively  </vt:lpstr>
      <vt:lpstr>PowerPoint Presentation</vt:lpstr>
      <vt:lpstr>PowerPoint Presentation</vt:lpstr>
      <vt:lpstr>PowerPoint Presentation</vt:lpstr>
      <vt:lpstr>three key terms in engaging &amp; interacting</vt:lpstr>
      <vt:lpstr>PowerPoint Presentation</vt:lpstr>
      <vt:lpstr>Not quite what I was planning</vt:lpstr>
      <vt:lpstr>PowerPoint Presentation</vt:lpstr>
      <vt:lpstr>PowerPoint Presentation</vt:lpstr>
      <vt:lpstr>PowerPoint Presentation</vt:lpstr>
      <vt:lpstr>PowerPoint Presentation</vt:lpstr>
      <vt:lpstr>Making the familiar strange</vt:lpstr>
      <vt:lpstr>PowerPoint Presentation</vt:lpstr>
      <vt:lpstr>PowerPoint Presentation</vt:lpstr>
      <vt:lpstr>PowerPoint Presentation</vt:lpstr>
      <vt:lpstr>Lego® Serious Play®</vt:lpstr>
      <vt:lpstr>PowerPoint Presentation</vt:lpstr>
      <vt:lpstr>PowerPoint Presentation</vt:lpstr>
      <vt:lpstr>PowerPoint Presentation</vt:lpstr>
      <vt:lpstr>PowerPoint Presentation</vt:lpstr>
      <vt:lpstr>PowerPoint Presentation</vt:lpstr>
      <vt:lpstr>how I am using Lego® &amp; LEGO® SERIOUS PLAY® </vt:lpstr>
      <vt:lpstr>Things students appreciated</vt:lpstr>
      <vt:lpstr> Things staff appreciated</vt:lpstr>
      <vt:lpstr>PowerPoint Presentation</vt:lpstr>
      <vt:lpstr>PowerPoint Presentation</vt:lpstr>
    </vt:vector>
  </TitlesOfParts>
  <Company>University of the Arts London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imagination</dc:title>
  <dc:creator>Alison James</dc:creator>
  <cp:lastModifiedBy>Authorised User</cp:lastModifiedBy>
  <cp:revision>78</cp:revision>
  <dcterms:created xsi:type="dcterms:W3CDTF">2015-01-13T19:33:17Z</dcterms:created>
  <dcterms:modified xsi:type="dcterms:W3CDTF">2015-09-08T07:27:14Z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0x010100322979A9607AEC45A3EB69AD70C05FE2</vt:lpwstr>
  </property>
</Properties>
</file>