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ppt/tags/tag3.xml" ContentType="application/vnd.openxmlformats-officedocument.presentationml.tags+xml"/>
  <Override PartName="/docProps/app.xml" ContentType="application/vnd.openxmlformats-officedocument.extended-properties+xml"/>
  <Override PartName="/ppt/tags/tag5.xml" ContentType="application/vnd.openxmlformats-officedocument.presentationml.tag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15.xml" ContentType="application/vnd.openxmlformats-officedocument.presentationml.tags+xml"/>
  <Override PartName="/ppt/tags/tag14.xml" ContentType="application/vnd.openxmlformats-officedocument.presentationml.tags+xml"/>
  <Override PartName="/ppt/tags/tag13.xml" ContentType="application/vnd.openxmlformats-officedocument.presentationml.tags+xml"/>
  <Override PartName="/ppt/tags/tag12.xml" ContentType="application/vnd.openxmlformats-officedocument.presentationml.tags+xml"/>
  <Override PartName="/ppt/tags/tag11.xml" ContentType="application/vnd.openxmlformats-officedocument.presentationml.tags+xml"/>
  <Override PartName="/ppt/tags/tag10.xml" ContentType="application/vnd.openxmlformats-officedocument.presentationml.tags+xml"/>
  <Override PartName="/ppt/tags/tag18.xml" ContentType="application/vnd.openxmlformats-officedocument.presentationml.tags+xml"/>
  <Override PartName="/ppt/tags/tag9.xml" ContentType="application/vnd.openxmlformats-officedocument.presentationml.tags+xml"/>
  <Override PartName="/ppt/tags/tag8.xml" ContentType="application/vnd.openxmlformats-officedocument.presentationml.tags+xml"/>
  <Override PartName="/ppt/tags/tag17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9" r:id="rId2"/>
    <p:sldId id="258" r:id="rId3"/>
    <p:sldId id="261" r:id="rId4"/>
    <p:sldId id="260" r:id="rId5"/>
    <p:sldId id="263" r:id="rId6"/>
    <p:sldId id="264" r:id="rId7"/>
    <p:sldId id="266" r:id="rId8"/>
    <p:sldId id="267" r:id="rId9"/>
    <p:sldId id="276" r:id="rId10"/>
    <p:sldId id="268" r:id="rId11"/>
    <p:sldId id="269" r:id="rId12"/>
    <p:sldId id="275" r:id="rId13"/>
    <p:sldId id="270" r:id="rId14"/>
    <p:sldId id="271" r:id="rId15"/>
    <p:sldId id="273" r:id="rId16"/>
    <p:sldId id="272" r:id="rId17"/>
    <p:sldId id="274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8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A9FC8-DEEB-4EE8-B402-43ECAD678EF1}" type="datetimeFigureOut">
              <a:rPr lang="en-GB" smtClean="0"/>
              <a:t>08/09/2015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C9330-ED0F-449E-8F88-4A883529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238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652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129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990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990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416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4037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4077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2754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375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391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580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584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715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464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94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218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C9330-ED0F-449E-8F88-4A8835294B2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218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A15F-6EA5-AA4B-870D-4159CDF7B19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B6A0-D4D4-654F-8954-9C0F91396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8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A15F-6EA5-AA4B-870D-4159CDF7B19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B6A0-D4D4-654F-8954-9C0F91396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5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A15F-6EA5-AA4B-870D-4159CDF7B19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B6A0-D4D4-654F-8954-9C0F91396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4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A15F-6EA5-AA4B-870D-4159CDF7B19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B6A0-D4D4-654F-8954-9C0F91396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A15F-6EA5-AA4B-870D-4159CDF7B19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B6A0-D4D4-654F-8954-9C0F91396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7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A15F-6EA5-AA4B-870D-4159CDF7B19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B6A0-D4D4-654F-8954-9C0F91396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5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A15F-6EA5-AA4B-870D-4159CDF7B19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B6A0-D4D4-654F-8954-9C0F91396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1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A15F-6EA5-AA4B-870D-4159CDF7B19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B6A0-D4D4-654F-8954-9C0F91396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4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A15F-6EA5-AA4B-870D-4159CDF7B19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B6A0-D4D4-654F-8954-9C0F91396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4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A15F-6EA5-AA4B-870D-4159CDF7B19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B6A0-D4D4-654F-8954-9C0F91396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5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A15F-6EA5-AA4B-870D-4159CDF7B19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B6A0-D4D4-654F-8954-9C0F91396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2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A15F-6EA5-AA4B-870D-4159CDF7B19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B6A0-D4D4-654F-8954-9C0F91396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6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7A15F-6EA5-AA4B-870D-4159CDF7B19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CB6A0-D4D4-654F-8954-9C0F91396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6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hyperlink" Target="http://qvr.qwizdom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36779"/>
            <a:ext cx="7772400" cy="1470025"/>
          </a:xfrm>
        </p:spPr>
        <p:txBody>
          <a:bodyPr/>
          <a:lstStyle/>
          <a:p>
            <a:r>
              <a:rPr lang="en-US" dirty="0" smtClean="0"/>
              <a:t>Abandoning the lecture theatre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3649" y="2923191"/>
            <a:ext cx="6400800" cy="93200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Amanda Clare (</a:t>
            </a:r>
            <a:r>
              <a:rPr lang="en-US" dirty="0" err="1" smtClean="0"/>
              <a:t>afc@aber.ac.uk</a:t>
            </a:r>
            <a:r>
              <a:rPr lang="en-US" dirty="0" smtClean="0"/>
              <a:t>)</a:t>
            </a:r>
          </a:p>
          <a:p>
            <a:pPr algn="l"/>
            <a:r>
              <a:rPr lang="en-US" dirty="0" smtClean="0"/>
              <a:t>Chris Loftus (</a:t>
            </a:r>
            <a:r>
              <a:rPr lang="en-US" dirty="0" err="1" smtClean="0"/>
              <a:t>cwl@aber.ac.uk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3649" y="4210748"/>
            <a:ext cx="69223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Please display slides on your browser: </a:t>
            </a:r>
          </a:p>
          <a:p>
            <a:r>
              <a:rPr lang="en-US" sz="2800" dirty="0" smtClean="0">
                <a:hlinkClick r:id="rId4"/>
              </a:rPr>
              <a:t>http://qvr.qwizdom.com</a:t>
            </a:r>
            <a:r>
              <a:rPr lang="en-US" sz="2800" dirty="0"/>
              <a:t> </a:t>
            </a:r>
            <a:r>
              <a:rPr lang="en-US" sz="2800" dirty="0" smtClean="0"/>
              <a:t>  Session ID: </a:t>
            </a:r>
            <a:r>
              <a:rPr lang="en-US" sz="2800" b="1" dirty="0" smtClean="0"/>
              <a:t>Q5VN94 </a:t>
            </a:r>
            <a:endParaRPr lang="en-US" sz="2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131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95344" cy="1143000"/>
          </a:xfrm>
        </p:spPr>
        <p:txBody>
          <a:bodyPr/>
          <a:lstStyle/>
          <a:p>
            <a:pPr algn="l"/>
            <a:r>
              <a:rPr lang="en-US" dirty="0"/>
              <a:t>Our experience: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26336"/>
            <a:ext cx="8229600" cy="4199827"/>
          </a:xfrm>
        </p:spPr>
        <p:txBody>
          <a:bodyPr/>
          <a:lstStyle/>
          <a:p>
            <a:r>
              <a:rPr lang="en-US" dirty="0" smtClean="0"/>
              <a:t>And possibly not coming back…</a:t>
            </a:r>
          </a:p>
          <a:p>
            <a:r>
              <a:rPr lang="en-US" dirty="0" smtClean="0"/>
              <a:t>During a formal one-hour lecture students are less likely to leave during the lecture…</a:t>
            </a:r>
          </a:p>
          <a:p>
            <a:r>
              <a:rPr lang="en-US" dirty="0" smtClean="0"/>
              <a:t>Giving out registers during the second hour but RFID based registration coming…</a:t>
            </a:r>
          </a:p>
          <a:p>
            <a:r>
              <a:rPr lang="en-US" dirty="0" smtClean="0"/>
              <a:t>What do you think?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4741694" y="268542"/>
            <a:ext cx="3697903" cy="1459674"/>
          </a:xfrm>
          <a:prstGeom prst="wedgeRoundRectCallout">
            <a:avLst>
              <a:gd name="adj1" fmla="val 65769"/>
              <a:gd name="adj2" fmla="val 30477"/>
              <a:gd name="adj3" fmla="val 16667"/>
            </a:avLst>
          </a:prstGeom>
          <a:solidFill>
            <a:srgbClr val="FF0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/>
              <a:t>Informality: Students arriving/leaving…</a:t>
            </a: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849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 final negatives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are facing sideways with projector screen issues in some workstation rooms</a:t>
            </a:r>
          </a:p>
          <a:p>
            <a:pPr lvl="1"/>
            <a:r>
              <a:rPr lang="en-US" dirty="0" smtClean="0"/>
              <a:t>Central aisles blind-spot in B23?</a:t>
            </a:r>
          </a:p>
          <a:p>
            <a:r>
              <a:rPr lang="en-US" dirty="0" smtClean="0"/>
              <a:t>Timetabling</a:t>
            </a:r>
          </a:p>
          <a:p>
            <a:pPr lvl="1"/>
            <a:r>
              <a:rPr lang="en-US" dirty="0" smtClean="0"/>
              <a:t>Having to repeat sessions where &gt; 100 students</a:t>
            </a:r>
          </a:p>
          <a:p>
            <a:pPr lvl="1"/>
            <a:r>
              <a:rPr lang="en-US" dirty="0" smtClean="0"/>
              <a:t>Lots of competition for limited resource… </a:t>
            </a:r>
          </a:p>
          <a:p>
            <a:pPr lvl="1"/>
            <a:r>
              <a:rPr lang="en-US" dirty="0" smtClean="0"/>
              <a:t>If mixed with conventional lectures it can be difficult to reschedule a missed lecture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073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 final negatives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is slower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reaking a lecture for hands-on work means much slower progress through material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erhaps this is also a positive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544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664" y="2152206"/>
            <a:ext cx="8229600" cy="1143000"/>
          </a:xfrm>
        </p:spPr>
        <p:txBody>
          <a:bodyPr/>
          <a:lstStyle/>
          <a:p>
            <a:r>
              <a:rPr lang="en-US" dirty="0" smtClean="0"/>
              <a:t>Our positives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828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29456" cy="1143000"/>
          </a:xfrm>
        </p:spPr>
        <p:txBody>
          <a:bodyPr/>
          <a:lstStyle/>
          <a:p>
            <a:pPr algn="l"/>
            <a:r>
              <a:rPr lang="en-US" dirty="0" smtClean="0"/>
              <a:t>Our experience: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4740"/>
            <a:ext cx="8229600" cy="4531423"/>
          </a:xfrm>
        </p:spPr>
        <p:txBody>
          <a:bodyPr>
            <a:normAutofit/>
          </a:bodyPr>
          <a:lstStyle/>
          <a:p>
            <a:r>
              <a:rPr lang="en-US" dirty="0" smtClean="0"/>
              <a:t>E.g. talk for 10 minutes followed by small exercise, for us often programming…</a:t>
            </a:r>
          </a:p>
          <a:p>
            <a:r>
              <a:rPr lang="en-US" dirty="0" smtClean="0"/>
              <a:t>Access to tools such as </a:t>
            </a:r>
            <a:r>
              <a:rPr lang="en-US" dirty="0" err="1" smtClean="0"/>
              <a:t>Qwizdom</a:t>
            </a:r>
            <a:r>
              <a:rPr lang="en-US" dirty="0" smtClean="0"/>
              <a:t> Virtual Remote...</a:t>
            </a:r>
          </a:p>
          <a:p>
            <a:r>
              <a:rPr lang="en-US" dirty="0" smtClean="0"/>
              <a:t>Active Learning (</a:t>
            </a:r>
            <a:r>
              <a:rPr lang="en-US" dirty="0" err="1" smtClean="0"/>
              <a:t>Bonwell</a:t>
            </a:r>
            <a:r>
              <a:rPr lang="en-US" dirty="0" smtClean="0"/>
              <a:t> et al) and Flipped Classroom (Aaron </a:t>
            </a:r>
            <a:r>
              <a:rPr lang="en-US" dirty="0" err="1" smtClean="0"/>
              <a:t>Sams</a:t>
            </a:r>
            <a:r>
              <a:rPr lang="en-US" dirty="0" smtClean="0"/>
              <a:t>)…</a:t>
            </a:r>
          </a:p>
          <a:p>
            <a:r>
              <a:rPr lang="en-US" b="1" dirty="0" smtClean="0"/>
              <a:t>How should we deal with students who work at different speeds?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4486656" y="97536"/>
            <a:ext cx="4200144" cy="1414272"/>
          </a:xfrm>
          <a:prstGeom prst="wedgeRoundRectCallout">
            <a:avLst>
              <a:gd name="adj1" fmla="val 61039"/>
              <a:gd name="adj2" fmla="val 28885"/>
              <a:gd name="adj3" fmla="val 16667"/>
            </a:avLst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Break out sessions supporting Active Learning…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982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29456" cy="1143000"/>
          </a:xfrm>
        </p:spPr>
        <p:txBody>
          <a:bodyPr/>
          <a:lstStyle/>
          <a:p>
            <a:pPr algn="l"/>
            <a:r>
              <a:rPr lang="en-US" dirty="0" smtClean="0"/>
              <a:t>Our experience: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4740"/>
            <a:ext cx="8229600" cy="485482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From lecturer and demonstrators (if available)…</a:t>
            </a:r>
          </a:p>
          <a:p>
            <a:r>
              <a:rPr lang="en-US" dirty="0" smtClean="0"/>
              <a:t>Two-way conversation providing a way to break misconceptions…</a:t>
            </a:r>
          </a:p>
          <a:p>
            <a:pPr lvl="1"/>
            <a:r>
              <a:rPr lang="en-US" dirty="0" smtClean="0"/>
              <a:t>Much richer than written feedback</a:t>
            </a:r>
          </a:p>
          <a:p>
            <a:r>
              <a:rPr lang="en-US" dirty="0" smtClean="0"/>
              <a:t>Must be active engagement, not just waiting for students to ask for help</a:t>
            </a:r>
          </a:p>
          <a:p>
            <a:r>
              <a:rPr lang="en-US" dirty="0" smtClean="0"/>
              <a:t>Generally, we don’t do well in NSS on feedback</a:t>
            </a:r>
          </a:p>
          <a:p>
            <a:r>
              <a:rPr lang="en-US" b="1" dirty="0" smtClean="0"/>
              <a:t>What is your experience?</a:t>
            </a:r>
          </a:p>
          <a:p>
            <a:pPr lvl="1"/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486656" y="97536"/>
            <a:ext cx="4200144" cy="1072896"/>
          </a:xfrm>
          <a:prstGeom prst="wedgeRoundRectCallout">
            <a:avLst>
              <a:gd name="adj1" fmla="val 61039"/>
              <a:gd name="adj2" fmla="val 28885"/>
              <a:gd name="adj3" fmla="val 16667"/>
            </a:avLst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Opportunity to provide one-to-one feedback…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649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 experience: </a:t>
            </a:r>
            <a:br>
              <a:rPr lang="en-US" dirty="0" smtClean="0"/>
            </a:br>
            <a:r>
              <a:rPr lang="en-US" dirty="0" smtClean="0"/>
              <a:t>What the students said about CS12320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829056" y="1608836"/>
            <a:ext cx="7857744" cy="981964"/>
          </a:xfrm>
          <a:prstGeom prst="wedgeRoundRectCallout">
            <a:avLst>
              <a:gd name="adj1" fmla="val -60547"/>
              <a:gd name="adj2" fmla="val -25006"/>
              <a:gd name="adj3" fmla="val 16667"/>
            </a:avLst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This module was very well structured, using a total workshop method of teaching made it more approachable than previous programming modules.…</a:t>
            </a:r>
            <a:endParaRPr lang="en-US" sz="20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829056" y="2794254"/>
            <a:ext cx="7857744" cy="1058164"/>
          </a:xfrm>
          <a:prstGeom prst="wedgeRoundRectCallout">
            <a:avLst>
              <a:gd name="adj1" fmla="val -60062"/>
              <a:gd name="adj2" fmla="val -25285"/>
              <a:gd name="adj3" fmla="val 16667"/>
            </a:avLst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… Even if we were unsure, Chris is more than happy to spend time walking you through something, more often than not with the worksheets open… teaching style is incredibly immersive…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829057" y="4191000"/>
            <a:ext cx="7857744" cy="1092200"/>
          </a:xfrm>
          <a:prstGeom prst="wedgeRoundRectCallout">
            <a:avLst>
              <a:gd name="adj1" fmla="val 56556"/>
              <a:gd name="adj2" fmla="val 16524"/>
              <a:gd name="adj3" fmla="val 16667"/>
            </a:avLst>
          </a:prstGeom>
          <a:solidFill>
            <a:srgbClr val="FF0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If sessions are timetabled to be lectures, a lecture room may be more appropriate. People are less inclined to listen to a lecture in B23 as they don’t have to focus on what the lecturer is saying.</a:t>
            </a:r>
            <a:endParaRPr lang="en-US" sz="20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829056" y="5448300"/>
            <a:ext cx="7857744" cy="1016000"/>
          </a:xfrm>
          <a:prstGeom prst="wedgeRoundRectCallout">
            <a:avLst>
              <a:gd name="adj1" fmla="val 56233"/>
              <a:gd name="adj2" fmla="val 18775"/>
              <a:gd name="adj3" fmla="val 16667"/>
            </a:avLst>
          </a:prstGeom>
          <a:solidFill>
            <a:srgbClr val="FF0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Split workshops into lectures and </a:t>
            </a:r>
            <a:r>
              <a:rPr lang="en-US" sz="2000" dirty="0" err="1" smtClean="0"/>
              <a:t>practicals</a:t>
            </a:r>
            <a:r>
              <a:rPr lang="en-US" sz="2000" dirty="0" smtClean="0"/>
              <a:t>. It was too easy to be distracted during Chris’ lectures and I feel the more dedicated time to each separately would be beneficial.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548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discussion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could you use a room like B23 in your lectures?</a:t>
            </a:r>
          </a:p>
          <a:p>
            <a:pPr lvl="1"/>
            <a:r>
              <a:rPr lang="en-US" dirty="0" smtClean="0"/>
              <a:t>Think about this individually for 5 minutes</a:t>
            </a:r>
          </a:p>
          <a:p>
            <a:pPr lvl="1"/>
            <a:r>
              <a:rPr lang="en-US" dirty="0" smtClean="0"/>
              <a:t>Then discuss your thoughts with you </a:t>
            </a:r>
            <a:r>
              <a:rPr lang="en-US" dirty="0" err="1" smtClean="0"/>
              <a:t>neighbour</a:t>
            </a:r>
            <a:endParaRPr lang="en-US" dirty="0" smtClean="0"/>
          </a:p>
          <a:p>
            <a:pPr lvl="1"/>
            <a:r>
              <a:rPr lang="en-US" dirty="0" smtClean="0"/>
              <a:t>We’ll then capture your thoughts!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5873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staff have switched to doing more teaching in workstation rooms</a:t>
            </a:r>
          </a:p>
          <a:p>
            <a:pPr lvl="1"/>
            <a:r>
              <a:rPr lang="en-US" dirty="0" smtClean="0"/>
              <a:t>And with some success</a:t>
            </a:r>
          </a:p>
          <a:p>
            <a:r>
              <a:rPr lang="en-US" dirty="0" smtClean="0"/>
              <a:t>BUT, we have questions that need discussing and answering!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856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2299" cy="190670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</a:rPr>
              <a:t>Statement: Using a workstation lab distracts students from the message rather than amplifies it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23711"/>
            <a:ext cx="8229600" cy="3702452"/>
          </a:xfrm>
        </p:spPr>
        <p:txBody>
          <a:bodyPr/>
          <a:lstStyle/>
          <a:p>
            <a:r>
              <a:rPr lang="en-GB" dirty="0"/>
              <a:t>Mark your responses on the following scale: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pic>
        <p:nvPicPr>
          <p:cNvPr id="4" name="Picture 2" descr="C:\Users\cwl\AppData\Local\Microsoft\Windows\Temporary Internet Files\Content.IE5\0DQ5SLR2\MCHH01469A0000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32267"/>
            <a:ext cx="9525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21272" y="3151552"/>
            <a:ext cx="417640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5 - Strong agreement</a:t>
            </a:r>
            <a:br>
              <a:rPr lang="en-GB" sz="3200" dirty="0" smtClean="0"/>
            </a:br>
            <a:r>
              <a:rPr lang="en-GB" sz="3200" dirty="0" smtClean="0"/>
              <a:t>4 - Agreement</a:t>
            </a:r>
            <a:br>
              <a:rPr lang="en-GB" sz="3200" dirty="0" smtClean="0"/>
            </a:br>
            <a:r>
              <a:rPr lang="en-GB" sz="3200" dirty="0" smtClean="0"/>
              <a:t>3 - Neutral</a:t>
            </a:r>
            <a:br>
              <a:rPr lang="en-GB" sz="3200" dirty="0" smtClean="0"/>
            </a:br>
            <a:r>
              <a:rPr lang="en-GB" sz="3200" dirty="0" smtClean="0"/>
              <a:t>2 - Disagreement</a:t>
            </a:r>
            <a:br>
              <a:rPr lang="en-GB" sz="3200" dirty="0" smtClean="0"/>
            </a:br>
            <a:r>
              <a:rPr lang="en-GB" sz="3200" dirty="0" smtClean="0"/>
              <a:t>1 - Strong disagreement</a:t>
            </a:r>
            <a:endParaRPr lang="en-GB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043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distraction/amplification issues did you identify?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on tablet or doc cam…</a:t>
            </a:r>
          </a:p>
          <a:p>
            <a:r>
              <a:rPr lang="en-US" dirty="0" smtClean="0"/>
              <a:t>Then we’ll look at what we identified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934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66"/>
            <a:ext cx="4017264" cy="1143000"/>
          </a:xfrm>
        </p:spPr>
        <p:txBody>
          <a:bodyPr>
            <a:normAutofit/>
          </a:bodyPr>
          <a:lstStyle/>
          <a:p>
            <a:r>
              <a:rPr lang="en-US" dirty="0"/>
              <a:t>Our </a:t>
            </a:r>
            <a:r>
              <a:rPr lang="en-US" dirty="0" smtClean="0"/>
              <a:t>experience: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864" y="3217074"/>
            <a:ext cx="5596128" cy="3640926"/>
          </a:xfrm>
        </p:spPr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en-US" dirty="0" smtClean="0"/>
              <a:t>30 minutes max</a:t>
            </a:r>
          </a:p>
          <a:p>
            <a:pPr marL="514350" indent="-514350">
              <a:buAutoNum type="alphaUcParenR"/>
            </a:pPr>
            <a:r>
              <a:rPr lang="en-US" dirty="0" smtClean="0"/>
              <a:t>20 minutes max</a:t>
            </a:r>
          </a:p>
          <a:p>
            <a:pPr marL="514350" indent="-514350">
              <a:buAutoNum type="alphaUcParenR"/>
            </a:pPr>
            <a:r>
              <a:rPr lang="en-US" dirty="0" smtClean="0"/>
              <a:t>15 minutes max</a:t>
            </a:r>
          </a:p>
          <a:p>
            <a:pPr marL="514350" indent="-514350">
              <a:buAutoNum type="alphaUcParenR"/>
            </a:pPr>
            <a:r>
              <a:rPr lang="en-US" dirty="0" smtClean="0"/>
              <a:t>10 minutes max</a:t>
            </a:r>
          </a:p>
          <a:p>
            <a:pPr marL="514350" indent="-514350">
              <a:buAutoNum type="alphaUcParenR"/>
            </a:pPr>
            <a:r>
              <a:rPr lang="en-US" dirty="0" smtClean="0"/>
              <a:t>5 minutes max</a:t>
            </a:r>
          </a:p>
          <a:p>
            <a:pPr marL="514350" indent="-514350">
              <a:buAutoNum type="alphaUcParenR"/>
            </a:pPr>
            <a:r>
              <a:rPr lang="en-US" dirty="0" smtClean="0"/>
              <a:t>Something else/it depends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741694" y="268542"/>
            <a:ext cx="3697903" cy="1459674"/>
          </a:xfrm>
          <a:prstGeom prst="wedgeRoundRectCallout">
            <a:avLst>
              <a:gd name="adj1" fmla="val 65769"/>
              <a:gd name="adj2" fmla="val 30477"/>
              <a:gd name="adj3" fmla="val 16667"/>
            </a:avLst>
          </a:prstGeom>
          <a:solidFill>
            <a:srgbClr val="FF0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/>
              <a:t>Distractions: Damn lecturer talking too much!...</a:t>
            </a:r>
            <a:endParaRPr lang="en-US" sz="3200" dirty="0"/>
          </a:p>
        </p:txBody>
      </p:sp>
      <p:pic>
        <p:nvPicPr>
          <p:cNvPr id="5" name="Picture 2" descr="C:\Users\cwl\AppData\Local\Microsoft\Windows\Temporary Internet Files\Content.IE5\0DQ5SLR2\MCHH01469A0000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48" y="1643634"/>
            <a:ext cx="9525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5899992" y="3351205"/>
            <a:ext cx="2291508" cy="1508583"/>
          </a:xfrm>
          <a:prstGeom prst="wedgeRoundRectCallout">
            <a:avLst>
              <a:gd name="adj1" fmla="val 77725"/>
              <a:gd name="adj2" fmla="val -2293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Why this length of time?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899992" y="5128049"/>
            <a:ext cx="2291508" cy="1508583"/>
          </a:xfrm>
          <a:prstGeom prst="wedgeRoundRectCallout">
            <a:avLst>
              <a:gd name="adj1" fmla="val 77725"/>
              <a:gd name="adj2" fmla="val -2293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Any different from lecture theatres?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6173" y="2026129"/>
            <a:ext cx="74918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How long should you talk for before getting </a:t>
            </a:r>
          </a:p>
          <a:p>
            <a:r>
              <a:rPr lang="en-US" sz="3200" dirty="0" smtClean="0"/>
              <a:t>students to do something?</a:t>
            </a: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546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66"/>
            <a:ext cx="4017264" cy="1143000"/>
          </a:xfrm>
        </p:spPr>
        <p:txBody>
          <a:bodyPr>
            <a:normAutofit/>
          </a:bodyPr>
          <a:lstStyle/>
          <a:p>
            <a:r>
              <a:rPr lang="en-US" dirty="0"/>
              <a:t>Our </a:t>
            </a:r>
            <a:r>
              <a:rPr lang="en-US" dirty="0" smtClean="0"/>
              <a:t>experience: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4741694" y="268542"/>
            <a:ext cx="3697903" cy="1459674"/>
          </a:xfrm>
          <a:prstGeom prst="wedgeRoundRectCallout">
            <a:avLst>
              <a:gd name="adj1" fmla="val 65769"/>
              <a:gd name="adj2" fmla="val 30477"/>
              <a:gd name="adj3" fmla="val 16667"/>
            </a:avLst>
          </a:prstGeom>
          <a:solidFill>
            <a:srgbClr val="FF0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Distractions: </a:t>
            </a:r>
            <a:r>
              <a:rPr lang="en-US" sz="3200" dirty="0" smtClean="0"/>
              <a:t>Damn other students from other modules!...</a:t>
            </a:r>
            <a:endParaRPr lang="en-US" sz="3200" dirty="0"/>
          </a:p>
        </p:txBody>
      </p:sp>
      <p:pic>
        <p:nvPicPr>
          <p:cNvPr id="5" name="Picture 2" descr="C:\Users\cwl\AppData\Local\Microsoft\Windows\Temporary Internet Files\Content.IE5\0DQ5SLR2\MCHH01469A0000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48" y="2192274"/>
            <a:ext cx="9525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46173" y="2574769"/>
            <a:ext cx="563647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Should we ask other students to </a:t>
            </a:r>
          </a:p>
          <a:p>
            <a:r>
              <a:rPr lang="en-US" sz="3200" dirty="0" smtClean="0"/>
              <a:t>leave the room?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953512" y="4178402"/>
            <a:ext cx="27888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YES or NO?</a:t>
            </a:r>
            <a:endParaRPr lang="en-US" sz="4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450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56304" cy="1143000"/>
          </a:xfrm>
        </p:spPr>
        <p:txBody>
          <a:bodyPr/>
          <a:lstStyle/>
          <a:p>
            <a:pPr algn="l"/>
            <a:r>
              <a:rPr lang="en-US" dirty="0"/>
              <a:t>Our experience: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8216"/>
            <a:ext cx="8229600" cy="499008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Laptops, smartphones, tablets are all channels for distraction in lecture theatres</a:t>
            </a:r>
          </a:p>
          <a:p>
            <a:pPr lvl="1"/>
            <a:r>
              <a:rPr lang="en-US" dirty="0"/>
              <a:t>Research shows that </a:t>
            </a:r>
            <a:r>
              <a:rPr lang="en-US" b="1" dirty="0" smtClean="0"/>
              <a:t>media multi-</a:t>
            </a:r>
            <a:r>
              <a:rPr lang="en-US" b="1" dirty="0" err="1" smtClean="0"/>
              <a:t>taskers</a:t>
            </a:r>
            <a:r>
              <a:rPr lang="en-US" b="1" dirty="0" smtClean="0"/>
              <a:t> </a:t>
            </a:r>
            <a:r>
              <a:rPr lang="en-US" b="1" dirty="0"/>
              <a:t>are more easily distracted</a:t>
            </a:r>
            <a:r>
              <a:rPr lang="en-US" dirty="0"/>
              <a:t>, have greater difficulty filtering out irrelevant information and  have difficulty focusing on the task in hand</a:t>
            </a:r>
            <a:r>
              <a:rPr lang="en-US" dirty="0" smtClean="0"/>
              <a:t>. (Cognitive Control in Media Multitaskers, Ophir et al, Proc. National Academy of Sciences of the USA, 15 Sept. 2009, </a:t>
            </a:r>
            <a:r>
              <a:rPr lang="en-US" dirty="0" err="1" smtClean="0"/>
              <a:t>Vol</a:t>
            </a:r>
            <a:r>
              <a:rPr lang="en-US" dirty="0" smtClean="0"/>
              <a:t> 106(37))</a:t>
            </a:r>
          </a:p>
          <a:p>
            <a:r>
              <a:rPr lang="en-US" dirty="0" smtClean="0"/>
              <a:t>Is this amplified in a workstation room?</a:t>
            </a:r>
          </a:p>
          <a:p>
            <a:pPr lvl="1"/>
            <a:r>
              <a:rPr lang="en-US" dirty="0" smtClean="0"/>
              <a:t>And especially once you’ve handed out an assignment</a:t>
            </a:r>
          </a:p>
          <a:p>
            <a:r>
              <a:rPr lang="en-US" dirty="0" smtClean="0"/>
              <a:t>It was an issue in the module I taught</a:t>
            </a:r>
          </a:p>
          <a:p>
            <a:r>
              <a:rPr lang="en-US" dirty="0" smtClean="0"/>
              <a:t>So what can we do (next slide)?…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741694" y="268542"/>
            <a:ext cx="3697903" cy="1459674"/>
          </a:xfrm>
          <a:prstGeom prst="wedgeRoundRectCallout">
            <a:avLst>
              <a:gd name="adj1" fmla="val 65769"/>
              <a:gd name="adj2" fmla="val 30477"/>
              <a:gd name="adj3" fmla="val 16667"/>
            </a:avLst>
          </a:prstGeom>
          <a:solidFill>
            <a:srgbClr val="FF0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/>
              <a:t>Distractions: Damn Facebook and damn assignments!...</a:t>
            </a: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099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17264" cy="1143000"/>
          </a:xfrm>
        </p:spPr>
        <p:txBody>
          <a:bodyPr/>
          <a:lstStyle/>
          <a:p>
            <a:pPr algn="l"/>
            <a:r>
              <a:rPr lang="en-US" dirty="0" smtClean="0"/>
              <a:t>Our experience: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1" y="1600200"/>
            <a:ext cx="5697473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B23 has LAN School software that turns you into a Bond villain</a:t>
            </a:r>
          </a:p>
          <a:p>
            <a:r>
              <a:rPr lang="en-US" dirty="0" smtClean="0"/>
              <a:t>I’ll now perform a trick to:</a:t>
            </a:r>
          </a:p>
          <a:p>
            <a:pPr lvl="1"/>
            <a:r>
              <a:rPr lang="en-US" dirty="0" smtClean="0"/>
              <a:t>Whitelist the web sites you are allowed to access</a:t>
            </a:r>
          </a:p>
          <a:p>
            <a:pPr lvl="1"/>
            <a:r>
              <a:rPr lang="en-US" dirty="0" smtClean="0"/>
              <a:t>Blacklist the software we don’t want you to run</a:t>
            </a:r>
          </a:p>
          <a:p>
            <a:r>
              <a:rPr lang="en-US" dirty="0" smtClean="0"/>
              <a:t>LAN School is much more than this…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5025473" y="297639"/>
            <a:ext cx="3697903" cy="1119999"/>
          </a:xfrm>
          <a:prstGeom prst="wedgeRoundRectCallout">
            <a:avLst>
              <a:gd name="adj1" fmla="val 61039"/>
              <a:gd name="adj2" fmla="val 28885"/>
              <a:gd name="adj3" fmla="val 16667"/>
            </a:avLst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/>
              <a:t>LAN School tool to control PC access…</a:t>
            </a:r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792" y="1785937"/>
            <a:ext cx="2940560" cy="39784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6304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17264" cy="1143000"/>
          </a:xfrm>
        </p:spPr>
        <p:txBody>
          <a:bodyPr/>
          <a:lstStyle/>
          <a:p>
            <a:pPr algn="l"/>
            <a:r>
              <a:rPr lang="en-US" dirty="0" smtClean="0"/>
              <a:t>Our experience: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1" y="1600200"/>
            <a:ext cx="7740086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Alternate the lab-room lectures with some conventional room lectures </a:t>
            </a:r>
          </a:p>
          <a:p>
            <a:r>
              <a:rPr lang="en-US" dirty="0" smtClean="0"/>
              <a:t>Use the conventional room to discuss theory with undivided attention</a:t>
            </a:r>
          </a:p>
          <a:p>
            <a:r>
              <a:rPr lang="en-US" dirty="0" smtClean="0"/>
              <a:t>Use the lab room to work through the topics afterwards</a:t>
            </a:r>
          </a:p>
          <a:p>
            <a:r>
              <a:rPr lang="en-US" dirty="0" smtClean="0"/>
              <a:t>Can be tricky to timetable</a:t>
            </a:r>
          </a:p>
          <a:p>
            <a:r>
              <a:rPr lang="en-US" dirty="0" smtClean="0"/>
              <a:t>Can be tricky to reschedule if you’re away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4474464" y="297639"/>
            <a:ext cx="4248913" cy="1119999"/>
          </a:xfrm>
          <a:prstGeom prst="wedgeRoundRectCallout">
            <a:avLst>
              <a:gd name="adj1" fmla="val 61039"/>
              <a:gd name="adj2" fmla="val 28885"/>
              <a:gd name="adj3" fmla="val 16667"/>
            </a:avLst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/>
              <a:t>Use some conventional lecture room time</a:t>
            </a: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78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ANDARYGAMESETTING" val="&lt;QuandaryGameSetting&gt;&lt;GameOptions&gt;&lt;skipWelcome&gt;False&lt;/skipWelcome&gt;&lt;option Version=&quot;1&quot;&gt;&lt;skipOptionScreen&gt;False&lt;/skipOptionScreen&gt;&lt;scoringOption&gt;0&lt;/scoringOption&gt;&lt;questionPerGame&gt;0&lt;/questionPerGame&gt;&lt;loopGame&gt;off&lt;/loopGame&gt;&lt;timeBetweenGames&gt;0&lt;/timeBetweenGames&gt;&lt;skipWelcomeMovie&gt;False&lt;/skipWelcomeMovie&gt;&lt;gameMode&gt;0&lt;/gameMode&gt;&lt;numTeams&gt;0&lt;/numTeams&gt;&lt;UseTeamsFromParticipantList&gt;True&lt;/UseTeamsFromParticipantList&gt;&lt;/option&gt;&lt;/GameOptions&gt;&lt;QuandaryTopicsStore /&gt;&lt;/QuandaryGameSetting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8"/>
  <p:tag name="TYPE" val="3"/>
  <p:tag name="ANSWER" val="None"/>
  <p:tag name="POINTS" val="0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" val="15"/>
  <p:tag name="QUESTION" val="2"/>
  <p:tag name="TYPE" val="5"/>
  <p:tag name="POINTS" val="0"/>
  <p:tag name="ANSWER" val="Non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" val="15"/>
  <p:tag name="TYPE" val="4"/>
  <p:tag name="QUESTION" val="3"/>
  <p:tag name="POINTS" val="0"/>
  <p:tag name="ANSWER" val="Non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3aa72657-aade-40dc-9fe9-efcfca6458f2">
      <Value>2015</Value>
    </Year>
    <Relates_x0020_to xmlns="3aa72657-aade-40dc-9fe9-efcfca6458f2">
      <Value>Follow Up</Value>
    </Relates_x0020_to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979A9607AEC45A3EB69AD70C05FE2" ma:contentTypeVersion="21" ma:contentTypeDescription="Create a new document." ma:contentTypeScope="" ma:versionID="e3c8c12cacb1542197ed0f965f3cb2d0">
  <xsd:schema xmlns:xsd="http://www.w3.org/2001/XMLSchema" xmlns:xs="http://www.w3.org/2001/XMLSchema" xmlns:p="http://schemas.microsoft.com/office/2006/metadata/properties" xmlns:ns2="3aa72657-aade-40dc-9fe9-efcfca6458f2" xmlns:ns3="47848b28-c835-4bfd-8f54-2996db37bbdb" targetNamespace="http://schemas.microsoft.com/office/2006/metadata/properties" ma:root="true" ma:fieldsID="21c439b009204a5b3c01058a95501536" ns2:_="" ns3:_="">
    <xsd:import namespace="3aa72657-aade-40dc-9fe9-efcfca6458f2"/>
    <xsd:import namespace="47848b28-c835-4bfd-8f54-2996db37bbdb"/>
    <xsd:element name="properties">
      <xsd:complexType>
        <xsd:sequence>
          <xsd:element name="documentManagement">
            <xsd:complexType>
              <xsd:all>
                <xsd:element ref="ns2:Relates_x0020_to" minOccurs="0"/>
                <xsd:element ref="ns2:Year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a72657-aade-40dc-9fe9-efcfca6458f2" elementFormDefault="qualified">
    <xsd:import namespace="http://schemas.microsoft.com/office/2006/documentManagement/types"/>
    <xsd:import namespace="http://schemas.microsoft.com/office/infopath/2007/PartnerControls"/>
    <xsd:element name="Relates_x0020_to" ma:index="4" nillable="true" ma:displayName="Relates to" ma:internalName="Relates_x0020_to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udget"/>
                    <xsd:enumeration value="Chairs"/>
                    <xsd:enumeration value="Follow Up"/>
                    <xsd:enumeration value="Hospitality"/>
                    <xsd:enumeration value="Organisational"/>
                    <xsd:enumeration value="Pack"/>
                    <xsd:enumeration value="Papers"/>
                    <xsd:enumeration value="Planning"/>
                    <xsd:enumeration value="Proposals"/>
                    <xsd:enumeration value="Publicity"/>
                    <xsd:enumeration value="Sessions"/>
                    <xsd:enumeration value="Workshops"/>
                    <xsd:enumeration value="Feedback"/>
                  </xsd:restriction>
                </xsd:simpleType>
              </xsd:element>
            </xsd:sequence>
          </xsd:extension>
        </xsd:complexContent>
      </xsd:complexType>
    </xsd:element>
    <xsd:element name="Year" ma:index="5" nillable="true" ma:displayName="Year" ma:description="Year of Conference" ma:internalName="Yea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13"/>
                    <xsd:enumeration value="2014"/>
                    <xsd:enumeration value="2015"/>
                    <xsd:enumeration value="2016"/>
                    <xsd:enumeration value="2017"/>
                    <xsd:enumeration value="2018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848b28-c835-4bfd-8f54-2996db37bbd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1A14B9-9335-43C8-8A94-7AF9DCE5E552}"/>
</file>

<file path=customXml/itemProps2.xml><?xml version="1.0" encoding="utf-8"?>
<ds:datastoreItem xmlns:ds="http://schemas.openxmlformats.org/officeDocument/2006/customXml" ds:itemID="{88F920C1-A954-4364-A1FB-83C533C20BB0}"/>
</file>

<file path=customXml/itemProps3.xml><?xml version="1.0" encoding="utf-8"?>
<ds:datastoreItem xmlns:ds="http://schemas.openxmlformats.org/officeDocument/2006/customXml" ds:itemID="{2CCF2F88-EDA0-416B-8A30-5C6138F58C74}"/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763</Words>
  <Application>Microsoft Office PowerPoint</Application>
  <PresentationFormat>On-screen Show (4:3)</PresentationFormat>
  <Paragraphs>113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Abandoning the lecture theatre</vt:lpstr>
      <vt:lpstr>Context</vt:lpstr>
      <vt:lpstr>Statement: Using a workstation lab distracts students from the message rather than amplifies it</vt:lpstr>
      <vt:lpstr>What distraction/amplification issues did you identify?</vt:lpstr>
      <vt:lpstr>Our experience:</vt:lpstr>
      <vt:lpstr>Our experience:</vt:lpstr>
      <vt:lpstr>Our experience:</vt:lpstr>
      <vt:lpstr>Our experience:</vt:lpstr>
      <vt:lpstr>Our experience:</vt:lpstr>
      <vt:lpstr>Our experience:</vt:lpstr>
      <vt:lpstr>And the final negatives</vt:lpstr>
      <vt:lpstr>And the final negatives</vt:lpstr>
      <vt:lpstr>Our positives</vt:lpstr>
      <vt:lpstr>Our experience:</vt:lpstr>
      <vt:lpstr>Our experience:</vt:lpstr>
      <vt:lpstr>Student experience:  What the students said about CS12320</vt:lpstr>
      <vt:lpstr>Final discussion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Abandoning the lecture theatre for a “learn to program” module: Questions</dc:title>
  <dc:creator>Chris Loftus</dc:creator>
  <cp:lastModifiedBy>Staff and Students at Aber Uni</cp:lastModifiedBy>
  <cp:revision>67</cp:revision>
  <dcterms:created xsi:type="dcterms:W3CDTF">2015-05-11T08:22:01Z</dcterms:created>
  <dcterms:modified xsi:type="dcterms:W3CDTF">2015-09-08T10:32:53Z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0x010100322979A9607AEC45A3EB69AD70C05FE2</vt:lpwstr>
  </property>
</Properties>
</file>