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xlsx" ContentType="application/vnd.openxmlformats-officedocument.spreadsheetml.sheet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17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5.xml" ContentType="application/vnd.openxmlformats-officedocument.drawingml.chart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4.xml" ContentType="application/vnd.openxmlformats-officedocument.drawingml.chart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ppt/tags/tag6.xml" ContentType="application/vnd.openxmlformats-officedocument.presentationml.tags+xml"/>
  <Override PartName="/ppt/tags/tag2.xml" ContentType="application/vnd.openxmlformats-officedocument.presentationml.tags+xml"/>
  <Override PartName="/ppt/tags/tag8.xml" ContentType="application/vnd.openxmlformats-officedocument.presentationml.tags+xml"/>
  <Override PartName="/ppt/tags/tag7.xml" ContentType="application/vnd.openxmlformats-officedocument.presentationml.tags+xml"/>
  <Override PartName="/docProps/app.xml" ContentType="application/vnd.openxmlformats-officedocument.extended-properties+xml"/>
  <Override PartName="/ppt/tags/tag5.xml" ContentType="application/vnd.openxmlformats-officedocument.presentationml.tags+xml"/>
  <Override PartName="/ppt/tags/tag4.xml" ContentType="application/vnd.openxmlformats-officedocument.presentationml.tags+xml"/>
  <Override PartName="/ppt/tags/tag3.xml" ContentType="application/vnd.openxmlformats-officedocument.presentationml.tag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9" r:id="rId2"/>
    <p:sldId id="260" r:id="rId3"/>
    <p:sldId id="261" r:id="rId4"/>
    <p:sldId id="262" r:id="rId5"/>
    <p:sldId id="274" r:id="rId6"/>
    <p:sldId id="263" r:id="rId7"/>
    <p:sldId id="264" r:id="rId8"/>
    <p:sldId id="265" r:id="rId9"/>
    <p:sldId id="266" r:id="rId10"/>
    <p:sldId id="275" r:id="rId11"/>
    <p:sldId id="268" r:id="rId12"/>
    <p:sldId id="269" r:id="rId13"/>
    <p:sldId id="270" r:id="rId14"/>
    <p:sldId id="271" r:id="rId15"/>
    <p:sldId id="272" r:id="rId16"/>
    <p:sldId id="273" r:id="rId17"/>
    <p:sldId id="267" r:id="rId18"/>
    <p:sldId id="257" r:id="rId19"/>
    <p:sldId id="258" r:id="rId20"/>
  </p:sldIdLst>
  <p:sldSz cx="9144000" cy="6858000" type="screen4x3"/>
  <p:notesSz cx="6858000" cy="9144000"/>
  <p:embeddedFontLst>
    <p:embeddedFont>
      <p:font typeface="Wingdings 3" panose="05040102010807070707" pitchFamily="18" charset="2"/>
      <p:regular r:id="rId21"/>
    </p:embeddedFont>
    <p:embeddedFont>
      <p:font typeface="Calibri" panose="020F0502020204030204" pitchFamily="34" charset="0"/>
      <p:regular r:id="rId22"/>
      <p:bold r:id="rId23"/>
      <p:italic r:id="rId24"/>
      <p:boldItalic r:id="rId25"/>
    </p:embeddedFont>
    <p:embeddedFont>
      <p:font typeface="Tw Cen MT" panose="020B0602020104020603" pitchFamily="34" charset="0"/>
      <p:regular r:id="rId26"/>
      <p:bold r:id="rId27"/>
      <p:italic r:id="rId28"/>
      <p:boldItalic r:id="rId29"/>
    </p:embeddedFont>
    <p:embeddedFont>
      <p:font typeface="Tw Cen MT Condensed" panose="020B0606020104020203" pitchFamily="34" charset="0"/>
      <p:regular r:id="rId30"/>
      <p:bold r:id="rId3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21" Type="http://schemas.openxmlformats.org/officeDocument/2006/relationships/font" Target="fonts/font1.fntdata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33" Type="http://schemas.openxmlformats.org/officeDocument/2006/relationships/viewProps" Target="viewProps.xml"/><Relationship Id="rId38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32" Type="http://schemas.openxmlformats.org/officeDocument/2006/relationships/presProps" Target="presProps.xml"/><Relationship Id="rId37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36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1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font" Target="fonts/font10.fntdata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Year 1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Very Easy</c:v>
                </c:pt>
                <c:pt idx="1">
                  <c:v>Easy</c:v>
                </c:pt>
                <c:pt idx="2">
                  <c:v>Neither Easy nor Difficult</c:v>
                </c:pt>
                <c:pt idx="3">
                  <c:v>Difficult</c:v>
                </c:pt>
                <c:pt idx="4">
                  <c:v>Very difficult</c:v>
                </c:pt>
                <c:pt idx="5">
                  <c:v>I already had one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22</c:v>
                </c:pt>
                <c:pt idx="1">
                  <c:v>10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DE-4862-BC36-1A386F8E397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Year 2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Very Easy</c:v>
                </c:pt>
                <c:pt idx="1">
                  <c:v>Easy</c:v>
                </c:pt>
                <c:pt idx="2">
                  <c:v>Neither Easy nor Difficult</c:v>
                </c:pt>
                <c:pt idx="3">
                  <c:v>Difficult</c:v>
                </c:pt>
                <c:pt idx="4">
                  <c:v>Very difficult</c:v>
                </c:pt>
                <c:pt idx="5">
                  <c:v>I already had one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29</c:v>
                </c:pt>
                <c:pt idx="1">
                  <c:v>13</c:v>
                </c:pt>
                <c:pt idx="2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DE-4862-BC36-1A386F8E39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7723904"/>
        <c:axId val="97739136"/>
      </c:barChart>
      <c:catAx>
        <c:axId val="97723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97739136"/>
        <c:crosses val="autoZero"/>
        <c:auto val="1"/>
        <c:lblAlgn val="ctr"/>
        <c:lblOffset val="100"/>
        <c:noMultiLvlLbl val="0"/>
      </c:catAx>
      <c:valAx>
        <c:axId val="977391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772390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6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600" baseline="0"/>
            </a:pPr>
            <a:endParaRPr lang="en-US"/>
          </a:p>
        </c:txPr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Year 1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Very Easy</c:v>
                </c:pt>
                <c:pt idx="1">
                  <c:v>Easy</c:v>
                </c:pt>
                <c:pt idx="2">
                  <c:v>Neither Easy nor Difficult</c:v>
                </c:pt>
                <c:pt idx="3">
                  <c:v>Difficult</c:v>
                </c:pt>
                <c:pt idx="4">
                  <c:v>Very difficult</c:v>
                </c:pt>
                <c:pt idx="5">
                  <c:v>I already had one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19</c:v>
                </c:pt>
                <c:pt idx="1">
                  <c:v>12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71-4546-B39D-81233D71C1A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Year 2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Very Easy</c:v>
                </c:pt>
                <c:pt idx="1">
                  <c:v>Easy</c:v>
                </c:pt>
                <c:pt idx="2">
                  <c:v>Neither Easy nor Difficult</c:v>
                </c:pt>
                <c:pt idx="3">
                  <c:v>Difficult</c:v>
                </c:pt>
                <c:pt idx="4">
                  <c:v>Very difficult</c:v>
                </c:pt>
                <c:pt idx="5">
                  <c:v>I already had one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35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71-4546-B39D-81233D71C1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5038464"/>
        <c:axId val="96175232"/>
      </c:barChart>
      <c:catAx>
        <c:axId val="950384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96175232"/>
        <c:crosses val="autoZero"/>
        <c:auto val="1"/>
        <c:lblAlgn val="ctr"/>
        <c:lblOffset val="100"/>
        <c:noMultiLvlLbl val="0"/>
      </c:catAx>
      <c:valAx>
        <c:axId val="96175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503846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Year 1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Very Easy</c:v>
                </c:pt>
                <c:pt idx="1">
                  <c:v>Easy</c:v>
                </c:pt>
                <c:pt idx="2">
                  <c:v>Neither Easy nor Difficult</c:v>
                </c:pt>
                <c:pt idx="3">
                  <c:v>Difficult</c:v>
                </c:pt>
                <c:pt idx="4">
                  <c:v>Very difficult</c:v>
                </c:pt>
                <c:pt idx="5">
                  <c:v>I already had one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21</c:v>
                </c:pt>
                <c:pt idx="1">
                  <c:v>10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58-4A03-B6A9-D4584B5D85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Year 2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Very Easy</c:v>
                </c:pt>
                <c:pt idx="1">
                  <c:v>Easy</c:v>
                </c:pt>
                <c:pt idx="2">
                  <c:v>Neither Easy nor Difficult</c:v>
                </c:pt>
                <c:pt idx="3">
                  <c:v>Difficult</c:v>
                </c:pt>
                <c:pt idx="4">
                  <c:v>Very difficult</c:v>
                </c:pt>
                <c:pt idx="5">
                  <c:v>I already had one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33</c:v>
                </c:pt>
                <c:pt idx="1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58-4A03-B6A9-D4584B5D85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984640"/>
        <c:axId val="49986944"/>
      </c:barChart>
      <c:catAx>
        <c:axId val="499846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49986944"/>
        <c:crosses val="autoZero"/>
        <c:auto val="1"/>
        <c:lblAlgn val="ctr"/>
        <c:lblOffset val="100"/>
        <c:noMultiLvlLbl val="0"/>
      </c:catAx>
      <c:valAx>
        <c:axId val="499869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98464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Year 1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Online survey Method</c:v>
                </c:pt>
                <c:pt idx="1">
                  <c:v>Paper-based Method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31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9F-4634-A820-48792FF488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Year 2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Online survey Method</c:v>
                </c:pt>
                <c:pt idx="1">
                  <c:v>Paper-based Method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41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9F-4634-A820-48792FF488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5070080"/>
        <c:axId val="95071616"/>
      </c:barChart>
      <c:catAx>
        <c:axId val="95070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95071616"/>
        <c:crosses val="autoZero"/>
        <c:auto val="1"/>
        <c:lblAlgn val="ctr"/>
        <c:lblOffset val="100"/>
        <c:noMultiLvlLbl val="0"/>
      </c:catAx>
      <c:valAx>
        <c:axId val="95071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507008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Year 1</c:v>
                </c:pt>
              </c:strCache>
            </c:strRef>
          </c:tx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8</c:v>
                </c:pt>
                <c:pt idx="1">
                  <c:v>5</c:v>
                </c:pt>
                <c:pt idx="2">
                  <c:v>9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A2-4920-9E88-ACC25454AF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Year 2</c:v>
                </c:pt>
              </c:strCache>
            </c:strRef>
          </c:tx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22</c:v>
                </c:pt>
                <c:pt idx="1">
                  <c:v>7</c:v>
                </c:pt>
                <c:pt idx="2">
                  <c:v>11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A2-4920-9E88-ACC25454AF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158080"/>
        <c:axId val="96160384"/>
      </c:barChart>
      <c:catAx>
        <c:axId val="96158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6160384"/>
        <c:crosses val="autoZero"/>
        <c:auto val="1"/>
        <c:lblAlgn val="ctr"/>
        <c:lblOffset val="100"/>
        <c:noMultiLvlLbl val="0"/>
      </c:catAx>
      <c:valAx>
        <c:axId val="961603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61580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 baseline="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B0DB1D-7A32-4DCD-9CFA-8982C4FD8F7F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9E69384-5C46-4EBB-B1A8-109D7A70DF3A}">
      <dgm:prSet phldrT="[Text]"/>
      <dgm:spPr/>
      <dgm:t>
        <a:bodyPr/>
        <a:lstStyle/>
        <a:p>
          <a:r>
            <a:rPr lang="en-GB" dirty="0" smtClean="0"/>
            <a:t>Week prior to the Module Evaluation Lecture</a:t>
          </a:r>
          <a:endParaRPr lang="en-GB" dirty="0"/>
        </a:p>
      </dgm:t>
    </dgm:pt>
    <dgm:pt modelId="{F2FCC7A1-D667-4341-9E11-59F14C70026E}" type="parTrans" cxnId="{01B7A40D-E87C-4298-A213-93DA0565C3B4}">
      <dgm:prSet/>
      <dgm:spPr/>
      <dgm:t>
        <a:bodyPr/>
        <a:lstStyle/>
        <a:p>
          <a:endParaRPr lang="en-GB"/>
        </a:p>
      </dgm:t>
    </dgm:pt>
    <dgm:pt modelId="{31411CA9-49BF-4008-808E-24C12A91023A}" type="sibTrans" cxnId="{01B7A40D-E87C-4298-A213-93DA0565C3B4}">
      <dgm:prSet/>
      <dgm:spPr/>
      <dgm:t>
        <a:bodyPr/>
        <a:lstStyle/>
        <a:p>
          <a:endParaRPr lang="en-GB"/>
        </a:p>
      </dgm:t>
    </dgm:pt>
    <dgm:pt modelId="{9BB6348A-3166-40EA-B81B-93E63B0AA90A}">
      <dgm:prSet phldrT="[Text]"/>
      <dgm:spPr/>
      <dgm:t>
        <a:bodyPr/>
        <a:lstStyle/>
        <a:p>
          <a:r>
            <a:rPr lang="en-GB" dirty="0" smtClean="0"/>
            <a:t>Students given notice</a:t>
          </a:r>
          <a:endParaRPr lang="en-GB" dirty="0"/>
        </a:p>
      </dgm:t>
    </dgm:pt>
    <dgm:pt modelId="{14B985AD-AC11-4820-A271-742B0DBCBF23}" type="parTrans" cxnId="{390406D4-8B68-478E-B02D-7CE66D480A6B}">
      <dgm:prSet/>
      <dgm:spPr/>
      <dgm:t>
        <a:bodyPr/>
        <a:lstStyle/>
        <a:p>
          <a:endParaRPr lang="en-GB"/>
        </a:p>
      </dgm:t>
    </dgm:pt>
    <dgm:pt modelId="{48AC5F10-E3EE-47CE-8F9C-83AB93AE05EA}" type="sibTrans" cxnId="{390406D4-8B68-478E-B02D-7CE66D480A6B}">
      <dgm:prSet/>
      <dgm:spPr/>
      <dgm:t>
        <a:bodyPr/>
        <a:lstStyle/>
        <a:p>
          <a:endParaRPr lang="en-GB"/>
        </a:p>
      </dgm:t>
    </dgm:pt>
    <dgm:pt modelId="{87C1A155-F0F7-41E2-94EE-C9372A016283}">
      <dgm:prSet phldrT="[Text]"/>
      <dgm:spPr/>
      <dgm:t>
        <a:bodyPr/>
        <a:lstStyle/>
        <a:p>
          <a:r>
            <a:rPr lang="en-GB" dirty="0" smtClean="0"/>
            <a:t>Asked to download </a:t>
          </a:r>
          <a:r>
            <a:rPr lang="en-GB" dirty="0" err="1" smtClean="0"/>
            <a:t>QR</a:t>
          </a:r>
          <a:r>
            <a:rPr lang="en-GB" dirty="0" smtClean="0"/>
            <a:t> reader and bring their mobile devices. </a:t>
          </a:r>
          <a:endParaRPr lang="en-GB" dirty="0"/>
        </a:p>
      </dgm:t>
    </dgm:pt>
    <dgm:pt modelId="{54F6DF25-54A4-48BC-BFAE-FBF3D5A574DE}" type="parTrans" cxnId="{5A446818-2E92-432E-AD6D-22B1F24E00AA}">
      <dgm:prSet/>
      <dgm:spPr/>
      <dgm:t>
        <a:bodyPr/>
        <a:lstStyle/>
        <a:p>
          <a:endParaRPr lang="en-GB"/>
        </a:p>
      </dgm:t>
    </dgm:pt>
    <dgm:pt modelId="{9655C7E9-8C8F-4DF1-827A-1FE28C77E633}" type="sibTrans" cxnId="{5A446818-2E92-432E-AD6D-22B1F24E00AA}">
      <dgm:prSet/>
      <dgm:spPr/>
      <dgm:t>
        <a:bodyPr/>
        <a:lstStyle/>
        <a:p>
          <a:endParaRPr lang="en-GB"/>
        </a:p>
      </dgm:t>
    </dgm:pt>
    <dgm:pt modelId="{E99DC5AF-5B1B-452C-8957-B6B81120A9B9}">
      <dgm:prSet phldrT="[Text]"/>
      <dgm:spPr/>
      <dgm:t>
        <a:bodyPr/>
        <a:lstStyle/>
        <a:p>
          <a:r>
            <a:rPr lang="en-GB" dirty="0" smtClean="0"/>
            <a:t>During the Lecture: </a:t>
          </a:r>
          <a:r>
            <a:rPr lang="en-GB" dirty="0" err="1" smtClean="0"/>
            <a:t>QR</a:t>
          </a:r>
          <a:r>
            <a:rPr lang="en-GB" dirty="0" smtClean="0"/>
            <a:t> Code embedded in </a:t>
          </a:r>
          <a:r>
            <a:rPr lang="en-GB" smtClean="0"/>
            <a:t>lecture slide</a:t>
          </a:r>
          <a:endParaRPr lang="en-GB" dirty="0"/>
        </a:p>
      </dgm:t>
    </dgm:pt>
    <dgm:pt modelId="{DF617347-8BE9-4583-9325-4506208270DB}" type="parTrans" cxnId="{11CB93B3-6B53-41B5-AA89-AA412163D0EF}">
      <dgm:prSet/>
      <dgm:spPr/>
      <dgm:t>
        <a:bodyPr/>
        <a:lstStyle/>
        <a:p>
          <a:endParaRPr lang="en-GB"/>
        </a:p>
      </dgm:t>
    </dgm:pt>
    <dgm:pt modelId="{5C1D4C15-6C2D-48F5-92DB-2117EBC4ADC2}" type="sibTrans" cxnId="{11CB93B3-6B53-41B5-AA89-AA412163D0EF}">
      <dgm:prSet/>
      <dgm:spPr/>
      <dgm:t>
        <a:bodyPr/>
        <a:lstStyle/>
        <a:p>
          <a:endParaRPr lang="en-GB"/>
        </a:p>
      </dgm:t>
    </dgm:pt>
    <dgm:pt modelId="{13B051CC-5216-4352-ACC6-4344A555FA43}">
      <dgm:prSet phldrT="[Text]"/>
      <dgm:spPr/>
      <dgm:t>
        <a:bodyPr/>
        <a:lstStyle/>
        <a:p>
          <a:r>
            <a:rPr lang="en-GB" dirty="0" smtClean="0"/>
            <a:t>Tablets provided to students without mobile devices (and paper)</a:t>
          </a:r>
          <a:endParaRPr lang="en-GB" dirty="0"/>
        </a:p>
      </dgm:t>
    </dgm:pt>
    <dgm:pt modelId="{4F5188CB-4B07-4DAE-BA31-B0DF5A30FAD1}" type="parTrans" cxnId="{901A9012-3BDE-4296-89FA-725E9AB84F44}">
      <dgm:prSet/>
      <dgm:spPr/>
      <dgm:t>
        <a:bodyPr/>
        <a:lstStyle/>
        <a:p>
          <a:endParaRPr lang="en-GB"/>
        </a:p>
      </dgm:t>
    </dgm:pt>
    <dgm:pt modelId="{45BD7AB1-2611-4FB8-BD0A-BDB3D7614C47}" type="sibTrans" cxnId="{901A9012-3BDE-4296-89FA-725E9AB84F44}">
      <dgm:prSet/>
      <dgm:spPr/>
      <dgm:t>
        <a:bodyPr/>
        <a:lstStyle/>
        <a:p>
          <a:endParaRPr lang="en-GB"/>
        </a:p>
      </dgm:t>
    </dgm:pt>
    <dgm:pt modelId="{BF89B351-094D-4B36-9E7E-3B6DB4B4F914}">
      <dgm:prSet phldrT="[Text]"/>
      <dgm:spPr/>
      <dgm:t>
        <a:bodyPr/>
        <a:lstStyle/>
        <a:p>
          <a:r>
            <a:rPr lang="en-GB" smtClean="0"/>
            <a:t>Lecturer facilitates </a:t>
          </a:r>
          <a:r>
            <a:rPr lang="en-GB" dirty="0" smtClean="0"/>
            <a:t>and troubleshoots</a:t>
          </a:r>
          <a:endParaRPr lang="en-GB" dirty="0"/>
        </a:p>
      </dgm:t>
    </dgm:pt>
    <dgm:pt modelId="{8BFC8C3E-0A33-44C8-A178-3AB5AFBEC31D}" type="parTrans" cxnId="{0DA85625-C538-4444-BC88-2337E5A77ADE}">
      <dgm:prSet/>
      <dgm:spPr/>
      <dgm:t>
        <a:bodyPr/>
        <a:lstStyle/>
        <a:p>
          <a:endParaRPr lang="en-GB"/>
        </a:p>
      </dgm:t>
    </dgm:pt>
    <dgm:pt modelId="{8A432A27-8ECA-4B3E-8178-3F4512F76F2D}" type="sibTrans" cxnId="{0DA85625-C538-4444-BC88-2337E5A77ADE}">
      <dgm:prSet/>
      <dgm:spPr/>
      <dgm:t>
        <a:bodyPr/>
        <a:lstStyle/>
        <a:p>
          <a:endParaRPr lang="en-GB"/>
        </a:p>
      </dgm:t>
    </dgm:pt>
    <dgm:pt modelId="{53D684FD-6F2A-4185-8F63-8F868F97E3FA}">
      <dgm:prSet phldrT="[Text]"/>
      <dgm:spPr/>
      <dgm:t>
        <a:bodyPr/>
        <a:lstStyle/>
        <a:p>
          <a:r>
            <a:rPr lang="en-GB" dirty="0" smtClean="0"/>
            <a:t>Data uploaded and available immediately</a:t>
          </a:r>
          <a:endParaRPr lang="en-GB" dirty="0"/>
        </a:p>
      </dgm:t>
    </dgm:pt>
    <dgm:pt modelId="{391C8BE8-A5C6-4BEB-B021-1461F726166A}" type="parTrans" cxnId="{26390E3B-9994-4B2B-B3D0-2486E3EAD506}">
      <dgm:prSet/>
      <dgm:spPr/>
      <dgm:t>
        <a:bodyPr/>
        <a:lstStyle/>
        <a:p>
          <a:endParaRPr lang="en-GB"/>
        </a:p>
      </dgm:t>
    </dgm:pt>
    <dgm:pt modelId="{A7856309-EB10-4B39-9DAB-85A7A52E7D85}" type="sibTrans" cxnId="{26390E3B-9994-4B2B-B3D0-2486E3EAD506}">
      <dgm:prSet/>
      <dgm:spPr/>
      <dgm:t>
        <a:bodyPr/>
        <a:lstStyle/>
        <a:p>
          <a:endParaRPr lang="en-GB"/>
        </a:p>
      </dgm:t>
    </dgm:pt>
    <dgm:pt modelId="{55560DB8-CAD9-4AF9-9F14-788CFE32C421}">
      <dgm:prSet phldrT="[Text]"/>
      <dgm:spPr/>
      <dgm:t>
        <a:bodyPr/>
        <a:lstStyle/>
        <a:p>
          <a:r>
            <a:rPr lang="en-GB" dirty="0" smtClean="0"/>
            <a:t>Can respond quickly (in the session?).</a:t>
          </a:r>
          <a:endParaRPr lang="en-GB" dirty="0"/>
        </a:p>
      </dgm:t>
    </dgm:pt>
    <dgm:pt modelId="{F5DA2B28-CAA5-4955-AAAA-6DC44F43CFB0}" type="sibTrans" cxnId="{FFDB6AEC-9448-47AB-9DA8-8BA2D6DC1189}">
      <dgm:prSet/>
      <dgm:spPr/>
      <dgm:t>
        <a:bodyPr/>
        <a:lstStyle/>
        <a:p>
          <a:endParaRPr lang="en-GB"/>
        </a:p>
      </dgm:t>
    </dgm:pt>
    <dgm:pt modelId="{720E3E2F-6CCF-4DDD-BD7F-E5D7B03BA062}" type="parTrans" cxnId="{FFDB6AEC-9448-47AB-9DA8-8BA2D6DC1189}">
      <dgm:prSet/>
      <dgm:spPr/>
      <dgm:t>
        <a:bodyPr/>
        <a:lstStyle/>
        <a:p>
          <a:endParaRPr lang="en-GB"/>
        </a:p>
      </dgm:t>
    </dgm:pt>
    <dgm:pt modelId="{C5EFD1D3-2E5F-4C84-A7D4-B728E39A504E}">
      <dgm:prSet phldrT="[Text]"/>
      <dgm:spPr/>
      <dgm:t>
        <a:bodyPr/>
        <a:lstStyle/>
        <a:p>
          <a:r>
            <a:rPr lang="en-GB" dirty="0" smtClean="0"/>
            <a:t>Report produced by Academic Operations Officer</a:t>
          </a:r>
          <a:endParaRPr lang="en-GB" dirty="0"/>
        </a:p>
      </dgm:t>
    </dgm:pt>
    <dgm:pt modelId="{66A70500-24B3-4C03-A54F-10EBDBC4BCC9}" type="parTrans" cxnId="{BB862CDF-A872-47C5-AE7C-7608D0599173}">
      <dgm:prSet/>
      <dgm:spPr/>
    </dgm:pt>
    <dgm:pt modelId="{48D0DD52-2EAC-4C9A-8D1E-7C44F4F0DA4C}" type="sibTrans" cxnId="{BB862CDF-A872-47C5-AE7C-7608D0599173}">
      <dgm:prSet/>
      <dgm:spPr/>
    </dgm:pt>
    <dgm:pt modelId="{84F47B74-D9F4-44E3-B260-8B6CCC61A4FA}" type="pres">
      <dgm:prSet presAssocID="{EEB0DB1D-7A32-4DCD-9CFA-8982C4FD8F7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E245A04-1408-4EF9-A4D4-32BE641BC02B}" type="pres">
      <dgm:prSet presAssocID="{53D684FD-6F2A-4185-8F63-8F868F97E3FA}" presName="boxAndChildren" presStyleCnt="0"/>
      <dgm:spPr/>
    </dgm:pt>
    <dgm:pt modelId="{D6730F5C-FC9E-4A25-82B3-248DD016DE7C}" type="pres">
      <dgm:prSet presAssocID="{53D684FD-6F2A-4185-8F63-8F868F97E3FA}" presName="parentTextBox" presStyleLbl="node1" presStyleIdx="0" presStyleCnt="3"/>
      <dgm:spPr/>
      <dgm:t>
        <a:bodyPr/>
        <a:lstStyle/>
        <a:p>
          <a:endParaRPr lang="en-GB"/>
        </a:p>
      </dgm:t>
    </dgm:pt>
    <dgm:pt modelId="{1AA2A1A5-0537-4A3B-8D47-21B529A3B901}" type="pres">
      <dgm:prSet presAssocID="{53D684FD-6F2A-4185-8F63-8F868F97E3FA}" presName="entireBox" presStyleLbl="node1" presStyleIdx="0" presStyleCnt="3"/>
      <dgm:spPr/>
      <dgm:t>
        <a:bodyPr/>
        <a:lstStyle/>
        <a:p>
          <a:endParaRPr lang="en-GB"/>
        </a:p>
      </dgm:t>
    </dgm:pt>
    <dgm:pt modelId="{4E6A5601-4259-4EBE-BE11-A13F92A38141}" type="pres">
      <dgm:prSet presAssocID="{53D684FD-6F2A-4185-8F63-8F868F97E3FA}" presName="descendantBox" presStyleCnt="0"/>
      <dgm:spPr/>
    </dgm:pt>
    <dgm:pt modelId="{93FBC788-F236-421C-A540-426DF137F8CA}" type="pres">
      <dgm:prSet presAssocID="{C5EFD1D3-2E5F-4C84-A7D4-B728E39A504E}" presName="childTextBox" presStyleLbl="fgAccFollowNode1" presStyleIdx="0" presStyleCnt="6" custLinFactNeighborX="-35" custLinFactNeighborY="1118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5720F9F-681F-4547-9B8B-AD3655A0984E}" type="pres">
      <dgm:prSet presAssocID="{55560DB8-CAD9-4AF9-9F14-788CFE32C421}" presName="childTextBox" presStyleLbl="fgAccFollowNode1" presStyleIdx="1" presStyleCnt="6" custScaleX="99930" custLinFactNeighborX="-35" custLinFactNeighborY="1118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D5FC330-8CCB-42C0-94C6-A18825DAD34E}" type="pres">
      <dgm:prSet presAssocID="{5C1D4C15-6C2D-48F5-92DB-2117EBC4ADC2}" presName="sp" presStyleCnt="0"/>
      <dgm:spPr/>
    </dgm:pt>
    <dgm:pt modelId="{33DCC1DC-83B5-462F-BC4B-3620883BDC04}" type="pres">
      <dgm:prSet presAssocID="{E99DC5AF-5B1B-452C-8957-B6B81120A9B9}" presName="arrowAndChildren" presStyleCnt="0"/>
      <dgm:spPr/>
    </dgm:pt>
    <dgm:pt modelId="{EA905C55-155E-48C9-B55C-5D0054887A45}" type="pres">
      <dgm:prSet presAssocID="{E99DC5AF-5B1B-452C-8957-B6B81120A9B9}" presName="parentTextArrow" presStyleLbl="node1" presStyleIdx="0" presStyleCnt="3"/>
      <dgm:spPr/>
      <dgm:t>
        <a:bodyPr/>
        <a:lstStyle/>
        <a:p>
          <a:endParaRPr lang="en-GB"/>
        </a:p>
      </dgm:t>
    </dgm:pt>
    <dgm:pt modelId="{8E9B55E0-6FDA-4CC2-A0D0-6A35D3BF5300}" type="pres">
      <dgm:prSet presAssocID="{E99DC5AF-5B1B-452C-8957-B6B81120A9B9}" presName="arrow" presStyleLbl="node1" presStyleIdx="1" presStyleCnt="3"/>
      <dgm:spPr/>
      <dgm:t>
        <a:bodyPr/>
        <a:lstStyle/>
        <a:p>
          <a:endParaRPr lang="en-GB"/>
        </a:p>
      </dgm:t>
    </dgm:pt>
    <dgm:pt modelId="{BBFBBBD5-1B46-451C-9D22-DA0EA4C10BCE}" type="pres">
      <dgm:prSet presAssocID="{E99DC5AF-5B1B-452C-8957-B6B81120A9B9}" presName="descendantArrow" presStyleCnt="0"/>
      <dgm:spPr/>
    </dgm:pt>
    <dgm:pt modelId="{1FCECD38-8EE5-4430-BF8C-14D5E5B09FB6}" type="pres">
      <dgm:prSet presAssocID="{13B051CC-5216-4352-ACC6-4344A555FA43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74ADFDF-0C84-4597-B8E3-4DAA9D6102AE}" type="pres">
      <dgm:prSet presAssocID="{BF89B351-094D-4B36-9E7E-3B6DB4B4F914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70A7A2-28E9-41BC-ADB2-F6384DE0AE78}" type="pres">
      <dgm:prSet presAssocID="{31411CA9-49BF-4008-808E-24C12A91023A}" presName="sp" presStyleCnt="0"/>
      <dgm:spPr/>
    </dgm:pt>
    <dgm:pt modelId="{384312E1-AE41-4EE9-A27B-9D8A5BAAF756}" type="pres">
      <dgm:prSet presAssocID="{39E69384-5C46-4EBB-B1A8-109D7A70DF3A}" presName="arrowAndChildren" presStyleCnt="0"/>
      <dgm:spPr/>
    </dgm:pt>
    <dgm:pt modelId="{AAA706B4-1F1A-4417-9DDA-23110F37B69B}" type="pres">
      <dgm:prSet presAssocID="{39E69384-5C46-4EBB-B1A8-109D7A70DF3A}" presName="parentTextArrow" presStyleLbl="node1" presStyleIdx="1" presStyleCnt="3"/>
      <dgm:spPr/>
      <dgm:t>
        <a:bodyPr/>
        <a:lstStyle/>
        <a:p>
          <a:endParaRPr lang="en-GB"/>
        </a:p>
      </dgm:t>
    </dgm:pt>
    <dgm:pt modelId="{67AE67C4-AE0C-4978-9F16-36F9BB841DA8}" type="pres">
      <dgm:prSet presAssocID="{39E69384-5C46-4EBB-B1A8-109D7A70DF3A}" presName="arrow" presStyleLbl="node1" presStyleIdx="2" presStyleCnt="3"/>
      <dgm:spPr/>
      <dgm:t>
        <a:bodyPr/>
        <a:lstStyle/>
        <a:p>
          <a:endParaRPr lang="en-GB"/>
        </a:p>
      </dgm:t>
    </dgm:pt>
    <dgm:pt modelId="{6A319E2D-5371-45BF-A5AE-ADDA93D99D27}" type="pres">
      <dgm:prSet presAssocID="{39E69384-5C46-4EBB-B1A8-109D7A70DF3A}" presName="descendantArrow" presStyleCnt="0"/>
      <dgm:spPr/>
    </dgm:pt>
    <dgm:pt modelId="{D7725909-C483-45A0-A080-702B14B693B4}" type="pres">
      <dgm:prSet presAssocID="{9BB6348A-3166-40EA-B81B-93E63B0AA90A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B8EEBBC-399A-4992-84E1-6A396554E763}" type="pres">
      <dgm:prSet presAssocID="{87C1A155-F0F7-41E2-94EE-C9372A016283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8579D70-CB95-4B66-9557-42E3B247C9F5}" type="presOf" srcId="{9BB6348A-3166-40EA-B81B-93E63B0AA90A}" destId="{D7725909-C483-45A0-A080-702B14B693B4}" srcOrd="0" destOrd="0" presId="urn:microsoft.com/office/officeart/2005/8/layout/process4"/>
    <dgm:cxn modelId="{11CB93B3-6B53-41B5-AA89-AA412163D0EF}" srcId="{EEB0DB1D-7A32-4DCD-9CFA-8982C4FD8F7F}" destId="{E99DC5AF-5B1B-452C-8957-B6B81120A9B9}" srcOrd="1" destOrd="0" parTransId="{DF617347-8BE9-4583-9325-4506208270DB}" sibTransId="{5C1D4C15-6C2D-48F5-92DB-2117EBC4ADC2}"/>
    <dgm:cxn modelId="{0DA85625-C538-4444-BC88-2337E5A77ADE}" srcId="{E99DC5AF-5B1B-452C-8957-B6B81120A9B9}" destId="{BF89B351-094D-4B36-9E7E-3B6DB4B4F914}" srcOrd="1" destOrd="0" parTransId="{8BFC8C3E-0A33-44C8-A178-3AB5AFBEC31D}" sibTransId="{8A432A27-8ECA-4B3E-8178-3F4512F76F2D}"/>
    <dgm:cxn modelId="{5A446818-2E92-432E-AD6D-22B1F24E00AA}" srcId="{39E69384-5C46-4EBB-B1A8-109D7A70DF3A}" destId="{87C1A155-F0F7-41E2-94EE-C9372A016283}" srcOrd="1" destOrd="0" parTransId="{54F6DF25-54A4-48BC-BFAE-FBF3D5A574DE}" sibTransId="{9655C7E9-8C8F-4DF1-827A-1FE28C77E633}"/>
    <dgm:cxn modelId="{901A9012-3BDE-4296-89FA-725E9AB84F44}" srcId="{E99DC5AF-5B1B-452C-8957-B6B81120A9B9}" destId="{13B051CC-5216-4352-ACC6-4344A555FA43}" srcOrd="0" destOrd="0" parTransId="{4F5188CB-4B07-4DAE-BA31-B0DF5A30FAD1}" sibTransId="{45BD7AB1-2611-4FB8-BD0A-BDB3D7614C47}"/>
    <dgm:cxn modelId="{390406D4-8B68-478E-B02D-7CE66D480A6B}" srcId="{39E69384-5C46-4EBB-B1A8-109D7A70DF3A}" destId="{9BB6348A-3166-40EA-B81B-93E63B0AA90A}" srcOrd="0" destOrd="0" parTransId="{14B985AD-AC11-4820-A271-742B0DBCBF23}" sibTransId="{48AC5F10-E3EE-47CE-8F9C-83AB93AE05EA}"/>
    <dgm:cxn modelId="{558AC444-E045-4E1B-8D7B-02F04DA96598}" type="presOf" srcId="{E99DC5AF-5B1B-452C-8957-B6B81120A9B9}" destId="{EA905C55-155E-48C9-B55C-5D0054887A45}" srcOrd="0" destOrd="0" presId="urn:microsoft.com/office/officeart/2005/8/layout/process4"/>
    <dgm:cxn modelId="{FFDB6AEC-9448-47AB-9DA8-8BA2D6DC1189}" srcId="{53D684FD-6F2A-4185-8F63-8F868F97E3FA}" destId="{55560DB8-CAD9-4AF9-9F14-788CFE32C421}" srcOrd="1" destOrd="0" parTransId="{720E3E2F-6CCF-4DDD-BD7F-E5D7B03BA062}" sibTransId="{F5DA2B28-CAA5-4955-AAAA-6DC44F43CFB0}"/>
    <dgm:cxn modelId="{01B7A40D-E87C-4298-A213-93DA0565C3B4}" srcId="{EEB0DB1D-7A32-4DCD-9CFA-8982C4FD8F7F}" destId="{39E69384-5C46-4EBB-B1A8-109D7A70DF3A}" srcOrd="0" destOrd="0" parTransId="{F2FCC7A1-D667-4341-9E11-59F14C70026E}" sibTransId="{31411CA9-49BF-4008-808E-24C12A91023A}"/>
    <dgm:cxn modelId="{26097C43-90AA-42EF-88AF-2DBD36AA1236}" type="presOf" srcId="{39E69384-5C46-4EBB-B1A8-109D7A70DF3A}" destId="{67AE67C4-AE0C-4978-9F16-36F9BB841DA8}" srcOrd="1" destOrd="0" presId="urn:microsoft.com/office/officeart/2005/8/layout/process4"/>
    <dgm:cxn modelId="{66C5D991-0602-4EEF-B374-7FC282627E3D}" type="presOf" srcId="{EEB0DB1D-7A32-4DCD-9CFA-8982C4FD8F7F}" destId="{84F47B74-D9F4-44E3-B260-8B6CCC61A4FA}" srcOrd="0" destOrd="0" presId="urn:microsoft.com/office/officeart/2005/8/layout/process4"/>
    <dgm:cxn modelId="{3F7A9E91-749C-4095-9AE0-D8E0352416B4}" type="presOf" srcId="{C5EFD1D3-2E5F-4C84-A7D4-B728E39A504E}" destId="{93FBC788-F236-421C-A540-426DF137F8CA}" srcOrd="0" destOrd="0" presId="urn:microsoft.com/office/officeart/2005/8/layout/process4"/>
    <dgm:cxn modelId="{3567D6D4-85FA-449C-937D-8DC84BD6CE48}" type="presOf" srcId="{87C1A155-F0F7-41E2-94EE-C9372A016283}" destId="{FB8EEBBC-399A-4992-84E1-6A396554E763}" srcOrd="0" destOrd="0" presId="urn:microsoft.com/office/officeart/2005/8/layout/process4"/>
    <dgm:cxn modelId="{DB28C95C-E7B1-49B8-BAFD-F08D08916E66}" type="presOf" srcId="{E99DC5AF-5B1B-452C-8957-B6B81120A9B9}" destId="{8E9B55E0-6FDA-4CC2-A0D0-6A35D3BF5300}" srcOrd="1" destOrd="0" presId="urn:microsoft.com/office/officeart/2005/8/layout/process4"/>
    <dgm:cxn modelId="{BB862CDF-A872-47C5-AE7C-7608D0599173}" srcId="{53D684FD-6F2A-4185-8F63-8F868F97E3FA}" destId="{C5EFD1D3-2E5F-4C84-A7D4-B728E39A504E}" srcOrd="0" destOrd="0" parTransId="{66A70500-24B3-4C03-A54F-10EBDBC4BCC9}" sibTransId="{48D0DD52-2EAC-4C9A-8D1E-7C44F4F0DA4C}"/>
    <dgm:cxn modelId="{BCAED063-0231-4C21-BEE4-8DDD8649C373}" type="presOf" srcId="{39E69384-5C46-4EBB-B1A8-109D7A70DF3A}" destId="{AAA706B4-1F1A-4417-9DDA-23110F37B69B}" srcOrd="0" destOrd="0" presId="urn:microsoft.com/office/officeart/2005/8/layout/process4"/>
    <dgm:cxn modelId="{3DA5E71A-E255-4C56-9869-F127C89142B8}" type="presOf" srcId="{53D684FD-6F2A-4185-8F63-8F868F97E3FA}" destId="{D6730F5C-FC9E-4A25-82B3-248DD016DE7C}" srcOrd="0" destOrd="0" presId="urn:microsoft.com/office/officeart/2005/8/layout/process4"/>
    <dgm:cxn modelId="{1A10A6A9-D37C-41AF-8A8B-E2E974D53544}" type="presOf" srcId="{BF89B351-094D-4B36-9E7E-3B6DB4B4F914}" destId="{A74ADFDF-0C84-4597-B8E3-4DAA9D6102AE}" srcOrd="0" destOrd="0" presId="urn:microsoft.com/office/officeart/2005/8/layout/process4"/>
    <dgm:cxn modelId="{B50B2057-D56B-4644-AA68-75FFF8A1285C}" type="presOf" srcId="{55560DB8-CAD9-4AF9-9F14-788CFE32C421}" destId="{75720F9F-681F-4547-9B8B-AD3655A0984E}" srcOrd="0" destOrd="0" presId="urn:microsoft.com/office/officeart/2005/8/layout/process4"/>
    <dgm:cxn modelId="{45D5BA46-24DF-4000-B89B-8E3C18460FA6}" type="presOf" srcId="{53D684FD-6F2A-4185-8F63-8F868F97E3FA}" destId="{1AA2A1A5-0537-4A3B-8D47-21B529A3B901}" srcOrd="1" destOrd="0" presId="urn:microsoft.com/office/officeart/2005/8/layout/process4"/>
    <dgm:cxn modelId="{26390E3B-9994-4B2B-B3D0-2486E3EAD506}" srcId="{EEB0DB1D-7A32-4DCD-9CFA-8982C4FD8F7F}" destId="{53D684FD-6F2A-4185-8F63-8F868F97E3FA}" srcOrd="2" destOrd="0" parTransId="{391C8BE8-A5C6-4BEB-B021-1461F726166A}" sibTransId="{A7856309-EB10-4B39-9DAB-85A7A52E7D85}"/>
    <dgm:cxn modelId="{8526C6BD-A8AA-4076-9873-E93E3D1DC21B}" type="presOf" srcId="{13B051CC-5216-4352-ACC6-4344A555FA43}" destId="{1FCECD38-8EE5-4430-BF8C-14D5E5B09FB6}" srcOrd="0" destOrd="0" presId="urn:microsoft.com/office/officeart/2005/8/layout/process4"/>
    <dgm:cxn modelId="{EE3B71E0-4A4F-4BD8-8CA3-667662C3F1A5}" type="presParOf" srcId="{84F47B74-D9F4-44E3-B260-8B6CCC61A4FA}" destId="{EE245A04-1408-4EF9-A4D4-32BE641BC02B}" srcOrd="0" destOrd="0" presId="urn:microsoft.com/office/officeart/2005/8/layout/process4"/>
    <dgm:cxn modelId="{9BD9BFCB-3980-4688-B659-17F44659C1D9}" type="presParOf" srcId="{EE245A04-1408-4EF9-A4D4-32BE641BC02B}" destId="{D6730F5C-FC9E-4A25-82B3-248DD016DE7C}" srcOrd="0" destOrd="0" presId="urn:microsoft.com/office/officeart/2005/8/layout/process4"/>
    <dgm:cxn modelId="{236079B9-1A6B-48B6-847C-78A61D798CF1}" type="presParOf" srcId="{EE245A04-1408-4EF9-A4D4-32BE641BC02B}" destId="{1AA2A1A5-0537-4A3B-8D47-21B529A3B901}" srcOrd="1" destOrd="0" presId="urn:microsoft.com/office/officeart/2005/8/layout/process4"/>
    <dgm:cxn modelId="{2A9C8B94-3D0A-4173-B2CA-64132E251EAD}" type="presParOf" srcId="{EE245A04-1408-4EF9-A4D4-32BE641BC02B}" destId="{4E6A5601-4259-4EBE-BE11-A13F92A38141}" srcOrd="2" destOrd="0" presId="urn:microsoft.com/office/officeart/2005/8/layout/process4"/>
    <dgm:cxn modelId="{43D676F9-3287-4072-BBF8-FE55194D9251}" type="presParOf" srcId="{4E6A5601-4259-4EBE-BE11-A13F92A38141}" destId="{93FBC788-F236-421C-A540-426DF137F8CA}" srcOrd="0" destOrd="0" presId="urn:microsoft.com/office/officeart/2005/8/layout/process4"/>
    <dgm:cxn modelId="{54A1C02E-6E25-469E-AF34-1A29991C6BDE}" type="presParOf" srcId="{4E6A5601-4259-4EBE-BE11-A13F92A38141}" destId="{75720F9F-681F-4547-9B8B-AD3655A0984E}" srcOrd="1" destOrd="0" presId="urn:microsoft.com/office/officeart/2005/8/layout/process4"/>
    <dgm:cxn modelId="{1B4184BB-A634-4741-92B3-44D546E500E2}" type="presParOf" srcId="{84F47B74-D9F4-44E3-B260-8B6CCC61A4FA}" destId="{ED5FC330-8CCB-42C0-94C6-A18825DAD34E}" srcOrd="1" destOrd="0" presId="urn:microsoft.com/office/officeart/2005/8/layout/process4"/>
    <dgm:cxn modelId="{C54C4137-CCC2-4435-B077-AAB0DF4A89DD}" type="presParOf" srcId="{84F47B74-D9F4-44E3-B260-8B6CCC61A4FA}" destId="{33DCC1DC-83B5-462F-BC4B-3620883BDC04}" srcOrd="2" destOrd="0" presId="urn:microsoft.com/office/officeart/2005/8/layout/process4"/>
    <dgm:cxn modelId="{73535F69-AD91-4B70-AB1E-4AB56A246EAA}" type="presParOf" srcId="{33DCC1DC-83B5-462F-BC4B-3620883BDC04}" destId="{EA905C55-155E-48C9-B55C-5D0054887A45}" srcOrd="0" destOrd="0" presId="urn:microsoft.com/office/officeart/2005/8/layout/process4"/>
    <dgm:cxn modelId="{8089546B-983C-4451-990E-A46B3F6BF699}" type="presParOf" srcId="{33DCC1DC-83B5-462F-BC4B-3620883BDC04}" destId="{8E9B55E0-6FDA-4CC2-A0D0-6A35D3BF5300}" srcOrd="1" destOrd="0" presId="urn:microsoft.com/office/officeart/2005/8/layout/process4"/>
    <dgm:cxn modelId="{7DD785EF-D84E-4A87-AFDB-6AD3C15604C4}" type="presParOf" srcId="{33DCC1DC-83B5-462F-BC4B-3620883BDC04}" destId="{BBFBBBD5-1B46-451C-9D22-DA0EA4C10BCE}" srcOrd="2" destOrd="0" presId="urn:microsoft.com/office/officeart/2005/8/layout/process4"/>
    <dgm:cxn modelId="{575902E4-4BFA-4F0B-8986-8502CF46B757}" type="presParOf" srcId="{BBFBBBD5-1B46-451C-9D22-DA0EA4C10BCE}" destId="{1FCECD38-8EE5-4430-BF8C-14D5E5B09FB6}" srcOrd="0" destOrd="0" presId="urn:microsoft.com/office/officeart/2005/8/layout/process4"/>
    <dgm:cxn modelId="{AD155E19-CB56-4F6E-967E-433411CE4B8B}" type="presParOf" srcId="{BBFBBBD5-1B46-451C-9D22-DA0EA4C10BCE}" destId="{A74ADFDF-0C84-4597-B8E3-4DAA9D6102AE}" srcOrd="1" destOrd="0" presId="urn:microsoft.com/office/officeart/2005/8/layout/process4"/>
    <dgm:cxn modelId="{8952D8F2-70E4-4DA6-9DB6-9C8683D75212}" type="presParOf" srcId="{84F47B74-D9F4-44E3-B260-8B6CCC61A4FA}" destId="{DF70A7A2-28E9-41BC-ADB2-F6384DE0AE78}" srcOrd="3" destOrd="0" presId="urn:microsoft.com/office/officeart/2005/8/layout/process4"/>
    <dgm:cxn modelId="{094AB38F-9928-474C-9C78-33407E848BE9}" type="presParOf" srcId="{84F47B74-D9F4-44E3-B260-8B6CCC61A4FA}" destId="{384312E1-AE41-4EE9-A27B-9D8A5BAAF756}" srcOrd="4" destOrd="0" presId="urn:microsoft.com/office/officeart/2005/8/layout/process4"/>
    <dgm:cxn modelId="{EFE9EFB1-66F4-44F2-8015-CD09E1673A49}" type="presParOf" srcId="{384312E1-AE41-4EE9-A27B-9D8A5BAAF756}" destId="{AAA706B4-1F1A-4417-9DDA-23110F37B69B}" srcOrd="0" destOrd="0" presId="urn:microsoft.com/office/officeart/2005/8/layout/process4"/>
    <dgm:cxn modelId="{3EFBB5A1-907C-4129-8373-E1B8FF387435}" type="presParOf" srcId="{384312E1-AE41-4EE9-A27B-9D8A5BAAF756}" destId="{67AE67C4-AE0C-4978-9F16-36F9BB841DA8}" srcOrd="1" destOrd="0" presId="urn:microsoft.com/office/officeart/2005/8/layout/process4"/>
    <dgm:cxn modelId="{7B4C6191-6B65-4E06-95DF-22FCA98AF0A6}" type="presParOf" srcId="{384312E1-AE41-4EE9-A27B-9D8A5BAAF756}" destId="{6A319E2D-5371-45BF-A5AE-ADDA93D99D27}" srcOrd="2" destOrd="0" presId="urn:microsoft.com/office/officeart/2005/8/layout/process4"/>
    <dgm:cxn modelId="{5878769E-A6B6-4DC6-B82E-8C75862E980B}" type="presParOf" srcId="{6A319E2D-5371-45BF-A5AE-ADDA93D99D27}" destId="{D7725909-C483-45A0-A080-702B14B693B4}" srcOrd="0" destOrd="0" presId="urn:microsoft.com/office/officeart/2005/8/layout/process4"/>
    <dgm:cxn modelId="{98AFBD00-5B0A-4B1B-91A3-923CC4DB53A9}" type="presParOf" srcId="{6A319E2D-5371-45BF-A5AE-ADDA93D99D27}" destId="{FB8EEBBC-399A-4992-84E1-6A396554E763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A2A1A5-0537-4A3B-8D47-21B529A3B901}">
      <dsp:nvSpPr>
        <dsp:cNvPr id="0" name=""/>
        <dsp:cNvSpPr/>
      </dsp:nvSpPr>
      <dsp:spPr>
        <a:xfrm>
          <a:off x="0" y="3577479"/>
          <a:ext cx="8496944" cy="11742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Data uploaded and available immediately</a:t>
          </a:r>
          <a:endParaRPr lang="en-GB" sz="2300" kern="1200" dirty="0"/>
        </a:p>
      </dsp:txBody>
      <dsp:txXfrm>
        <a:off x="0" y="3577479"/>
        <a:ext cx="8496944" cy="634072"/>
      </dsp:txXfrm>
    </dsp:sp>
    <dsp:sp modelId="{93FBC788-F236-421C-A540-426DF137F8CA}">
      <dsp:nvSpPr>
        <dsp:cNvPr id="0" name=""/>
        <dsp:cNvSpPr/>
      </dsp:nvSpPr>
      <dsp:spPr>
        <a:xfrm>
          <a:off x="0" y="4212392"/>
          <a:ext cx="4248472" cy="54013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Report produced by Academic Operations Officer</a:t>
          </a:r>
          <a:endParaRPr lang="en-GB" sz="1900" kern="1200" dirty="0"/>
        </a:p>
      </dsp:txBody>
      <dsp:txXfrm>
        <a:off x="0" y="4212392"/>
        <a:ext cx="4248472" cy="540135"/>
      </dsp:txXfrm>
    </dsp:sp>
    <dsp:sp modelId="{75720F9F-681F-4547-9B8B-AD3655A0984E}">
      <dsp:nvSpPr>
        <dsp:cNvPr id="0" name=""/>
        <dsp:cNvSpPr/>
      </dsp:nvSpPr>
      <dsp:spPr>
        <a:xfrm>
          <a:off x="4248472" y="4212392"/>
          <a:ext cx="4245498" cy="54013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Can respond quickly (in the session?).</a:t>
          </a:r>
          <a:endParaRPr lang="en-GB" sz="1900" kern="1200" dirty="0"/>
        </a:p>
      </dsp:txBody>
      <dsp:txXfrm>
        <a:off x="4248472" y="4212392"/>
        <a:ext cx="4245498" cy="540135"/>
      </dsp:txXfrm>
    </dsp:sp>
    <dsp:sp modelId="{8E9B55E0-6FDA-4CC2-A0D0-6A35D3BF5300}">
      <dsp:nvSpPr>
        <dsp:cNvPr id="0" name=""/>
        <dsp:cNvSpPr/>
      </dsp:nvSpPr>
      <dsp:spPr>
        <a:xfrm rot="10800000">
          <a:off x="0" y="1789159"/>
          <a:ext cx="8496944" cy="180593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During the Lecture: </a:t>
          </a:r>
          <a:r>
            <a:rPr lang="en-GB" sz="2300" kern="1200" dirty="0" err="1" smtClean="0"/>
            <a:t>QR</a:t>
          </a:r>
          <a:r>
            <a:rPr lang="en-GB" sz="2300" kern="1200" dirty="0" smtClean="0"/>
            <a:t> Code embedded in </a:t>
          </a:r>
          <a:r>
            <a:rPr lang="en-GB" sz="2300" kern="1200" smtClean="0"/>
            <a:t>lecture slide</a:t>
          </a:r>
          <a:endParaRPr lang="en-GB" sz="2300" kern="1200" dirty="0"/>
        </a:p>
      </dsp:txBody>
      <dsp:txXfrm rot="-10800000">
        <a:off x="0" y="1789159"/>
        <a:ext cx="8496944" cy="633882"/>
      </dsp:txXfrm>
    </dsp:sp>
    <dsp:sp modelId="{1FCECD38-8EE5-4430-BF8C-14D5E5B09FB6}">
      <dsp:nvSpPr>
        <dsp:cNvPr id="0" name=""/>
        <dsp:cNvSpPr/>
      </dsp:nvSpPr>
      <dsp:spPr>
        <a:xfrm>
          <a:off x="0" y="2423042"/>
          <a:ext cx="4248472" cy="53997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Tablets provided to students without mobile devices (and paper)</a:t>
          </a:r>
          <a:endParaRPr lang="en-GB" sz="1900" kern="1200" dirty="0"/>
        </a:p>
      </dsp:txBody>
      <dsp:txXfrm>
        <a:off x="0" y="2423042"/>
        <a:ext cx="4248472" cy="539973"/>
      </dsp:txXfrm>
    </dsp:sp>
    <dsp:sp modelId="{A74ADFDF-0C84-4597-B8E3-4DAA9D6102AE}">
      <dsp:nvSpPr>
        <dsp:cNvPr id="0" name=""/>
        <dsp:cNvSpPr/>
      </dsp:nvSpPr>
      <dsp:spPr>
        <a:xfrm>
          <a:off x="4248472" y="2423042"/>
          <a:ext cx="4248472" cy="53997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smtClean="0"/>
            <a:t>Lecturer facilitates </a:t>
          </a:r>
          <a:r>
            <a:rPr lang="en-GB" sz="1900" kern="1200" dirty="0" smtClean="0"/>
            <a:t>and troubleshoots</a:t>
          </a:r>
          <a:endParaRPr lang="en-GB" sz="1900" kern="1200" dirty="0"/>
        </a:p>
      </dsp:txBody>
      <dsp:txXfrm>
        <a:off x="4248472" y="2423042"/>
        <a:ext cx="4248472" cy="539973"/>
      </dsp:txXfrm>
    </dsp:sp>
    <dsp:sp modelId="{67AE67C4-AE0C-4978-9F16-36F9BB841DA8}">
      <dsp:nvSpPr>
        <dsp:cNvPr id="0" name=""/>
        <dsp:cNvSpPr/>
      </dsp:nvSpPr>
      <dsp:spPr>
        <a:xfrm rot="10800000">
          <a:off x="0" y="840"/>
          <a:ext cx="8496944" cy="180593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Week prior to the Module Evaluation Lecture</a:t>
          </a:r>
          <a:endParaRPr lang="en-GB" sz="2300" kern="1200" dirty="0"/>
        </a:p>
      </dsp:txBody>
      <dsp:txXfrm rot="-10800000">
        <a:off x="0" y="840"/>
        <a:ext cx="8496944" cy="633882"/>
      </dsp:txXfrm>
    </dsp:sp>
    <dsp:sp modelId="{D7725909-C483-45A0-A080-702B14B693B4}">
      <dsp:nvSpPr>
        <dsp:cNvPr id="0" name=""/>
        <dsp:cNvSpPr/>
      </dsp:nvSpPr>
      <dsp:spPr>
        <a:xfrm>
          <a:off x="0" y="634722"/>
          <a:ext cx="4248472" cy="53997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Students given notice</a:t>
          </a:r>
          <a:endParaRPr lang="en-GB" sz="1900" kern="1200" dirty="0"/>
        </a:p>
      </dsp:txBody>
      <dsp:txXfrm>
        <a:off x="0" y="634722"/>
        <a:ext cx="4248472" cy="539973"/>
      </dsp:txXfrm>
    </dsp:sp>
    <dsp:sp modelId="{FB8EEBBC-399A-4992-84E1-6A396554E763}">
      <dsp:nvSpPr>
        <dsp:cNvPr id="0" name=""/>
        <dsp:cNvSpPr/>
      </dsp:nvSpPr>
      <dsp:spPr>
        <a:xfrm>
          <a:off x="4248472" y="634722"/>
          <a:ext cx="4248472" cy="53997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Asked to download </a:t>
          </a:r>
          <a:r>
            <a:rPr lang="en-GB" sz="1900" kern="1200" dirty="0" err="1" smtClean="0"/>
            <a:t>QR</a:t>
          </a:r>
          <a:r>
            <a:rPr lang="en-GB" sz="1900" kern="1200" dirty="0" smtClean="0"/>
            <a:t> reader and bring their mobile devices. </a:t>
          </a:r>
          <a:endParaRPr lang="en-GB" sz="1900" kern="1200" dirty="0"/>
        </a:p>
      </dsp:txBody>
      <dsp:txXfrm>
        <a:off x="4248472" y="634722"/>
        <a:ext cx="4248472" cy="5399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1"/>
            <a:ext cx="9144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09FCB4E-32C8-4BCC-8E46-BC7C491FC397}" type="datetimeFigureOut">
              <a:rPr lang="en-GB" smtClean="0"/>
              <a:pPr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0CFB-6DEE-4E07-A9B9-FDEFC5B17CD3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8727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CB4E-32C8-4BCC-8E46-BC7C491FC397}" type="datetimeFigureOut">
              <a:rPr lang="en-GB" smtClean="0"/>
              <a:pPr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0CFB-6DEE-4E07-A9B9-FDEFC5B17CD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672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CB4E-32C8-4BCC-8E46-BC7C491FC397}" type="datetimeFigureOut">
              <a:rPr lang="en-GB" smtClean="0"/>
              <a:pPr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0CFB-6DEE-4E07-A9B9-FDEFC5B17CD3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9244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CB4E-32C8-4BCC-8E46-BC7C491FC397}" type="datetimeFigureOut">
              <a:rPr lang="en-GB" smtClean="0"/>
              <a:pPr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0CFB-6DEE-4E07-A9B9-FDEFC5B17CD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383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1"/>
            <a:ext cx="9144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CB4E-32C8-4BCC-8E46-BC7C491FC397}" type="datetimeFigureOut">
              <a:rPr lang="en-GB" smtClean="0"/>
              <a:pPr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0CFB-6DEE-4E07-A9B9-FDEFC5B17CD3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1574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5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CB4E-32C8-4BCC-8E46-BC7C491FC397}" type="datetimeFigureOut">
              <a:rPr lang="en-GB" smtClean="0"/>
              <a:pPr/>
              <a:t>08/07/2016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0CFB-6DEE-4E07-A9B9-FDEFC5B17CD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593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316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316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CB4E-32C8-4BCC-8E46-BC7C491FC397}" type="datetimeFigureOut">
              <a:rPr lang="en-GB" smtClean="0"/>
              <a:pPr/>
              <a:t>08/07/2016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0CFB-6DEE-4E07-A9B9-FDEFC5B17CD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425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CB4E-32C8-4BCC-8E46-BC7C491FC397}" type="datetimeFigureOut">
              <a:rPr lang="en-GB" smtClean="0"/>
              <a:pPr/>
              <a:t>08/07/2016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0CFB-6DEE-4E07-A9B9-FDEFC5B17CD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414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CB4E-32C8-4BCC-8E46-BC7C491FC397}" type="datetimeFigureOut">
              <a:rPr lang="en-GB" smtClean="0"/>
              <a:pPr/>
              <a:t>08/07/2016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0CFB-6DEE-4E07-A9B9-FDEFC5B17CD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065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CB4E-32C8-4BCC-8E46-BC7C491FC397}" type="datetimeFigureOut">
              <a:rPr lang="en-GB" smtClean="0"/>
              <a:pPr/>
              <a:t>08/07/2016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0CFB-6DEE-4E07-A9B9-FDEFC5B17CD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051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CB4E-32C8-4BCC-8E46-BC7C491FC397}" type="datetimeFigureOut">
              <a:rPr lang="en-GB" smtClean="0"/>
              <a:pPr/>
              <a:t>08/07/2016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0CFB-6DEE-4E07-A9B9-FDEFC5B17CD3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7560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09FCB4E-32C8-4BCC-8E46-BC7C491FC397}" type="datetimeFigureOut">
              <a:rPr lang="en-GB" smtClean="0"/>
              <a:pPr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4490CFB-6DEE-4E07-A9B9-FDEFC5B17CD3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8138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7504" y="4869160"/>
            <a:ext cx="6064696" cy="1728192"/>
          </a:xfrm>
        </p:spPr>
        <p:txBody>
          <a:bodyPr>
            <a:normAutofit fontScale="90000"/>
          </a:bodyPr>
          <a:lstStyle/>
          <a:p>
            <a:pPr algn="l"/>
            <a:r>
              <a:rPr lang="en-GB" sz="3600" dirty="0" smtClean="0"/>
              <a:t>Module Evaluation Using </a:t>
            </a:r>
            <a:r>
              <a:rPr lang="en-GB" sz="3600" dirty="0" err="1" smtClean="0"/>
              <a:t>QR</a:t>
            </a:r>
            <a:r>
              <a:rPr lang="en-GB" sz="3600" dirty="0" smtClean="0"/>
              <a:t> Codes and Online Surveying: Trialling, Transitioning and Tracking Student Perspectives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300192" y="4869160"/>
            <a:ext cx="2736304" cy="1800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sz="2300" dirty="0" smtClean="0"/>
              <a:t>Andrew James Davies &amp; Laura </a:t>
            </a:r>
            <a:r>
              <a:rPr lang="en-GB" sz="2300" dirty="0" err="1" smtClean="0"/>
              <a:t>McSweeney</a:t>
            </a:r>
            <a:endParaRPr lang="en-GB" sz="2300" dirty="0" smtClean="0"/>
          </a:p>
          <a:p>
            <a:pPr algn="just"/>
            <a:endParaRPr lang="en-GB" sz="1600" dirty="0" smtClean="0"/>
          </a:p>
          <a:p>
            <a:pPr algn="just"/>
            <a:r>
              <a:rPr lang="en-GB" sz="1600" dirty="0" smtClean="0"/>
              <a:t>School of Education and Lifelong Learning -  </a:t>
            </a:r>
            <a:r>
              <a:rPr lang="en-GB" sz="1600" dirty="0" err="1" smtClean="0"/>
              <a:t>Ysgol</a:t>
            </a:r>
            <a:r>
              <a:rPr lang="en-GB" sz="1600" dirty="0" smtClean="0"/>
              <a:t> </a:t>
            </a:r>
            <a:r>
              <a:rPr lang="en-GB" sz="1600" dirty="0" err="1" smtClean="0"/>
              <a:t>Addysg</a:t>
            </a:r>
            <a:r>
              <a:rPr lang="en-GB" sz="1600" dirty="0" smtClean="0"/>
              <a:t> a </a:t>
            </a:r>
            <a:r>
              <a:rPr lang="en-GB" sz="1600" dirty="0" err="1" smtClean="0"/>
              <a:t>Dysgu</a:t>
            </a:r>
            <a:r>
              <a:rPr lang="en-GB" sz="1600" dirty="0" smtClean="0"/>
              <a:t> </a:t>
            </a:r>
            <a:r>
              <a:rPr lang="en-GB" sz="1600" dirty="0" err="1" smtClean="0"/>
              <a:t>Gydol</a:t>
            </a:r>
            <a:r>
              <a:rPr lang="en-GB" sz="1600" dirty="0" smtClean="0"/>
              <a:t> </a:t>
            </a:r>
            <a:r>
              <a:rPr lang="en-GB" sz="1600" dirty="0" err="1" smtClean="0"/>
              <a:t>Oes</a:t>
            </a:r>
            <a:endParaRPr lang="en-GB" sz="16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/>
              <a:t>How did it go? </a:t>
            </a:r>
            <a:r>
              <a:rPr lang="cy-GB" sz="5400" dirty="0" smtClean="0"/>
              <a:t>Sut aeth hi?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55576" y="1988840"/>
            <a:ext cx="7836352" cy="4023360"/>
          </a:xfrm>
        </p:spPr>
        <p:txBody>
          <a:bodyPr/>
          <a:lstStyle/>
          <a:p>
            <a:pPr marL="252000" indent="-252000">
              <a:buFont typeface="Arial" pitchFamily="34" charset="0"/>
              <a:buChar char="•"/>
            </a:pPr>
            <a:r>
              <a:rPr lang="en-GB" dirty="0" smtClean="0"/>
              <a:t>Response rates comparable with paper-based system.</a:t>
            </a:r>
          </a:p>
          <a:p>
            <a:pPr marL="252000" indent="-252000">
              <a:buFont typeface="Arial" pitchFamily="34" charset="0"/>
              <a:buChar char="•"/>
            </a:pPr>
            <a:r>
              <a:rPr lang="en-GB" dirty="0" smtClean="0"/>
              <a:t>Non-response was typically small: 1-3 at the most (groups sizes ranged from 7-40), but no larger than paper.</a:t>
            </a:r>
          </a:p>
          <a:p>
            <a:pPr marL="252000" indent="-252000">
              <a:buFont typeface="Arial" pitchFamily="34" charset="0"/>
              <a:buChar char="•"/>
            </a:pPr>
            <a:r>
              <a:rPr lang="en-GB" dirty="0" smtClean="0"/>
              <a:t>Non-response slightly higher for first time groups, but improved with familiarity.</a:t>
            </a:r>
          </a:p>
          <a:p>
            <a:pPr marL="252000" indent="-252000">
              <a:buFont typeface="Arial" pitchFamily="34" charset="0"/>
              <a:buChar char="•"/>
            </a:pPr>
            <a:r>
              <a:rPr lang="en-GB" dirty="0" smtClean="0"/>
              <a:t>Informal feedback suggests students liked the process, and some groups </a:t>
            </a:r>
            <a:r>
              <a:rPr lang="en-GB" smtClean="0"/>
              <a:t>made </a:t>
            </a:r>
            <a:r>
              <a:rPr lang="en-GB" smtClean="0"/>
              <a:t>good-natured </a:t>
            </a:r>
            <a:r>
              <a:rPr lang="en-GB" dirty="0" smtClean="0"/>
              <a:t>informal complaints when they were not involved in the pilot.</a:t>
            </a:r>
          </a:p>
          <a:p>
            <a:pPr marL="252000" indent="-252000">
              <a:buFont typeface="Arial" pitchFamily="34" charset="0"/>
              <a:buChar char="•"/>
            </a:pPr>
            <a:r>
              <a:rPr lang="en-GB" dirty="0" smtClean="0"/>
              <a:t>Accessibility concerns regarding mobile technology were overcome through using SELL tablets for students without devices. </a:t>
            </a:r>
            <a:endParaRPr lang="en-GB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6" y="332656"/>
            <a:ext cx="8052376" cy="149961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process of downloading a </a:t>
            </a:r>
            <a:r>
              <a:rPr lang="en-GB" dirty="0" err="1" smtClean="0"/>
              <a:t>QR</a:t>
            </a:r>
            <a:r>
              <a:rPr lang="en-GB" dirty="0" smtClean="0"/>
              <a:t> code reader to my device was:</a:t>
            </a:r>
            <a:br>
              <a:rPr lang="en-GB" dirty="0" smtClean="0"/>
            </a:br>
            <a:endParaRPr lang="en-GB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768350" y="2286000"/>
          <a:ext cx="72898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836352" cy="1499616"/>
          </a:xfrm>
        </p:spPr>
        <p:txBody>
          <a:bodyPr>
            <a:noAutofit/>
          </a:bodyPr>
          <a:lstStyle/>
          <a:p>
            <a:r>
              <a:rPr lang="en-GB" sz="4000" dirty="0" smtClean="0"/>
              <a:t>The process of scanning the </a:t>
            </a:r>
            <a:r>
              <a:rPr lang="en-GB" sz="4000" dirty="0" err="1" smtClean="0"/>
              <a:t>QR</a:t>
            </a:r>
            <a:r>
              <a:rPr lang="en-GB" sz="4000" dirty="0" smtClean="0"/>
              <a:t> code to access the survey was: </a:t>
            </a:r>
            <a:r>
              <a:rPr lang="en-GB" sz="4000" dirty="0" smtClean="0">
                <a:latin typeface="+mn-lt"/>
              </a:rPr>
              <a:t/>
            </a:r>
            <a:br>
              <a:rPr lang="en-GB" sz="4000" dirty="0" smtClean="0">
                <a:latin typeface="+mn-lt"/>
              </a:rPr>
            </a:br>
            <a:endParaRPr lang="en-GB" sz="4000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8350" y="2286000"/>
          <a:ext cx="72898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 smtClean="0"/>
              <a:t>The process of completing the Module Evaluation questionnaire online was: 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27584" y="2060848"/>
          <a:ext cx="72898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692336" cy="1499616"/>
          </a:xfrm>
        </p:spPr>
        <p:txBody>
          <a:bodyPr>
            <a:normAutofit fontScale="90000"/>
          </a:bodyPr>
          <a:lstStyle/>
          <a:p>
            <a:r>
              <a:rPr lang="en-GB" sz="4000" dirty="0" smtClean="0"/>
              <a:t>Think about the method of online module evaluation you used today compared with the paper-based system. Which do you prefer?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8350" y="2286000"/>
          <a:ext cx="72898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8196392" cy="1824184"/>
          </a:xfrm>
        </p:spPr>
        <p:txBody>
          <a:bodyPr>
            <a:normAutofit fontScale="90000"/>
          </a:bodyPr>
          <a:lstStyle/>
          <a:p>
            <a:r>
              <a:rPr lang="en-GB" sz="4000" dirty="0" smtClean="0"/>
              <a:t>Thinking about this </a:t>
            </a:r>
            <a:r>
              <a:rPr lang="en-GB" sz="4000" dirty="0" err="1" smtClean="0"/>
              <a:t>QR</a:t>
            </a:r>
            <a:r>
              <a:rPr lang="en-GB" sz="4000" dirty="0" smtClean="0"/>
              <a:t> and online method as a whole, please rate the whole process out of 10, where 10 is 'Excellent' and 0 is 'Very Poor</a:t>
            </a:r>
            <a:r>
              <a:rPr lang="en-GB" b="1" dirty="0" smtClean="0"/>
              <a:t>'.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8350" y="2286000"/>
          <a:ext cx="7980114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8124384" cy="11876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Further comments – </a:t>
            </a:r>
            <a:r>
              <a:rPr lang="en-GB" dirty="0" err="1" smtClean="0"/>
              <a:t>sylwadau</a:t>
            </a:r>
            <a:r>
              <a:rPr lang="en-GB" dirty="0" smtClean="0"/>
              <a:t> </a:t>
            </a:r>
            <a:r>
              <a:rPr lang="en-GB" dirty="0" err="1" smtClean="0"/>
              <a:t>pellach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1988840"/>
            <a:ext cx="7290055" cy="4320520"/>
          </a:xfrm>
        </p:spPr>
        <p:txBody>
          <a:bodyPr/>
          <a:lstStyle/>
          <a:p>
            <a:pPr marL="252000" indent="-252000">
              <a:buFont typeface="Arial" pitchFamily="34" charset="0"/>
              <a:buChar char="•"/>
            </a:pPr>
            <a:r>
              <a:rPr lang="en-GB" dirty="0" smtClean="0"/>
              <a:t>‘Easier for everybody’; ‘Online is much quicker’; ‘Less hassle’.</a:t>
            </a:r>
          </a:p>
          <a:p>
            <a:pPr marL="252000" indent="-252000">
              <a:buFont typeface="Arial" pitchFamily="34" charset="0"/>
              <a:buChar char="•"/>
            </a:pPr>
            <a:r>
              <a:rPr lang="en-GB" dirty="0" smtClean="0"/>
              <a:t>‘People are less likely to see my answers’; ‘More comfortable as less people are able to tell it was me and due to this I felt I could be more honest;’ ‘More accurate.’</a:t>
            </a:r>
          </a:p>
          <a:p>
            <a:pPr marL="252000" indent="-252000">
              <a:buFont typeface="Arial" pitchFamily="34" charset="0"/>
              <a:buChar char="•"/>
            </a:pPr>
            <a:r>
              <a:rPr lang="en-GB" dirty="0" smtClean="0"/>
              <a:t>‘Saves paper’; ‘Environmentally friendly’.</a:t>
            </a:r>
          </a:p>
          <a:p>
            <a:pPr marL="252000" indent="-252000">
              <a:buFont typeface="Arial" pitchFamily="34" charset="0"/>
              <a:buChar char="•"/>
            </a:pPr>
            <a:r>
              <a:rPr lang="en-GB" dirty="0" smtClean="0"/>
              <a:t>‘Just prefer paper’.</a:t>
            </a:r>
          </a:p>
          <a:p>
            <a:pPr marL="252000" indent="-252000">
              <a:buFont typeface="Arial" pitchFamily="34" charset="0"/>
              <a:buChar char="•"/>
            </a:pPr>
            <a:r>
              <a:rPr lang="en-GB" dirty="0" smtClean="0"/>
              <a:t>‘The app takes up storage on the phone so have to delete and re-download.’</a:t>
            </a:r>
          </a:p>
          <a:p>
            <a:pPr marL="252000" indent="-252000">
              <a:buFont typeface="Arial" pitchFamily="34" charset="0"/>
              <a:buChar char="•"/>
            </a:pPr>
            <a:r>
              <a:rPr lang="en-GB" dirty="0" smtClean="0"/>
              <a:t>‘No need to print out the </a:t>
            </a:r>
            <a:r>
              <a:rPr lang="en-GB" dirty="0" err="1" smtClean="0"/>
              <a:t>QR</a:t>
            </a:r>
            <a:r>
              <a:rPr lang="en-GB" dirty="0" smtClean="0"/>
              <a:t> code – just put it in the slides.’</a:t>
            </a:r>
          </a:p>
          <a:p>
            <a:pPr marL="252000" indent="-252000">
              <a:buFont typeface="Arial" pitchFamily="34" charset="0"/>
              <a:buChar char="•"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827584" y="4005064"/>
            <a:ext cx="69847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352928" cy="1320128"/>
          </a:xfrm>
        </p:spPr>
        <p:txBody>
          <a:bodyPr>
            <a:normAutofit/>
          </a:bodyPr>
          <a:lstStyle/>
          <a:p>
            <a:r>
              <a:rPr lang="en-GB" sz="4900" dirty="0" smtClean="0"/>
              <a:t>What happened next? </a:t>
            </a:r>
            <a:br>
              <a:rPr lang="en-GB" sz="4900" dirty="0" smtClean="0"/>
            </a:br>
            <a:r>
              <a:rPr lang="cy-GB" sz="4900" dirty="0" smtClean="0"/>
              <a:t>Beth digwyddodd nesaf?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00808"/>
            <a:ext cx="8352928" cy="4824536"/>
          </a:xfrm>
        </p:spPr>
        <p:txBody>
          <a:bodyPr>
            <a:normAutofit fontScale="85000" lnSpcReduction="20000"/>
          </a:bodyPr>
          <a:lstStyle/>
          <a:p>
            <a:pPr marL="252000" indent="-252000">
              <a:buFont typeface="Arial" pitchFamily="34" charset="0"/>
              <a:buChar char="•"/>
            </a:pPr>
            <a:r>
              <a:rPr lang="en-GB" dirty="0" smtClean="0">
                <a:latin typeface="Calibri" pitchFamily="34" charset="0"/>
              </a:rPr>
              <a:t>Following pilot, the method was implemented across the School’s first- and second-year Undergraduate provision.</a:t>
            </a:r>
          </a:p>
          <a:p>
            <a:pPr marL="252000" indent="-252000">
              <a:buFont typeface="Arial" pitchFamily="34" charset="0"/>
              <a:buChar char="•"/>
            </a:pPr>
            <a:r>
              <a:rPr lang="en-GB" dirty="0" smtClean="0">
                <a:latin typeface="Calibri" pitchFamily="34" charset="0"/>
              </a:rPr>
              <a:t>Staff briefing and training event at Undergraduate Away Day.</a:t>
            </a:r>
          </a:p>
          <a:p>
            <a:pPr marL="252000" indent="-252000">
              <a:buFont typeface="Arial" pitchFamily="34" charset="0"/>
              <a:buChar char="•"/>
            </a:pPr>
            <a:r>
              <a:rPr lang="en-GB" dirty="0" smtClean="0">
                <a:latin typeface="Calibri" pitchFamily="34" charset="0"/>
              </a:rPr>
              <a:t>Worked alongside the Tell Us Now (</a:t>
            </a:r>
            <a:r>
              <a:rPr lang="en-GB" dirty="0" err="1" smtClean="0">
                <a:latin typeface="Calibri" pitchFamily="34" charset="0"/>
              </a:rPr>
              <a:t>TUN</a:t>
            </a:r>
            <a:r>
              <a:rPr lang="en-GB" dirty="0" smtClean="0">
                <a:latin typeface="Calibri" pitchFamily="34" charset="0"/>
              </a:rPr>
              <a:t>) team to share practice.</a:t>
            </a:r>
          </a:p>
          <a:p>
            <a:pPr marL="252000" indent="-252000">
              <a:buFont typeface="Arial" pitchFamily="34" charset="0"/>
              <a:buChar char="•"/>
            </a:pPr>
            <a:r>
              <a:rPr lang="en-GB" dirty="0" smtClean="0">
                <a:latin typeface="Calibri" pitchFamily="34" charset="0"/>
              </a:rPr>
              <a:t>Small scale  </a:t>
            </a:r>
            <a:r>
              <a:rPr lang="en-GB" dirty="0" err="1" smtClean="0">
                <a:latin typeface="Calibri" pitchFamily="34" charset="0"/>
              </a:rPr>
              <a:t>TUN</a:t>
            </a:r>
            <a:r>
              <a:rPr lang="en-GB" dirty="0" smtClean="0">
                <a:latin typeface="Calibri" pitchFamily="34" charset="0"/>
              </a:rPr>
              <a:t> pilot undertaken in Semester 2 2016.</a:t>
            </a:r>
          </a:p>
          <a:p>
            <a:pPr marL="252000" indent="-252000">
              <a:buFont typeface="Arial" pitchFamily="34" charset="0"/>
              <a:buChar char="•"/>
            </a:pPr>
            <a:r>
              <a:rPr lang="en-GB" dirty="0" smtClean="0">
                <a:latin typeface="Calibri" pitchFamily="34" charset="0"/>
              </a:rPr>
              <a:t> Proposals to upscale this approach for </a:t>
            </a:r>
            <a:r>
              <a:rPr lang="en-GB" dirty="0" err="1" smtClean="0">
                <a:latin typeface="Calibri" pitchFamily="34" charset="0"/>
              </a:rPr>
              <a:t>TUN</a:t>
            </a:r>
            <a:r>
              <a:rPr lang="en-GB" dirty="0" smtClean="0">
                <a:latin typeface="Calibri" pitchFamily="34" charset="0"/>
              </a:rPr>
              <a:t> Module Evaluation.</a:t>
            </a:r>
          </a:p>
          <a:p>
            <a:pPr marL="425736" lvl="1" indent="-252000">
              <a:buFont typeface="Arial" pitchFamily="34" charset="0"/>
              <a:buChar char="•"/>
            </a:pPr>
            <a:endParaRPr lang="en-GB" dirty="0" smtClean="0">
              <a:latin typeface="Calibri" pitchFamily="34" charset="0"/>
            </a:endParaRPr>
          </a:p>
          <a:p>
            <a:pPr marL="425736" lvl="1" indent="-252000">
              <a:buFont typeface="Arial" pitchFamily="34" charset="0"/>
              <a:buChar char="•"/>
            </a:pPr>
            <a:r>
              <a:rPr lang="en-GB" dirty="0" err="1" smtClean="0">
                <a:latin typeface="Calibri" pitchFamily="34" charset="0"/>
              </a:rPr>
              <a:t>TUN</a:t>
            </a:r>
            <a:r>
              <a:rPr lang="en-GB" dirty="0" smtClean="0">
                <a:latin typeface="Calibri" pitchFamily="34" charset="0"/>
              </a:rPr>
              <a:t> consulting with  Departments and Institutes.</a:t>
            </a:r>
          </a:p>
          <a:p>
            <a:pPr marL="425736" lvl="1" indent="-252000">
              <a:buFont typeface="Arial" pitchFamily="34" charset="0"/>
              <a:buChar char="•"/>
            </a:pPr>
            <a:r>
              <a:rPr lang="en-GB" dirty="0" smtClean="0">
                <a:latin typeface="Calibri" pitchFamily="34" charset="0"/>
              </a:rPr>
              <a:t>Significant reduction in processing time. </a:t>
            </a:r>
          </a:p>
          <a:p>
            <a:pPr marL="425736" lvl="1" indent="-252000">
              <a:buFont typeface="Arial" pitchFamily="34" charset="0"/>
              <a:buChar char="•"/>
            </a:pPr>
            <a:r>
              <a:rPr lang="en-GB" dirty="0" smtClean="0">
                <a:latin typeface="Calibri" pitchFamily="34" charset="0"/>
              </a:rPr>
              <a:t>Need to investigate the accessibility of technology.</a:t>
            </a:r>
          </a:p>
          <a:p>
            <a:pPr marL="252000" indent="-252000">
              <a:buFont typeface="Arial" pitchFamily="34" charset="0"/>
              <a:buChar char="•"/>
            </a:pPr>
            <a:r>
              <a:rPr lang="en-GB" dirty="0" smtClean="0">
                <a:latin typeface="Calibri" pitchFamily="34" charset="0"/>
              </a:rPr>
              <a:t>Method will evolve </a:t>
            </a:r>
            <a:r>
              <a:rPr lang="en-GB" i="1" dirty="0" smtClean="0">
                <a:latin typeface="Calibri" pitchFamily="34" charset="0"/>
              </a:rPr>
              <a:t>mutatis mutandis</a:t>
            </a:r>
            <a:r>
              <a:rPr lang="en-GB" dirty="0" smtClean="0">
                <a:latin typeface="Calibri" pitchFamily="34" charset="0"/>
              </a:rPr>
              <a:t>.</a:t>
            </a:r>
          </a:p>
          <a:p>
            <a:pPr marL="252000" indent="-252000">
              <a:buFont typeface="Arial" pitchFamily="34" charset="0"/>
              <a:buChar char="•"/>
            </a:pPr>
            <a:r>
              <a:rPr lang="en-GB" dirty="0" smtClean="0">
                <a:latin typeface="Calibri" pitchFamily="34" charset="0"/>
              </a:rPr>
              <a:t>Step forward in normalising online module evaluation.</a:t>
            </a:r>
          </a:p>
          <a:p>
            <a:pPr marL="252000" indent="-252000">
              <a:buFont typeface="Arial" pitchFamily="34" charset="0"/>
              <a:buChar char="•"/>
            </a:pPr>
            <a:r>
              <a:rPr lang="en-GB" dirty="0" smtClean="0">
                <a:solidFill>
                  <a:srgbClr val="00B050"/>
                </a:solidFill>
                <a:latin typeface="Calibri" pitchFamily="34" charset="0"/>
              </a:rPr>
              <a:t>Student experience – better evaluation interface, preferred method, quicker turnaround of results,  greater responsiveness in enhancing teaching and learning.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22338" y="254000"/>
            <a:ext cx="8221662" cy="595313"/>
          </a:xfrm>
        </p:spPr>
        <p:txBody>
          <a:bodyPr>
            <a:noAutofit/>
          </a:bodyPr>
          <a:lstStyle/>
          <a:p>
            <a:r>
              <a:rPr lang="en-GB" sz="4800" dirty="0" smtClean="0"/>
              <a:t/>
            </a:r>
            <a:br>
              <a:rPr lang="en-GB" sz="4800" dirty="0" smtClean="0"/>
            </a:br>
            <a:r>
              <a:rPr lang="en-GB" sz="4800" dirty="0" smtClean="0"/>
              <a:t>Module final Evaluation</a:t>
            </a:r>
            <a:br>
              <a:rPr lang="en-GB" sz="4800" dirty="0" smtClean="0"/>
            </a:br>
            <a:endParaRPr lang="en-GB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908720"/>
            <a:ext cx="878497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Paper-based copies are </a:t>
            </a:r>
            <a:r>
              <a:rPr lang="en-GB" dirty="0" smtClean="0"/>
              <a:t>available. OR if you have a smart phone or tablet . . . you can do this online . . . First connect to </a:t>
            </a:r>
            <a:r>
              <a:rPr lang="en-GB" dirty="0" err="1" smtClean="0"/>
              <a:t>Eduroam</a:t>
            </a:r>
            <a:r>
              <a:rPr lang="en-GB" dirty="0" smtClean="0"/>
              <a:t> or the Cloud. </a:t>
            </a:r>
          </a:p>
          <a:p>
            <a:endParaRPr lang="en-GB" dirty="0" smtClean="0"/>
          </a:p>
          <a:p>
            <a:r>
              <a:rPr lang="en-GB" dirty="0" smtClean="0"/>
              <a:t>If you do not have a QR code reader (Neo-reader, </a:t>
            </a:r>
            <a:r>
              <a:rPr lang="en-GB" dirty="0" err="1" smtClean="0"/>
              <a:t>i-nigma</a:t>
            </a:r>
            <a:r>
              <a:rPr lang="en-GB" dirty="0" smtClean="0"/>
              <a:t> etc.) on your phone or tablet, you can download </a:t>
            </a:r>
            <a:r>
              <a:rPr lang="en-GB" sz="2000" b="1" dirty="0" err="1" smtClean="0"/>
              <a:t>i-nigma</a:t>
            </a:r>
            <a:r>
              <a:rPr lang="en-GB" dirty="0" smtClean="0"/>
              <a:t> from Play Store or </a:t>
            </a:r>
            <a:r>
              <a:rPr lang="en-GB" dirty="0" err="1" smtClean="0"/>
              <a:t>AppStore</a:t>
            </a:r>
            <a:r>
              <a:rPr lang="en-GB" dirty="0" smtClean="0"/>
              <a:t> now (It’s free, and will only take a minute or so to download).</a:t>
            </a:r>
          </a:p>
          <a:p>
            <a:endParaRPr lang="en-GB" dirty="0" smtClean="0"/>
          </a:p>
          <a:p>
            <a:r>
              <a:rPr lang="en-GB" dirty="0" smtClean="0"/>
              <a:t>Then, scan this QR code, and your browser will take you to the final evaluation questionnaire.</a:t>
            </a:r>
          </a:p>
          <a:p>
            <a:endParaRPr lang="en-GB" dirty="0" smtClean="0"/>
          </a:p>
          <a:p>
            <a:r>
              <a:rPr lang="en-GB" dirty="0" smtClean="0"/>
              <a:t>I</a:t>
            </a:r>
            <a:r>
              <a:rPr lang="en-GB" b="1" dirty="0" smtClean="0"/>
              <a:t>f you want to take part </a:t>
            </a:r>
            <a:r>
              <a:rPr lang="en-GB" dirty="0" smtClean="0"/>
              <a:t>in this part of the survey please do so. But </a:t>
            </a:r>
            <a:r>
              <a:rPr lang="en-GB" b="1" dirty="0" smtClean="0"/>
              <a:t>you don’t have to </a:t>
            </a:r>
            <a:r>
              <a:rPr lang="en-GB" dirty="0" smtClean="0"/>
              <a:t>do this – it’s </a:t>
            </a:r>
            <a:r>
              <a:rPr lang="en-GB" b="1" dirty="0" smtClean="0"/>
              <a:t>completely optional</a:t>
            </a:r>
            <a:r>
              <a:rPr lang="en-GB" dirty="0" smtClean="0"/>
              <a:t>, and if you do take part you </a:t>
            </a:r>
            <a:r>
              <a:rPr lang="en-GB" b="1" dirty="0" smtClean="0"/>
              <a:t>can withdraw </a:t>
            </a:r>
            <a:r>
              <a:rPr lang="en-GB" dirty="0" smtClean="0"/>
              <a:t>your response later. </a:t>
            </a:r>
          </a:p>
        </p:txBody>
      </p:sp>
      <p:pic>
        <p:nvPicPr>
          <p:cNvPr id="6" name="Picture 5" descr="AUTEL Q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71800" y="4077072"/>
            <a:ext cx="2780928" cy="2780928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22338" y="254000"/>
            <a:ext cx="8221662" cy="595313"/>
          </a:xfrm>
        </p:spPr>
        <p:txBody>
          <a:bodyPr>
            <a:noAutofit/>
          </a:bodyPr>
          <a:lstStyle/>
          <a:p>
            <a:r>
              <a:rPr lang="cy-GB" sz="4800" dirty="0" smtClean="0"/>
              <a:t/>
            </a:r>
            <a:br>
              <a:rPr lang="cy-GB" sz="4800" dirty="0" smtClean="0"/>
            </a:br>
            <a:r>
              <a:rPr lang="cy-GB" sz="4800" dirty="0" smtClean="0"/>
              <a:t>Gwerthusiad Terfynol y Modiwl</a:t>
            </a:r>
            <a:br>
              <a:rPr lang="cy-GB" sz="4800" dirty="0" smtClean="0"/>
            </a:br>
            <a:endParaRPr lang="cy-GB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908720"/>
            <a:ext cx="87849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dirty="0" smtClean="0"/>
              <a:t>Mae copïau papur ar gael, OND os oes gennych ffôn clyfar neu dabled. . . . Gallwch wneud hyn ar-lein. Yn gyntaf oll, cysylltwch ag </a:t>
            </a:r>
            <a:r>
              <a:rPr lang="cy-GB" dirty="0" err="1" smtClean="0"/>
              <a:t>Euduroam</a:t>
            </a:r>
            <a:r>
              <a:rPr lang="cy-GB" dirty="0" smtClean="0"/>
              <a:t>, neu’r </a:t>
            </a:r>
            <a:r>
              <a:rPr lang="cy-GB" dirty="0" err="1" smtClean="0"/>
              <a:t>Cloud</a:t>
            </a:r>
            <a:r>
              <a:rPr lang="cy-GB" dirty="0" smtClean="0"/>
              <a:t>. </a:t>
            </a:r>
          </a:p>
          <a:p>
            <a:endParaRPr lang="cy-GB" dirty="0" smtClean="0"/>
          </a:p>
          <a:p>
            <a:r>
              <a:rPr lang="cy-GB" dirty="0" smtClean="0"/>
              <a:t>Os nad oes gennych ddarllenydd </a:t>
            </a:r>
            <a:r>
              <a:rPr lang="cy-GB" dirty="0" err="1" smtClean="0"/>
              <a:t>QR</a:t>
            </a:r>
            <a:r>
              <a:rPr lang="cy-GB" dirty="0" smtClean="0"/>
              <a:t>, (</a:t>
            </a:r>
            <a:r>
              <a:rPr lang="cy-GB" dirty="0" err="1" smtClean="0"/>
              <a:t>Neo-reader</a:t>
            </a:r>
            <a:r>
              <a:rPr lang="cy-GB" dirty="0" smtClean="0"/>
              <a:t>, </a:t>
            </a:r>
            <a:r>
              <a:rPr lang="cy-GB" dirty="0" err="1" smtClean="0"/>
              <a:t>i-nigma</a:t>
            </a:r>
            <a:r>
              <a:rPr lang="cy-GB" dirty="0" smtClean="0"/>
              <a:t> etc.) ar eich ffôn neu dabled gallwch </a:t>
            </a:r>
            <a:r>
              <a:rPr lang="cy-GB" dirty="0" err="1" smtClean="0"/>
              <a:t>lawr-lwytho</a:t>
            </a:r>
            <a:r>
              <a:rPr lang="cy-GB" dirty="0" smtClean="0"/>
              <a:t> </a:t>
            </a:r>
            <a:r>
              <a:rPr lang="cy-GB" dirty="0" err="1" smtClean="0"/>
              <a:t>i-nigma</a:t>
            </a:r>
            <a:r>
              <a:rPr lang="cy-GB" dirty="0" smtClean="0"/>
              <a:t> o’r </a:t>
            </a:r>
            <a:r>
              <a:rPr lang="cy-GB" dirty="0" err="1" smtClean="0"/>
              <a:t>Play</a:t>
            </a:r>
            <a:r>
              <a:rPr lang="cy-GB" dirty="0" smtClean="0"/>
              <a:t> </a:t>
            </a:r>
            <a:r>
              <a:rPr lang="cy-GB" dirty="0" err="1" smtClean="0"/>
              <a:t>Store</a:t>
            </a:r>
            <a:r>
              <a:rPr lang="cy-GB" dirty="0" smtClean="0"/>
              <a:t> neu’r </a:t>
            </a:r>
            <a:r>
              <a:rPr lang="cy-GB" dirty="0" err="1" smtClean="0"/>
              <a:t>AppStore</a:t>
            </a:r>
            <a:r>
              <a:rPr lang="cy-GB" dirty="0" smtClean="0"/>
              <a:t> nawr (mae e am ddim a dim ond munud bydd e’n cymryd i chi ei </a:t>
            </a:r>
            <a:r>
              <a:rPr lang="cy-GB" dirty="0" err="1" smtClean="0"/>
              <a:t>lawr-lwytho</a:t>
            </a:r>
            <a:r>
              <a:rPr lang="cy-GB" dirty="0" smtClean="0"/>
              <a:t>).</a:t>
            </a:r>
          </a:p>
          <a:p>
            <a:endParaRPr lang="cy-GB" dirty="0" smtClean="0"/>
          </a:p>
          <a:p>
            <a:r>
              <a:rPr lang="cy-GB" dirty="0" smtClean="0"/>
              <a:t>Wedyn sganiwch y cod </a:t>
            </a:r>
            <a:r>
              <a:rPr lang="cy-GB" dirty="0" err="1" smtClean="0"/>
              <a:t>QR</a:t>
            </a:r>
            <a:r>
              <a:rPr lang="cy-GB" dirty="0" smtClean="0"/>
              <a:t> hwn a fydd yn mynd â chi at yr arolwg barn gwerthuso ar-lein. </a:t>
            </a:r>
          </a:p>
          <a:p>
            <a:endParaRPr lang="cy-GB" dirty="0" smtClean="0"/>
          </a:p>
          <a:p>
            <a:r>
              <a:rPr lang="cy-GB" b="1" dirty="0" smtClean="0"/>
              <a:t>Os ydych am gymryd rhan</a:t>
            </a:r>
            <a:r>
              <a:rPr lang="cy-GB" dirty="0" smtClean="0"/>
              <a:t>, mae croeso i chi wneud hynny, ond, </a:t>
            </a:r>
            <a:r>
              <a:rPr lang="cy-GB" b="1" dirty="0" smtClean="0"/>
              <a:t>nid yw’n orfodol </a:t>
            </a:r>
            <a:r>
              <a:rPr lang="cy-GB" dirty="0" smtClean="0"/>
              <a:t>i wneud hynny -  mae’n </a:t>
            </a:r>
            <a:r>
              <a:rPr lang="cy-GB" b="1" dirty="0" smtClean="0"/>
              <a:t>hollol opsiynol</a:t>
            </a:r>
            <a:r>
              <a:rPr lang="cy-GB" dirty="0" smtClean="0"/>
              <a:t>, ac os ydych yn cymryd rhan, </a:t>
            </a:r>
            <a:r>
              <a:rPr lang="cy-GB" b="1" dirty="0" smtClean="0"/>
              <a:t>mae modd tynnu eich ymateb nôl</a:t>
            </a:r>
            <a:r>
              <a:rPr lang="cy-GB" dirty="0" smtClean="0"/>
              <a:t> yn hwyrach. </a:t>
            </a:r>
          </a:p>
        </p:txBody>
      </p:sp>
      <p:pic>
        <p:nvPicPr>
          <p:cNvPr id="6" name="Picture 5" descr="AUTEL Q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4077072"/>
            <a:ext cx="2780928" cy="27809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290054" cy="1296144"/>
          </a:xfrm>
        </p:spPr>
        <p:txBody>
          <a:bodyPr/>
          <a:lstStyle/>
          <a:p>
            <a:pPr algn="ctr"/>
            <a:r>
              <a:rPr lang="en-GB" dirty="0" smtClean="0"/>
              <a:t>The ‘Issue’ -  </a:t>
            </a:r>
            <a:r>
              <a:rPr lang="cy-GB" dirty="0" smtClean="0"/>
              <a:t>y ‘Consyrn’</a:t>
            </a:r>
            <a:endParaRPr lang="cy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323528" y="2132856"/>
            <a:ext cx="3566160" cy="720080"/>
          </a:xfrm>
        </p:spPr>
        <p:txBody>
          <a:bodyPr>
            <a:normAutofit/>
          </a:bodyPr>
          <a:lstStyle/>
          <a:p>
            <a:pPr algn="ctr"/>
            <a:r>
              <a:rPr lang="en-GB" sz="3200" dirty="0" smtClean="0">
                <a:solidFill>
                  <a:srgbClr val="00B050"/>
                </a:solidFill>
              </a:rPr>
              <a:t>Advantages</a:t>
            </a:r>
            <a:endParaRPr lang="en-GB" sz="3200" dirty="0">
              <a:solidFill>
                <a:srgbClr val="00B05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sz="half" idx="2"/>
          </p:nvPr>
        </p:nvSpPr>
        <p:spPr>
          <a:xfrm>
            <a:off x="467544" y="2780928"/>
            <a:ext cx="3566160" cy="3672408"/>
          </a:xfrm>
        </p:spPr>
        <p:txBody>
          <a:bodyPr>
            <a:normAutofit/>
          </a:bodyPr>
          <a:lstStyle/>
          <a:p>
            <a:pPr marL="252000" indent="-252000">
              <a:buClr>
                <a:srgbClr val="00B050"/>
              </a:buClr>
              <a:buFont typeface="Arial" pitchFamily="34" charset="0"/>
              <a:buChar char="•"/>
            </a:pPr>
            <a:r>
              <a:rPr lang="en-GB" dirty="0" smtClean="0"/>
              <a:t>Well-established, and staff comfortable with method (</a:t>
            </a:r>
            <a:r>
              <a:rPr lang="en-GB" dirty="0" err="1" smtClean="0"/>
              <a:t>Dommeyer</a:t>
            </a:r>
            <a:r>
              <a:rPr lang="en-GB" dirty="0" smtClean="0"/>
              <a:t> </a:t>
            </a:r>
            <a:r>
              <a:rPr lang="en-GB" i="1" dirty="0" smtClean="0"/>
              <a:t>et al</a:t>
            </a:r>
            <a:r>
              <a:rPr lang="en-GB" dirty="0" smtClean="0"/>
              <a:t>., 2002).</a:t>
            </a:r>
          </a:p>
          <a:p>
            <a:pPr marL="252000" indent="-252000">
              <a:buClr>
                <a:srgbClr val="00B050"/>
              </a:buClr>
              <a:buFont typeface="Arial" pitchFamily="34" charset="0"/>
              <a:buChar char="•"/>
            </a:pPr>
            <a:r>
              <a:rPr lang="en-GB" dirty="0" smtClean="0"/>
              <a:t>Good response rates (</a:t>
            </a:r>
            <a:r>
              <a:rPr lang="en-GB" dirty="0" err="1" smtClean="0"/>
              <a:t>Nulty</a:t>
            </a:r>
            <a:r>
              <a:rPr lang="en-GB" dirty="0" smtClean="0"/>
              <a:t>, 2008).</a:t>
            </a:r>
          </a:p>
          <a:p>
            <a:pPr marL="252000" indent="-252000">
              <a:buClr>
                <a:srgbClr val="00B050"/>
              </a:buClr>
              <a:buFont typeface="Arial" pitchFamily="34" charset="0"/>
              <a:buChar char="•"/>
            </a:pPr>
            <a:r>
              <a:rPr lang="en-GB" dirty="0" smtClean="0"/>
              <a:t>Easy and quick to administer, face-to-face. </a:t>
            </a:r>
          </a:p>
          <a:p>
            <a:pPr marL="252000" indent="-252000">
              <a:buClr>
                <a:srgbClr val="00B050"/>
              </a:buClr>
              <a:buFont typeface="Arial" pitchFamily="34" charset="0"/>
              <a:buChar char="•"/>
            </a:pPr>
            <a:endParaRPr lang="en-GB" dirty="0" smtClean="0"/>
          </a:p>
          <a:p>
            <a:pPr marL="252000" indent="-252000">
              <a:buFont typeface="Arial" pitchFamily="34" charset="0"/>
              <a:buChar char="•"/>
            </a:pPr>
            <a:endParaRPr lang="en-GB" dirty="0" smtClean="0"/>
          </a:p>
          <a:p>
            <a:pPr marL="252000" indent="-252000">
              <a:buFont typeface="Arial" pitchFamily="34" charset="0"/>
              <a:buChar char="•"/>
            </a:pPr>
            <a:endParaRPr lang="en-GB" dirty="0" smtClean="0"/>
          </a:p>
          <a:p>
            <a:pPr marL="252000" indent="-252000"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4211960" y="1844824"/>
            <a:ext cx="3566160" cy="648072"/>
          </a:xfrm>
        </p:spPr>
        <p:txBody>
          <a:bodyPr/>
          <a:lstStyle/>
          <a:p>
            <a:pPr algn="ctr"/>
            <a:r>
              <a:rPr lang="en-GB" sz="3200" dirty="0" smtClean="0">
                <a:solidFill>
                  <a:srgbClr val="FF0000"/>
                </a:solidFill>
              </a:rPr>
              <a:t>Disadvantages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067944" y="2492896"/>
            <a:ext cx="4896544" cy="4104456"/>
          </a:xfrm>
        </p:spPr>
        <p:txBody>
          <a:bodyPr>
            <a:noAutofit/>
          </a:bodyPr>
          <a:lstStyle/>
          <a:p>
            <a:pPr marL="252000" indent="-252000">
              <a:buClr>
                <a:srgbClr val="FF0000"/>
              </a:buClr>
              <a:buFont typeface="Arial" pitchFamily="34" charset="0"/>
              <a:buChar char="•"/>
            </a:pPr>
            <a:r>
              <a:rPr lang="en-GB" sz="2400" dirty="0" smtClean="0"/>
              <a:t>‘</a:t>
            </a:r>
            <a:r>
              <a:rPr lang="en-GB" dirty="0" smtClean="0"/>
              <a:t>Cumbersome’ (Morris and Smith, 2012).</a:t>
            </a:r>
          </a:p>
          <a:p>
            <a:pPr marL="252000" indent="-252000">
              <a:buClr>
                <a:srgbClr val="FF0000"/>
              </a:buClr>
              <a:buFont typeface="Arial" pitchFamily="34" charset="0"/>
              <a:buChar char="•"/>
            </a:pPr>
            <a:r>
              <a:rPr lang="en-GB" dirty="0" smtClean="0"/>
              <a:t>Manual processing can mean delays in feeding back to students and introduce human error (</a:t>
            </a:r>
            <a:r>
              <a:rPr lang="en-GB" i="1" dirty="0" smtClean="0"/>
              <a:t>Ibid</a:t>
            </a:r>
            <a:r>
              <a:rPr lang="en-GB" dirty="0" smtClean="0"/>
              <a:t>.).</a:t>
            </a:r>
          </a:p>
          <a:p>
            <a:pPr marL="252000" indent="-252000">
              <a:buClr>
                <a:srgbClr val="FF0000"/>
              </a:buClr>
              <a:buFont typeface="Arial" pitchFamily="34" charset="0"/>
              <a:buChar char="•"/>
            </a:pPr>
            <a:r>
              <a:rPr lang="en-GB" dirty="0" smtClean="0"/>
              <a:t>High resource cost both in terms of inputting and processing hours, and paper wastage. </a:t>
            </a:r>
          </a:p>
          <a:p>
            <a:pPr marL="252000" indent="-252000">
              <a:buClr>
                <a:srgbClr val="FF0000"/>
              </a:buClr>
              <a:buFont typeface="Arial" pitchFamily="34" charset="0"/>
              <a:buChar char="•"/>
            </a:pPr>
            <a:r>
              <a:rPr lang="en-GB" dirty="0" smtClean="0"/>
              <a:t>‘Students prefer online methods’ (Layne, </a:t>
            </a:r>
            <a:r>
              <a:rPr lang="en-GB" dirty="0" err="1" smtClean="0"/>
              <a:t>DeCristoforo</a:t>
            </a:r>
            <a:r>
              <a:rPr lang="en-GB" dirty="0" smtClean="0"/>
              <a:t>, &amp; </a:t>
            </a:r>
            <a:r>
              <a:rPr lang="en-GB" dirty="0" err="1" smtClean="0"/>
              <a:t>McGinty</a:t>
            </a:r>
            <a:r>
              <a:rPr lang="en-GB" dirty="0" smtClean="0"/>
              <a:t> 1999; Donovan, </a:t>
            </a:r>
            <a:r>
              <a:rPr lang="en-GB" dirty="0" err="1" smtClean="0"/>
              <a:t>Mader</a:t>
            </a:r>
            <a:r>
              <a:rPr lang="en-GB" dirty="0" smtClean="0"/>
              <a:t>, &amp; </a:t>
            </a:r>
            <a:r>
              <a:rPr lang="en-GB" dirty="0" err="1" smtClean="0"/>
              <a:t>Shinsky</a:t>
            </a:r>
            <a:r>
              <a:rPr lang="en-GB" dirty="0" smtClean="0"/>
              <a:t>, 2007).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1560" y="1412776"/>
            <a:ext cx="7560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Paper-based</a:t>
            </a:r>
            <a:r>
              <a:rPr lang="en-GB" sz="2400" dirty="0" smtClean="0"/>
              <a:t> system of Module Evaluation well-embedded across the School.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68400" cy="1499616"/>
          </a:xfrm>
        </p:spPr>
        <p:txBody>
          <a:bodyPr/>
          <a:lstStyle/>
          <a:p>
            <a:r>
              <a:rPr lang="en-GB" dirty="0" smtClean="0"/>
              <a:t>Using online surveys – </a:t>
            </a:r>
            <a:r>
              <a:rPr lang="en-GB" dirty="0" err="1" smtClean="0"/>
              <a:t>defnyddio</a:t>
            </a:r>
            <a:r>
              <a:rPr lang="en-GB" dirty="0" smtClean="0"/>
              <a:t> </a:t>
            </a:r>
            <a:r>
              <a:rPr lang="en-GB" dirty="0" err="1" smtClean="0"/>
              <a:t>arolygon</a:t>
            </a:r>
            <a:r>
              <a:rPr lang="en-GB" dirty="0" smtClean="0"/>
              <a:t> </a:t>
            </a:r>
            <a:r>
              <a:rPr lang="en-GB" dirty="0" err="1" smtClean="0"/>
              <a:t>arlein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755576" y="1628800"/>
            <a:ext cx="3566160" cy="822960"/>
          </a:xfrm>
        </p:spPr>
        <p:txBody>
          <a:bodyPr/>
          <a:lstStyle/>
          <a:p>
            <a:r>
              <a:rPr lang="en-GB" sz="2400" dirty="0" smtClean="0">
                <a:solidFill>
                  <a:srgbClr val="00B050"/>
                </a:solidFill>
              </a:rPr>
              <a:t>Advantages</a:t>
            </a:r>
          </a:p>
          <a:p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768096" y="2132856"/>
            <a:ext cx="3566160" cy="4392488"/>
          </a:xfrm>
        </p:spPr>
        <p:txBody>
          <a:bodyPr>
            <a:normAutofit/>
          </a:bodyPr>
          <a:lstStyle/>
          <a:p>
            <a:pPr marL="252000" indent="-252000">
              <a:buClr>
                <a:srgbClr val="00B050"/>
              </a:buClr>
              <a:buFont typeface="Arial" pitchFamily="34" charset="0"/>
              <a:buChar char="•"/>
            </a:pPr>
            <a:r>
              <a:rPr lang="en-GB" dirty="0" smtClean="0"/>
              <a:t>Providing students with a seamless digital experience (e-mail, web, primo, Aspire, e-books and journals, </a:t>
            </a:r>
            <a:r>
              <a:rPr lang="en-GB" dirty="0" err="1" smtClean="0"/>
              <a:t>BlackBoard</a:t>
            </a:r>
            <a:r>
              <a:rPr lang="en-GB" dirty="0" smtClean="0"/>
              <a:t> etc.).</a:t>
            </a:r>
          </a:p>
          <a:p>
            <a:pPr marL="252000" indent="-252000">
              <a:buClr>
                <a:srgbClr val="00B050"/>
              </a:buClr>
              <a:buFont typeface="Arial" pitchFamily="34" charset="0"/>
              <a:buChar char="•"/>
            </a:pPr>
            <a:r>
              <a:rPr lang="en-GB" dirty="0" smtClean="0"/>
              <a:t>Students prefer it (Layne, </a:t>
            </a:r>
            <a:r>
              <a:rPr lang="en-GB" dirty="0" err="1" smtClean="0"/>
              <a:t>DeCristoforo</a:t>
            </a:r>
            <a:r>
              <a:rPr lang="en-GB" dirty="0" smtClean="0"/>
              <a:t>, &amp; </a:t>
            </a:r>
            <a:r>
              <a:rPr lang="en-GB" dirty="0" err="1" smtClean="0"/>
              <a:t>McGinty</a:t>
            </a:r>
            <a:r>
              <a:rPr lang="en-GB" dirty="0" smtClean="0"/>
              <a:t> 1999; Donovan, </a:t>
            </a:r>
            <a:r>
              <a:rPr lang="en-GB" dirty="0" err="1" smtClean="0"/>
              <a:t>Mader</a:t>
            </a:r>
            <a:r>
              <a:rPr lang="en-GB" dirty="0" smtClean="0"/>
              <a:t>, &amp; </a:t>
            </a:r>
            <a:r>
              <a:rPr lang="en-GB" dirty="0" err="1" smtClean="0"/>
              <a:t>Shinsky</a:t>
            </a:r>
            <a:r>
              <a:rPr lang="en-GB" dirty="0" smtClean="0"/>
              <a:t>, 2007)</a:t>
            </a:r>
          </a:p>
          <a:p>
            <a:pPr marL="252000" indent="-252000">
              <a:buClr>
                <a:srgbClr val="00B050"/>
              </a:buClr>
              <a:buFont typeface="Arial" pitchFamily="34" charset="0"/>
              <a:buChar char="•"/>
            </a:pPr>
            <a:r>
              <a:rPr lang="en-GB" dirty="0" smtClean="0"/>
              <a:t>Accuracy of data, and lower processing time and cost (</a:t>
            </a:r>
            <a:r>
              <a:rPr lang="en-GB" i="1" dirty="0" smtClean="0"/>
              <a:t>Ibid</a:t>
            </a:r>
            <a:r>
              <a:rPr lang="en-GB" dirty="0" smtClean="0"/>
              <a:t>., </a:t>
            </a:r>
            <a:r>
              <a:rPr lang="en-GB" dirty="0" err="1" smtClean="0"/>
              <a:t>Dillman</a:t>
            </a:r>
            <a:r>
              <a:rPr lang="en-GB" dirty="0" smtClean="0"/>
              <a:t>, 2000).</a:t>
            </a:r>
          </a:p>
          <a:p>
            <a:pPr marL="252000" indent="-252000">
              <a:buClr>
                <a:srgbClr val="00B050"/>
              </a:buClr>
              <a:buFont typeface="Arial" pitchFamily="34" charset="0"/>
              <a:buChar char="•"/>
            </a:pPr>
            <a:endParaRPr lang="en-GB" dirty="0" smtClean="0"/>
          </a:p>
          <a:p>
            <a:pPr marL="252000" indent="-252000">
              <a:buClr>
                <a:srgbClr val="00B050"/>
              </a:buClr>
              <a:buFont typeface="Arial" pitchFamily="34" charset="0"/>
              <a:buChar char="•"/>
            </a:pPr>
            <a:endParaRPr lang="en-GB" dirty="0" smtClean="0"/>
          </a:p>
          <a:p>
            <a:pPr marL="252000" indent="-252000">
              <a:buClr>
                <a:srgbClr val="00B050"/>
              </a:buClr>
              <a:buFont typeface="Arial" pitchFamily="34" charset="0"/>
              <a:buChar char="•"/>
            </a:pPr>
            <a:endParaRPr lang="en-GB" dirty="0" smtClean="0"/>
          </a:p>
          <a:p>
            <a:pPr marL="252000" indent="-252000">
              <a:buClr>
                <a:srgbClr val="00B050"/>
              </a:buClr>
              <a:buFont typeface="Arial" pitchFamily="34" charset="0"/>
              <a:buChar char="•"/>
            </a:pPr>
            <a:endParaRPr lang="en-GB" dirty="0" smtClean="0"/>
          </a:p>
          <a:p>
            <a:pPr marL="252000" indent="-252000">
              <a:buClr>
                <a:srgbClr val="00B050"/>
              </a:buClr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4499992" y="1484784"/>
            <a:ext cx="3566160" cy="822960"/>
          </a:xfrm>
        </p:spPr>
        <p:txBody>
          <a:bodyPr/>
          <a:lstStyle/>
          <a:p>
            <a:r>
              <a:rPr lang="en-GB" sz="2400" dirty="0" smtClean="0">
                <a:solidFill>
                  <a:srgbClr val="FF0000"/>
                </a:solidFill>
              </a:rPr>
              <a:t>Disadvantages</a:t>
            </a:r>
            <a:endParaRPr lang="en-GB" dirty="0" smtClean="0">
              <a:solidFill>
                <a:srgbClr val="FF0000"/>
              </a:solidFill>
            </a:endParaRPr>
          </a:p>
          <a:p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>
          <a:xfrm>
            <a:off x="4493166" y="2060848"/>
            <a:ext cx="3895258" cy="4248512"/>
          </a:xfrm>
        </p:spPr>
        <p:txBody>
          <a:bodyPr/>
          <a:lstStyle/>
          <a:p>
            <a:pPr marL="252000" indent="-252000">
              <a:buClr>
                <a:srgbClr val="FF0000"/>
              </a:buClr>
              <a:buFont typeface="Arial" pitchFamily="34" charset="0"/>
              <a:buChar char="•"/>
            </a:pPr>
            <a:r>
              <a:rPr lang="en-GB" dirty="0" smtClean="0"/>
              <a:t>Initial development time (Sax </a:t>
            </a:r>
            <a:r>
              <a:rPr lang="en-GB" i="1" dirty="0" smtClean="0"/>
              <a:t>et al</a:t>
            </a:r>
            <a:r>
              <a:rPr lang="en-GB" dirty="0" smtClean="0"/>
              <a:t>., 2003).</a:t>
            </a:r>
          </a:p>
          <a:p>
            <a:pPr marL="252000" indent="-252000">
              <a:buClr>
                <a:srgbClr val="FF0000"/>
              </a:buClr>
              <a:buFont typeface="Arial" pitchFamily="34" charset="0"/>
              <a:buChar char="•"/>
            </a:pPr>
            <a:r>
              <a:rPr lang="en-GB" dirty="0" smtClean="0"/>
              <a:t>Transition: training staff / students to use the method.</a:t>
            </a:r>
          </a:p>
          <a:p>
            <a:pPr marL="252000" indent="-252000">
              <a:buClr>
                <a:srgbClr val="FF0000"/>
              </a:buClr>
              <a:buFont typeface="Arial" pitchFamily="34" charset="0"/>
              <a:buChar char="•"/>
            </a:pPr>
            <a:r>
              <a:rPr lang="en-GB" dirty="0" smtClean="0"/>
              <a:t>Accessibility / availability of technology (</a:t>
            </a:r>
            <a:r>
              <a:rPr lang="en-GB" dirty="0" err="1" smtClean="0"/>
              <a:t>Gjestland</a:t>
            </a:r>
            <a:r>
              <a:rPr lang="en-GB" dirty="0" smtClean="0"/>
              <a:t>, 1996).</a:t>
            </a:r>
          </a:p>
          <a:p>
            <a:pPr marL="252000" indent="-252000">
              <a:buClr>
                <a:srgbClr val="FF0000"/>
              </a:buClr>
              <a:buFont typeface="Arial" pitchFamily="34" charset="0"/>
              <a:buChar char="•"/>
            </a:pPr>
            <a:r>
              <a:rPr lang="en-GB" dirty="0" smtClean="0"/>
              <a:t>Security and data integrity (Smith, 1997).</a:t>
            </a:r>
          </a:p>
          <a:p>
            <a:pPr marL="252000" indent="-252000">
              <a:buClr>
                <a:srgbClr val="FF0000"/>
              </a:buClr>
              <a:buFont typeface="Arial" pitchFamily="34" charset="0"/>
              <a:buChar char="•"/>
            </a:pPr>
            <a:r>
              <a:rPr lang="en-GB" dirty="0" smtClean="0"/>
              <a:t>Response rates . . 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8124384" cy="1499616"/>
          </a:xfrm>
        </p:spPr>
        <p:txBody>
          <a:bodyPr/>
          <a:lstStyle/>
          <a:p>
            <a:r>
              <a:rPr lang="en-GB" dirty="0" smtClean="0"/>
              <a:t>Response rates – </a:t>
            </a:r>
            <a:r>
              <a:rPr lang="cy-GB" dirty="0" smtClean="0"/>
              <a:t>cyfraddau ymateb</a:t>
            </a:r>
            <a:endParaRPr lang="cy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8350" y="1772816"/>
            <a:ext cx="7289800" cy="4169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5508104" y="6093296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Nulty</a:t>
            </a:r>
            <a:r>
              <a:rPr lang="en-GB" dirty="0" smtClean="0"/>
              <a:t>, 2008: 303.</a:t>
            </a:r>
            <a:endParaRPr lang="en-GB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8052376" cy="1499616"/>
          </a:xfrm>
        </p:spPr>
        <p:txBody>
          <a:bodyPr/>
          <a:lstStyle/>
          <a:p>
            <a:r>
              <a:rPr lang="en-GB" dirty="0" smtClean="0"/>
              <a:t>Paper or online / </a:t>
            </a:r>
            <a:r>
              <a:rPr lang="cy-GB" dirty="0" smtClean="0"/>
              <a:t>papur neu </a:t>
            </a:r>
            <a:r>
              <a:rPr lang="cy-GB" dirty="0" err="1" smtClean="0"/>
              <a:t>arlein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1772816"/>
            <a:ext cx="8124384" cy="4536544"/>
          </a:xfrm>
        </p:spPr>
        <p:txBody>
          <a:bodyPr>
            <a:normAutofit/>
          </a:bodyPr>
          <a:lstStyle/>
          <a:p>
            <a:pPr algn="ctr"/>
            <a:endParaRPr lang="en-GB" sz="2800" dirty="0" smtClean="0"/>
          </a:p>
          <a:p>
            <a:pPr algn="ctr"/>
            <a:r>
              <a:rPr lang="en-GB" sz="2800" dirty="0" smtClean="0"/>
              <a:t>“We moved to online surveys, but the response was dreadful, so last year we introduced mid-module surveys and went back to paper. The response was super, and we are now able to turn around feedback in two weeks maximum.”  - Professor Ian Marshall, Deputy Vice-Chancellor, Coventry University (quoted in Morris and Smith, 2012).</a:t>
            </a:r>
            <a:endParaRPr lang="en-GB" sz="28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23528" y="116632"/>
            <a:ext cx="8496300" cy="1368425"/>
          </a:xfrm>
        </p:spPr>
        <p:txBody>
          <a:bodyPr>
            <a:noAutofit/>
          </a:bodyPr>
          <a:lstStyle/>
          <a:p>
            <a:r>
              <a:rPr lang="en-GB" sz="3600" dirty="0" smtClean="0"/>
              <a:t>Range of online methods and boosting strategies – </a:t>
            </a:r>
            <a:r>
              <a:rPr lang="cy-GB" sz="3600" dirty="0" smtClean="0"/>
              <a:t>ystod o ddulliau ar-lein a strategaethau hybu</a:t>
            </a:r>
            <a:endParaRPr lang="cy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51520" y="1340768"/>
            <a:ext cx="8713787" cy="5328320"/>
          </a:xfrm>
        </p:spPr>
        <p:txBody>
          <a:bodyPr>
            <a:normAutofit fontScale="92500" lnSpcReduction="10000"/>
          </a:bodyPr>
          <a:lstStyle/>
          <a:p>
            <a:pPr marL="252000" indent="-252000">
              <a:buClr>
                <a:srgbClr val="0070C0"/>
              </a:buClr>
              <a:buFont typeface="Arial" pitchFamily="34" charset="0"/>
              <a:buChar char="•"/>
            </a:pPr>
            <a:r>
              <a:rPr lang="en-GB" dirty="0" smtClean="0"/>
              <a:t>Emailing an online link to students.</a:t>
            </a:r>
          </a:p>
          <a:p>
            <a:pPr marL="252000" indent="-252000">
              <a:buClr>
                <a:srgbClr val="0070C0"/>
              </a:buClr>
              <a:buFont typeface="Arial" pitchFamily="34" charset="0"/>
              <a:buChar char="•"/>
            </a:pPr>
            <a:r>
              <a:rPr lang="en-GB" dirty="0" smtClean="0"/>
              <a:t>Embedding a link into lectures slides.</a:t>
            </a:r>
          </a:p>
          <a:p>
            <a:pPr marL="252000" indent="-252000">
              <a:buClr>
                <a:srgbClr val="0070C0"/>
              </a:buClr>
              <a:buFont typeface="Arial" pitchFamily="34" charset="0"/>
              <a:buChar char="•"/>
            </a:pPr>
            <a:r>
              <a:rPr lang="en-GB" dirty="0" smtClean="0"/>
              <a:t>Lead in time and participants preparation / notice.</a:t>
            </a:r>
          </a:p>
          <a:p>
            <a:pPr marL="252000" indent="-252000">
              <a:buClr>
                <a:srgbClr val="0070C0"/>
              </a:buClr>
              <a:buFont typeface="Arial" pitchFamily="34" charset="0"/>
              <a:buChar char="•"/>
            </a:pPr>
            <a:r>
              <a:rPr lang="en-GB" dirty="0" smtClean="0"/>
              <a:t>Repeat reminder messages (</a:t>
            </a:r>
            <a:r>
              <a:rPr lang="en-GB" dirty="0" err="1" smtClean="0"/>
              <a:t>Nulty</a:t>
            </a:r>
            <a:r>
              <a:rPr lang="en-GB" dirty="0" smtClean="0"/>
              <a:t>, 2008).</a:t>
            </a:r>
          </a:p>
          <a:p>
            <a:pPr marL="252000" indent="-252000">
              <a:buClr>
                <a:srgbClr val="0070C0"/>
              </a:buClr>
              <a:buFont typeface="Arial" pitchFamily="34" charset="0"/>
              <a:buChar char="•"/>
            </a:pPr>
            <a:r>
              <a:rPr lang="en-GB" dirty="0" smtClean="0"/>
              <a:t>Incentives. (</a:t>
            </a:r>
            <a:r>
              <a:rPr lang="en-GB" i="1" dirty="0" smtClean="0"/>
              <a:t>Ibid</a:t>
            </a:r>
            <a:r>
              <a:rPr lang="en-GB" dirty="0" smtClean="0"/>
              <a:t>.)</a:t>
            </a:r>
          </a:p>
          <a:p>
            <a:pPr marL="252000" indent="-252000">
              <a:buClr>
                <a:srgbClr val="0070C0"/>
              </a:buClr>
              <a:buFont typeface="Arial" pitchFamily="34" charset="0"/>
              <a:buChar char="•"/>
            </a:pPr>
            <a:r>
              <a:rPr lang="en-GB" dirty="0" smtClean="0"/>
              <a:t>‘Ease of distribution does not guarantee effectiveness, nor do multiple e-mail reminders always appeal to students’  (Sax </a:t>
            </a:r>
            <a:r>
              <a:rPr lang="en-GB" i="1" dirty="0" smtClean="0"/>
              <a:t>et al</a:t>
            </a:r>
            <a:r>
              <a:rPr lang="en-GB" dirty="0" smtClean="0"/>
              <a:t>., 2003).</a:t>
            </a:r>
          </a:p>
          <a:p>
            <a:pPr marL="252000" indent="-252000">
              <a:buClr>
                <a:srgbClr val="0070C0"/>
              </a:buClr>
              <a:buFont typeface="Arial" pitchFamily="34" charset="0"/>
              <a:buChar char="•"/>
            </a:pPr>
            <a:endParaRPr lang="en-GB" dirty="0" smtClean="0"/>
          </a:p>
          <a:p>
            <a:pPr marL="252000" indent="-252000">
              <a:buClr>
                <a:srgbClr val="0070C0"/>
              </a:buClr>
              <a:buFont typeface="Arial" pitchFamily="34" charset="0"/>
              <a:buChar char="•"/>
            </a:pPr>
            <a:r>
              <a:rPr lang="en-GB" dirty="0" smtClean="0"/>
              <a:t>Most research on on-line completion has been based on students completing surveys in their own time.</a:t>
            </a:r>
          </a:p>
          <a:p>
            <a:pPr marL="252000" indent="-252000">
              <a:buClr>
                <a:srgbClr val="0070C0"/>
              </a:buClr>
              <a:buFont typeface="Arial" pitchFamily="34" charset="0"/>
              <a:buChar char="•"/>
            </a:pPr>
            <a:r>
              <a:rPr lang="en-GB" dirty="0" smtClean="0"/>
              <a:t>Not necessarily the online method that leads to the response rate being lower, but the lack of a completion ‘occasion’. </a:t>
            </a:r>
          </a:p>
          <a:p>
            <a:pPr marL="252000" indent="-252000">
              <a:buClr>
                <a:srgbClr val="0070C0"/>
              </a:buClr>
              <a:buFont typeface="Arial" pitchFamily="34" charset="0"/>
              <a:buChar char="•"/>
            </a:pPr>
            <a:r>
              <a:rPr lang="en-GB" dirty="0" smtClean="0"/>
              <a:t>‘Take away’ paper survey can have as low a response rate as  ‘take away’ online. </a:t>
            </a:r>
          </a:p>
          <a:p>
            <a:pPr marL="252000" indent="-252000">
              <a:buClr>
                <a:srgbClr val="0070C0"/>
              </a:buClr>
              <a:buFont typeface="Arial" pitchFamily="34" charset="0"/>
              <a:buChar char="•"/>
            </a:pPr>
            <a:r>
              <a:rPr lang="en-GB" b="1" dirty="0" smtClean="0">
                <a:solidFill>
                  <a:srgbClr val="00B050"/>
                </a:solidFill>
              </a:rPr>
              <a:t>Nub of the issue is </a:t>
            </a:r>
            <a:r>
              <a:rPr lang="en-GB" b="1" i="1" dirty="0" smtClean="0">
                <a:solidFill>
                  <a:srgbClr val="00B050"/>
                </a:solidFill>
              </a:rPr>
              <a:t>in situ </a:t>
            </a:r>
            <a:r>
              <a:rPr lang="en-GB" b="1" dirty="0" smtClean="0">
                <a:solidFill>
                  <a:srgbClr val="00B050"/>
                </a:solidFill>
              </a:rPr>
              <a:t>versus ‘take-away’, rather than paper vs. online.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2924944"/>
            <a:ext cx="84249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95536" y="42930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8280920" cy="1368152"/>
          </a:xfrm>
        </p:spPr>
        <p:txBody>
          <a:bodyPr/>
          <a:lstStyle/>
          <a:p>
            <a:r>
              <a:rPr lang="en-GB" dirty="0" smtClean="0"/>
              <a:t>Piloting models – </a:t>
            </a:r>
            <a:r>
              <a:rPr lang="cy-GB" dirty="0" smtClean="0"/>
              <a:t>arbrofi gyda modelau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8840"/>
            <a:ext cx="8280920" cy="4320520"/>
          </a:xfrm>
        </p:spPr>
        <p:txBody>
          <a:bodyPr/>
          <a:lstStyle/>
          <a:p>
            <a:pPr marL="252000" indent="-252000">
              <a:buFont typeface="Arial" pitchFamily="34" charset="0"/>
              <a:buChar char="•"/>
            </a:pPr>
            <a:r>
              <a:rPr lang="en-GB" dirty="0" smtClean="0"/>
              <a:t> Mechanism for online </a:t>
            </a:r>
            <a:r>
              <a:rPr lang="en-GB" i="1" dirty="0" smtClean="0"/>
              <a:t>in situ </a:t>
            </a:r>
            <a:r>
              <a:rPr lang="en-GB" dirty="0" smtClean="0"/>
              <a:t>completion. </a:t>
            </a:r>
          </a:p>
          <a:p>
            <a:pPr marL="252000" indent="-252000">
              <a:buFont typeface="Arial" pitchFamily="34" charset="0"/>
              <a:buChar char="•"/>
            </a:pPr>
            <a:r>
              <a:rPr lang="en-GB" dirty="0" smtClean="0"/>
              <a:t>Set up of online survey fairly straightforward (via </a:t>
            </a:r>
            <a:r>
              <a:rPr lang="en-GB" dirty="0" err="1" smtClean="0"/>
              <a:t>BoS</a:t>
            </a:r>
            <a:r>
              <a:rPr lang="en-GB" dirty="0" smtClean="0"/>
              <a:t>).</a:t>
            </a:r>
          </a:p>
          <a:p>
            <a:pPr marL="252000" indent="-252000">
              <a:buFont typeface="Arial" pitchFamily="34" charset="0"/>
              <a:buChar char="•"/>
            </a:pPr>
            <a:r>
              <a:rPr lang="en-GB" dirty="0" smtClean="0"/>
              <a:t>Access mechanism more challenging.</a:t>
            </a:r>
          </a:p>
          <a:p>
            <a:pPr marL="252000" indent="-252000">
              <a:buFont typeface="Arial" pitchFamily="34" charset="0"/>
              <a:buChar char="•"/>
            </a:pPr>
            <a:r>
              <a:rPr lang="en-GB" dirty="0" smtClean="0"/>
              <a:t>Tried URLs on lecture slides – errors in inputting, even with Tiny URLs.</a:t>
            </a:r>
          </a:p>
          <a:p>
            <a:pPr marL="252000" indent="-252000">
              <a:buFont typeface="Arial" pitchFamily="34" charset="0"/>
              <a:buChar char="•"/>
            </a:pPr>
            <a:r>
              <a:rPr lang="en-GB" dirty="0" smtClean="0"/>
              <a:t>Links in email, and asking students to open the email in the lecture. Two cumbersome – added a stage.</a:t>
            </a:r>
          </a:p>
          <a:p>
            <a:pPr marL="252000" indent="-252000">
              <a:buFont typeface="Arial" pitchFamily="34" charset="0"/>
              <a:buChar char="•"/>
            </a:pPr>
            <a:r>
              <a:rPr lang="en-GB" dirty="0" err="1" smtClean="0"/>
              <a:t>QR</a:t>
            </a:r>
            <a:r>
              <a:rPr lang="en-GB" dirty="0" smtClean="0"/>
              <a:t> Codes – the most promising, instant access.</a:t>
            </a:r>
          </a:p>
          <a:p>
            <a:pPr marL="252000" indent="-252000">
              <a:buFont typeface="Arial" pitchFamily="34" charset="0"/>
              <a:buChar char="•"/>
            </a:pPr>
            <a:r>
              <a:rPr lang="en-GB" dirty="0" smtClean="0"/>
              <a:t>BUT:  students needed a device, a reader and to be guided through the process.</a:t>
            </a:r>
          </a:p>
          <a:p>
            <a:pPr marL="252000" indent="-252000">
              <a:buNone/>
            </a:pPr>
            <a:endParaRPr lang="en-GB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056784" cy="1008112"/>
          </a:xfrm>
        </p:spPr>
        <p:txBody>
          <a:bodyPr/>
          <a:lstStyle/>
          <a:p>
            <a:pPr algn="ctr"/>
            <a:r>
              <a:rPr lang="en-GB" dirty="0" smtClean="0"/>
              <a:t>The model – y Model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536" y="1772816"/>
          <a:ext cx="8496944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 smtClean="0"/>
              <a:t>How did it go and what did students think? </a:t>
            </a:r>
            <a:r>
              <a:rPr lang="cy-GB" sz="4000" dirty="0" smtClean="0"/>
              <a:t>Sut aeth hi a beth oedd barn myfyrwyr?</a:t>
            </a:r>
            <a:endParaRPr lang="cy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52000" indent="-252000">
              <a:buNone/>
            </a:pPr>
            <a:r>
              <a:rPr lang="en-GB" dirty="0" smtClean="0"/>
              <a:t> 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Tailored">
      <a:dk1>
        <a:sysClr val="windowText" lastClr="000000"/>
      </a:dk1>
      <a:lt1>
        <a:sysClr val="window" lastClr="FFFFFF"/>
      </a:lt1>
      <a:dk2>
        <a:srgbClr val="123452"/>
      </a:dk2>
      <a:lt2>
        <a:srgbClr val="E0EDF8"/>
      </a:lt2>
      <a:accent1>
        <a:srgbClr val="2254A6"/>
      </a:accent1>
      <a:accent2>
        <a:srgbClr val="9B6261"/>
      </a:accent2>
      <a:accent3>
        <a:srgbClr val="939070"/>
      </a:accent3>
      <a:accent4>
        <a:srgbClr val="60254D"/>
      </a:accent4>
      <a:accent5>
        <a:srgbClr val="9FC6E9"/>
      </a:accent5>
      <a:accent6>
        <a:srgbClr val="8BA7B3"/>
      </a:accent6>
      <a:hlink>
        <a:srgbClr val="3286D2"/>
      </a:hlink>
      <a:folHlink>
        <a:srgbClr val="D99BBA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2979A9607AEC45A3EB69AD70C05FE2" ma:contentTypeVersion="21" ma:contentTypeDescription="Create a new document." ma:contentTypeScope="" ma:versionID="e3c8c12cacb1542197ed0f965f3cb2d0">
  <xsd:schema xmlns:xsd="http://www.w3.org/2001/XMLSchema" xmlns:xs="http://www.w3.org/2001/XMLSchema" xmlns:p="http://schemas.microsoft.com/office/2006/metadata/properties" xmlns:ns2="3aa72657-aade-40dc-9fe9-efcfca6458f2" xmlns:ns3="47848b28-c835-4bfd-8f54-2996db37bbdb" targetNamespace="http://schemas.microsoft.com/office/2006/metadata/properties" ma:root="true" ma:fieldsID="21c439b009204a5b3c01058a95501536" ns2:_="" ns3:_="">
    <xsd:import namespace="3aa72657-aade-40dc-9fe9-efcfca6458f2"/>
    <xsd:import namespace="47848b28-c835-4bfd-8f54-2996db37bbdb"/>
    <xsd:element name="properties">
      <xsd:complexType>
        <xsd:sequence>
          <xsd:element name="documentManagement">
            <xsd:complexType>
              <xsd:all>
                <xsd:element ref="ns2:Relates_x0020_to" minOccurs="0"/>
                <xsd:element ref="ns2:Year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a72657-aade-40dc-9fe9-efcfca6458f2" elementFormDefault="qualified">
    <xsd:import namespace="http://schemas.microsoft.com/office/2006/documentManagement/types"/>
    <xsd:import namespace="http://schemas.microsoft.com/office/infopath/2007/PartnerControls"/>
    <xsd:element name="Relates_x0020_to" ma:index="4" nillable="true" ma:displayName="Relates to" ma:internalName="Relates_x0020_to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Budget"/>
                    <xsd:enumeration value="Chairs"/>
                    <xsd:enumeration value="Follow Up"/>
                    <xsd:enumeration value="Hospitality"/>
                    <xsd:enumeration value="Organisational"/>
                    <xsd:enumeration value="Pack"/>
                    <xsd:enumeration value="Papers"/>
                    <xsd:enumeration value="Planning"/>
                    <xsd:enumeration value="Proposals"/>
                    <xsd:enumeration value="Publicity"/>
                    <xsd:enumeration value="Sessions"/>
                    <xsd:enumeration value="Workshops"/>
                    <xsd:enumeration value="Feedback"/>
                  </xsd:restriction>
                </xsd:simpleType>
              </xsd:element>
            </xsd:sequence>
          </xsd:extension>
        </xsd:complexContent>
      </xsd:complexType>
    </xsd:element>
    <xsd:element name="Year" ma:index="5" nillable="true" ma:displayName="Year" ma:description="Year of Conference" ma:internalName="Year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2013"/>
                    <xsd:enumeration value="2014"/>
                    <xsd:enumeration value="2015"/>
                    <xsd:enumeration value="2016"/>
                    <xsd:enumeration value="2017"/>
                    <xsd:enumeration value="2018"/>
                  </xsd:restriction>
                </xsd:simpleType>
              </xsd:element>
            </xsd:sequence>
          </xsd:extension>
        </xsd:complexContent>
      </xsd:complexType>
    </xsd:element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848b28-c835-4bfd-8f54-2996db37bbd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3aa72657-aade-40dc-9fe9-efcfca6458f2">
      <Value>2016</Value>
    </Year>
    <Relates_x0020_to xmlns="3aa72657-aade-40dc-9fe9-efcfca6458f2"/>
  </documentManagement>
</p:properties>
</file>

<file path=customXml/itemProps1.xml><?xml version="1.0" encoding="utf-8"?>
<ds:datastoreItem xmlns:ds="http://schemas.openxmlformats.org/officeDocument/2006/customXml" ds:itemID="{E01DDAC7-7B27-4A1A-877B-E45C833CC3BE}"/>
</file>

<file path=customXml/itemProps2.xml><?xml version="1.0" encoding="utf-8"?>
<ds:datastoreItem xmlns:ds="http://schemas.openxmlformats.org/officeDocument/2006/customXml" ds:itemID="{48CF3B8C-4BF2-49CE-AF6B-803840B44DFD}"/>
</file>

<file path=customXml/itemProps3.xml><?xml version="1.0" encoding="utf-8"?>
<ds:datastoreItem xmlns:ds="http://schemas.openxmlformats.org/officeDocument/2006/customXml" ds:itemID="{77E73D94-F348-4E35-B62D-EAD730C3FD9F}"/>
</file>

<file path=docProps/app.xml><?xml version="1.0" encoding="utf-8"?>
<Properties xmlns="http://schemas.openxmlformats.org/officeDocument/2006/extended-properties" xmlns:vt="http://schemas.openxmlformats.org/officeDocument/2006/docPropsVTypes">
  <Template>Belgrade paper 1.1AJD</Template>
  <TotalTime>0</TotalTime>
  <Words>1379</Words>
  <Application>Microsoft Office PowerPoint</Application>
  <PresentationFormat>On-screen Show (4:3)</PresentationFormat>
  <Paragraphs>115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Wingdings 3</vt:lpstr>
      <vt:lpstr>Arial</vt:lpstr>
      <vt:lpstr>Calibri</vt:lpstr>
      <vt:lpstr>Tw Cen MT</vt:lpstr>
      <vt:lpstr>Tw Cen MT Condensed</vt:lpstr>
      <vt:lpstr>Integral</vt:lpstr>
      <vt:lpstr>Module Evaluation Using QR Codes and Online Surveying: Trialling, Transitioning and Tracking Student Perspectives.</vt:lpstr>
      <vt:lpstr>The ‘Issue’ -  y ‘Consyrn’</vt:lpstr>
      <vt:lpstr>Using online surveys – defnyddio arolygon arlein</vt:lpstr>
      <vt:lpstr>Response rates – cyfraddau ymateb</vt:lpstr>
      <vt:lpstr>Paper or online / papur neu arlein?</vt:lpstr>
      <vt:lpstr>Range of online methods and boosting strategies – ystod o ddulliau ar-lein a strategaethau hybu</vt:lpstr>
      <vt:lpstr>Piloting models – arbrofi gyda modelau</vt:lpstr>
      <vt:lpstr>The model – y Model</vt:lpstr>
      <vt:lpstr>How did it go and what did students think? Sut aeth hi a beth oedd barn myfyrwyr?</vt:lpstr>
      <vt:lpstr>How did it go? Sut aeth hi?</vt:lpstr>
      <vt:lpstr>The process of downloading a QR code reader to my device was: </vt:lpstr>
      <vt:lpstr>The process of scanning the QR code to access the survey was:  </vt:lpstr>
      <vt:lpstr>The process of completing the Module Evaluation questionnaire online was:  </vt:lpstr>
      <vt:lpstr>Think about the method of online module evaluation you used today compared with the paper-based system. Which do you prefer? </vt:lpstr>
      <vt:lpstr>Thinking about this QR and online method as a whole, please rate the whole process out of 10, where 10 is 'Excellent' and 0 is 'Very Poor'. </vt:lpstr>
      <vt:lpstr>Further comments – sylwadau pellach.</vt:lpstr>
      <vt:lpstr>What happened next?  Beth digwyddodd nesaf?</vt:lpstr>
      <vt:lpstr> Module final Evaluation </vt:lpstr>
      <vt:lpstr> Gwerthusiad Terfynol y Modiwl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final Evaluation</dc:title>
  <dc:creator>Andrew James Davies</dc:creator>
  <cp:lastModifiedBy>Blackboard and E-learning Support [bbbstaff]</cp:lastModifiedBy>
  <cp:revision>41</cp:revision>
  <dcterms:created xsi:type="dcterms:W3CDTF">2016-04-25T08:18:30Z</dcterms:created>
  <dcterms:modified xsi:type="dcterms:W3CDTF">2016-07-08T15:06:13Z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0x010100322979A9607AEC45A3EB69AD70C05FE2</vt:lpwstr>
  </property>
</Properties>
</file>