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307" r:id="rId5"/>
    <p:sldId id="299" r:id="rId6"/>
    <p:sldId id="308" r:id="rId7"/>
    <p:sldId id="305" r:id="rId8"/>
    <p:sldId id="303" r:id="rId9"/>
    <p:sldId id="306" r:id="rId10"/>
    <p:sldId id="301" r:id="rId11"/>
    <p:sldId id="273" r:id="rId12"/>
    <p:sldId id="257" r:id="rId13"/>
    <p:sldId id="259" r:id="rId14"/>
    <p:sldId id="282" r:id="rId15"/>
    <p:sldId id="286" r:id="rId16"/>
    <p:sldId id="274" r:id="rId17"/>
    <p:sldId id="280" r:id="rId18"/>
    <p:sldId id="263" r:id="rId19"/>
    <p:sldId id="281" r:id="rId20"/>
    <p:sldId id="285" r:id="rId21"/>
    <p:sldId id="287" r:id="rId22"/>
    <p:sldId id="309"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6F15"/>
    <a:srgbClr val="9CB94B"/>
    <a:srgbClr val="E4E1D9"/>
    <a:srgbClr val="F6E4CC"/>
    <a:srgbClr val="F1ECF0"/>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0421" autoAdjust="0"/>
  </p:normalViewPr>
  <p:slideViewPr>
    <p:cSldViewPr snapToGrid="0" snapToObjects="1">
      <p:cViewPr varScale="1">
        <p:scale>
          <a:sx n="83" d="100"/>
          <a:sy n="83" d="100"/>
        </p:scale>
        <p:origin x="8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BF868-855E-4096-B90A-ED4FE8F167E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51A73EDF-9D49-41BB-B307-C74A1ECE0D25}">
      <dgm:prSet phldrT="[Text]"/>
      <dgm:spPr/>
      <dgm:t>
        <a:bodyPr/>
        <a:lstStyle/>
        <a:p>
          <a:r>
            <a:rPr lang="en-GB" dirty="0" smtClean="0"/>
            <a:t>How can videos link poetry and science?</a:t>
          </a:r>
          <a:endParaRPr lang="en-GB" dirty="0"/>
        </a:p>
      </dgm:t>
    </dgm:pt>
    <dgm:pt modelId="{EFABD36F-353E-451E-82B0-89F88857E7CC}" type="parTrans" cxnId="{27BD8CAB-6180-4DC2-B1B9-6A7EF65BD54D}">
      <dgm:prSet/>
      <dgm:spPr/>
      <dgm:t>
        <a:bodyPr/>
        <a:lstStyle/>
        <a:p>
          <a:endParaRPr lang="en-GB"/>
        </a:p>
      </dgm:t>
    </dgm:pt>
    <dgm:pt modelId="{EBFEF7EB-168F-4C99-8E05-911ACB783DE3}" type="sibTrans" cxnId="{27BD8CAB-6180-4DC2-B1B9-6A7EF65BD54D}">
      <dgm:prSet/>
      <dgm:spPr/>
      <dgm:t>
        <a:bodyPr/>
        <a:lstStyle/>
        <a:p>
          <a:endParaRPr lang="en-GB"/>
        </a:p>
      </dgm:t>
    </dgm:pt>
    <dgm:pt modelId="{C4BE34A6-5DD4-40B1-88BB-B1FB2194C990}">
      <dgm:prSet phldrT="[Text]"/>
      <dgm:spPr/>
      <dgm:t>
        <a:bodyPr/>
        <a:lstStyle/>
        <a:p>
          <a:r>
            <a:rPr lang="en-GB" dirty="0" smtClean="0"/>
            <a:t>Can video poems enhance science learning?</a:t>
          </a:r>
          <a:endParaRPr lang="en-GB" dirty="0"/>
        </a:p>
      </dgm:t>
    </dgm:pt>
    <dgm:pt modelId="{8630B7DB-4EC1-4B7D-9A1D-ABA0391C939C}" type="parTrans" cxnId="{CB24F25C-4279-420B-9BD7-0DB8E41F6439}">
      <dgm:prSet/>
      <dgm:spPr/>
      <dgm:t>
        <a:bodyPr/>
        <a:lstStyle/>
        <a:p>
          <a:endParaRPr lang="en-GB"/>
        </a:p>
      </dgm:t>
    </dgm:pt>
    <dgm:pt modelId="{E067B449-72AA-43AD-B01F-038A9629E27D}" type="sibTrans" cxnId="{CB24F25C-4279-420B-9BD7-0DB8E41F6439}">
      <dgm:prSet/>
      <dgm:spPr/>
      <dgm:t>
        <a:bodyPr/>
        <a:lstStyle/>
        <a:p>
          <a:endParaRPr lang="en-GB"/>
        </a:p>
      </dgm:t>
    </dgm:pt>
    <dgm:pt modelId="{8BE374D8-9674-4396-B4B0-84FD627BBB9E}">
      <dgm:prSet phldrT="[Text]"/>
      <dgm:spPr/>
      <dgm:t>
        <a:bodyPr/>
        <a:lstStyle/>
        <a:p>
          <a:r>
            <a:rPr lang="en-GB" dirty="0" smtClean="0"/>
            <a:t>Make them short and </a:t>
          </a:r>
          <a:r>
            <a:rPr lang="en-GB" dirty="0" smtClean="0"/>
            <a:t>sweet, simpler is better</a:t>
          </a:r>
          <a:endParaRPr lang="en-GB" dirty="0"/>
        </a:p>
      </dgm:t>
    </dgm:pt>
    <dgm:pt modelId="{B81BB5DD-B7B4-4750-ACCB-95263E68A146}" type="parTrans" cxnId="{B9263101-FE5E-44A1-BE08-A3D3F3D2169F}">
      <dgm:prSet/>
      <dgm:spPr/>
      <dgm:t>
        <a:bodyPr/>
        <a:lstStyle/>
        <a:p>
          <a:endParaRPr lang="en-GB"/>
        </a:p>
      </dgm:t>
    </dgm:pt>
    <dgm:pt modelId="{03BBDA0D-3557-4AFB-9818-EF9B52B465A6}" type="sibTrans" cxnId="{B9263101-FE5E-44A1-BE08-A3D3F3D2169F}">
      <dgm:prSet/>
      <dgm:spPr/>
      <dgm:t>
        <a:bodyPr/>
        <a:lstStyle/>
        <a:p>
          <a:endParaRPr lang="en-GB"/>
        </a:p>
      </dgm:t>
    </dgm:pt>
    <dgm:pt modelId="{7AC708A8-3A99-4DB0-BAED-AF61CA6E3206}">
      <dgm:prSet phldrT="[Text]"/>
      <dgm:spPr/>
      <dgm:t>
        <a:bodyPr/>
        <a:lstStyle/>
        <a:p>
          <a:r>
            <a:rPr lang="en-GB" dirty="0" smtClean="0"/>
            <a:t>Yes, don’t be afraid of more detail</a:t>
          </a:r>
          <a:endParaRPr lang="en-GB" dirty="0"/>
        </a:p>
      </dgm:t>
    </dgm:pt>
    <dgm:pt modelId="{31E1550F-A6E9-4BF1-AC56-40B7EDB2FBCC}" type="parTrans" cxnId="{6ABCCABA-61BA-4875-AB0D-91338BF14909}">
      <dgm:prSet/>
      <dgm:spPr/>
      <dgm:t>
        <a:bodyPr/>
        <a:lstStyle/>
        <a:p>
          <a:endParaRPr lang="en-GB"/>
        </a:p>
      </dgm:t>
    </dgm:pt>
    <dgm:pt modelId="{BFF1F04B-D20C-421D-9BD0-26FDE2155245}" type="sibTrans" cxnId="{6ABCCABA-61BA-4875-AB0D-91338BF14909}">
      <dgm:prSet/>
      <dgm:spPr/>
      <dgm:t>
        <a:bodyPr/>
        <a:lstStyle/>
        <a:p>
          <a:endParaRPr lang="en-GB"/>
        </a:p>
      </dgm:t>
    </dgm:pt>
    <dgm:pt modelId="{C561075F-5703-4E33-8E90-63EA304A41BB}">
      <dgm:prSet phldrT="[Text]"/>
      <dgm:spPr/>
      <dgm:t>
        <a:bodyPr/>
        <a:lstStyle/>
        <a:p>
          <a:r>
            <a:rPr lang="en-GB" dirty="0" smtClean="0"/>
            <a:t>Choose right </a:t>
          </a:r>
          <a:r>
            <a:rPr lang="en-GB" dirty="0" smtClean="0"/>
            <a:t>visuals, Creative Commons</a:t>
          </a:r>
          <a:endParaRPr lang="en-GB" dirty="0"/>
        </a:p>
      </dgm:t>
    </dgm:pt>
    <dgm:pt modelId="{9633E778-28C7-4120-A80C-6CAD210772E0}" type="parTrans" cxnId="{9541EABF-9399-4182-9503-78146546F589}">
      <dgm:prSet/>
      <dgm:spPr/>
      <dgm:t>
        <a:bodyPr/>
        <a:lstStyle/>
        <a:p>
          <a:endParaRPr lang="en-GB"/>
        </a:p>
      </dgm:t>
    </dgm:pt>
    <dgm:pt modelId="{76823257-F8BA-47DD-95EE-510D72543E6E}" type="sibTrans" cxnId="{9541EABF-9399-4182-9503-78146546F589}">
      <dgm:prSet/>
      <dgm:spPr/>
      <dgm:t>
        <a:bodyPr/>
        <a:lstStyle/>
        <a:p>
          <a:endParaRPr lang="en-GB"/>
        </a:p>
      </dgm:t>
    </dgm:pt>
    <dgm:pt modelId="{D1F874D1-544A-4C1E-B375-EB3B722FAE1A}">
      <dgm:prSet phldrT="[Text]"/>
      <dgm:spPr/>
      <dgm:t>
        <a:bodyPr/>
        <a:lstStyle/>
        <a:p>
          <a:r>
            <a:rPr lang="en-GB" dirty="0" smtClean="0"/>
            <a:t>Let students make videos if they want to</a:t>
          </a:r>
          <a:endParaRPr lang="en-GB" dirty="0"/>
        </a:p>
      </dgm:t>
    </dgm:pt>
    <dgm:pt modelId="{3CC3D774-7646-4D5A-BDCC-507387BD474D}" type="parTrans" cxnId="{C87FF43B-9463-482E-B4F3-8B8092797AB8}">
      <dgm:prSet/>
      <dgm:spPr/>
      <dgm:t>
        <a:bodyPr/>
        <a:lstStyle/>
        <a:p>
          <a:endParaRPr lang="en-GB"/>
        </a:p>
      </dgm:t>
    </dgm:pt>
    <dgm:pt modelId="{696BD14A-66D4-49B7-8235-B70415079FE9}" type="sibTrans" cxnId="{C87FF43B-9463-482E-B4F3-8B8092797AB8}">
      <dgm:prSet/>
      <dgm:spPr/>
      <dgm:t>
        <a:bodyPr/>
        <a:lstStyle/>
        <a:p>
          <a:endParaRPr lang="en-GB"/>
        </a:p>
      </dgm:t>
    </dgm:pt>
    <dgm:pt modelId="{1C6D8829-081C-45AC-AD1E-8B7EEB45DC4E}" type="pres">
      <dgm:prSet presAssocID="{C85BF868-855E-4096-B90A-ED4FE8F167E0}" presName="linear" presStyleCnt="0">
        <dgm:presLayoutVars>
          <dgm:dir/>
          <dgm:animLvl val="lvl"/>
          <dgm:resizeHandles val="exact"/>
        </dgm:presLayoutVars>
      </dgm:prSet>
      <dgm:spPr/>
      <dgm:t>
        <a:bodyPr/>
        <a:lstStyle/>
        <a:p>
          <a:endParaRPr lang="en-US"/>
        </a:p>
      </dgm:t>
    </dgm:pt>
    <dgm:pt modelId="{5D514B00-5985-4D1E-8256-781AA05B160A}" type="pres">
      <dgm:prSet presAssocID="{51A73EDF-9D49-41BB-B307-C74A1ECE0D25}" presName="parentLin" presStyleCnt="0"/>
      <dgm:spPr/>
    </dgm:pt>
    <dgm:pt modelId="{B7BEA482-AFD7-4326-BC55-681D97B4A4AC}" type="pres">
      <dgm:prSet presAssocID="{51A73EDF-9D49-41BB-B307-C74A1ECE0D25}" presName="parentLeftMargin" presStyleLbl="node1" presStyleIdx="0" presStyleCnt="2"/>
      <dgm:spPr/>
      <dgm:t>
        <a:bodyPr/>
        <a:lstStyle/>
        <a:p>
          <a:endParaRPr lang="en-US"/>
        </a:p>
      </dgm:t>
    </dgm:pt>
    <dgm:pt modelId="{B26F4E8E-CD6F-4221-B6D3-114753040703}" type="pres">
      <dgm:prSet presAssocID="{51A73EDF-9D49-41BB-B307-C74A1ECE0D25}" presName="parentText" presStyleLbl="node1" presStyleIdx="0" presStyleCnt="2">
        <dgm:presLayoutVars>
          <dgm:chMax val="0"/>
          <dgm:bulletEnabled val="1"/>
        </dgm:presLayoutVars>
      </dgm:prSet>
      <dgm:spPr/>
      <dgm:t>
        <a:bodyPr/>
        <a:lstStyle/>
        <a:p>
          <a:endParaRPr lang="en-GB"/>
        </a:p>
      </dgm:t>
    </dgm:pt>
    <dgm:pt modelId="{120A6BD1-7CAC-44ED-ACD8-9D616A923356}" type="pres">
      <dgm:prSet presAssocID="{51A73EDF-9D49-41BB-B307-C74A1ECE0D25}" presName="negativeSpace" presStyleCnt="0"/>
      <dgm:spPr/>
    </dgm:pt>
    <dgm:pt modelId="{96FA34B5-0B3B-4A6F-AF33-65DC89DE9FFF}" type="pres">
      <dgm:prSet presAssocID="{51A73EDF-9D49-41BB-B307-C74A1ECE0D25}" presName="childText" presStyleLbl="conFgAcc1" presStyleIdx="0" presStyleCnt="2">
        <dgm:presLayoutVars>
          <dgm:bulletEnabled val="1"/>
        </dgm:presLayoutVars>
      </dgm:prSet>
      <dgm:spPr/>
      <dgm:t>
        <a:bodyPr/>
        <a:lstStyle/>
        <a:p>
          <a:endParaRPr lang="en-GB"/>
        </a:p>
      </dgm:t>
    </dgm:pt>
    <dgm:pt modelId="{A59C3AC9-E61F-410C-8F79-FB1461B57830}" type="pres">
      <dgm:prSet presAssocID="{EBFEF7EB-168F-4C99-8E05-911ACB783DE3}" presName="spaceBetweenRectangles" presStyleCnt="0"/>
      <dgm:spPr/>
    </dgm:pt>
    <dgm:pt modelId="{70EFD4B0-2277-43B1-8CD8-CE37F1B38A5C}" type="pres">
      <dgm:prSet presAssocID="{C4BE34A6-5DD4-40B1-88BB-B1FB2194C990}" presName="parentLin" presStyleCnt="0"/>
      <dgm:spPr/>
    </dgm:pt>
    <dgm:pt modelId="{817C6A44-CBD5-415C-BB6D-CD9D167E435C}" type="pres">
      <dgm:prSet presAssocID="{C4BE34A6-5DD4-40B1-88BB-B1FB2194C990}" presName="parentLeftMargin" presStyleLbl="node1" presStyleIdx="0" presStyleCnt="2"/>
      <dgm:spPr/>
      <dgm:t>
        <a:bodyPr/>
        <a:lstStyle/>
        <a:p>
          <a:endParaRPr lang="en-US"/>
        </a:p>
      </dgm:t>
    </dgm:pt>
    <dgm:pt modelId="{72A8A2D6-6515-4D1F-A6BE-2369218509E4}" type="pres">
      <dgm:prSet presAssocID="{C4BE34A6-5DD4-40B1-88BB-B1FB2194C990}" presName="parentText" presStyleLbl="node1" presStyleIdx="1" presStyleCnt="2">
        <dgm:presLayoutVars>
          <dgm:chMax val="0"/>
          <dgm:bulletEnabled val="1"/>
        </dgm:presLayoutVars>
      </dgm:prSet>
      <dgm:spPr/>
      <dgm:t>
        <a:bodyPr/>
        <a:lstStyle/>
        <a:p>
          <a:endParaRPr lang="en-US"/>
        </a:p>
      </dgm:t>
    </dgm:pt>
    <dgm:pt modelId="{932BD906-DAB4-4192-9C28-EEC6E294BD80}" type="pres">
      <dgm:prSet presAssocID="{C4BE34A6-5DD4-40B1-88BB-B1FB2194C990}" presName="negativeSpace" presStyleCnt="0"/>
      <dgm:spPr/>
    </dgm:pt>
    <dgm:pt modelId="{A35AEC4E-C831-425D-8CFA-B2BAEDC240FA}" type="pres">
      <dgm:prSet presAssocID="{C4BE34A6-5DD4-40B1-88BB-B1FB2194C990}" presName="childText" presStyleLbl="conFgAcc1" presStyleIdx="1" presStyleCnt="2">
        <dgm:presLayoutVars>
          <dgm:bulletEnabled val="1"/>
        </dgm:presLayoutVars>
      </dgm:prSet>
      <dgm:spPr/>
      <dgm:t>
        <a:bodyPr/>
        <a:lstStyle/>
        <a:p>
          <a:endParaRPr lang="en-US"/>
        </a:p>
      </dgm:t>
    </dgm:pt>
  </dgm:ptLst>
  <dgm:cxnLst>
    <dgm:cxn modelId="{46967EAE-9868-4316-B218-1BFA3E3984EC}" type="presOf" srcId="{51A73EDF-9D49-41BB-B307-C74A1ECE0D25}" destId="{B7BEA482-AFD7-4326-BC55-681D97B4A4AC}" srcOrd="0" destOrd="0" presId="urn:microsoft.com/office/officeart/2005/8/layout/list1"/>
    <dgm:cxn modelId="{0F7FF038-D13D-42DC-853A-17DE0596E9C6}" type="presOf" srcId="{D1F874D1-544A-4C1E-B375-EB3B722FAE1A}" destId="{A35AEC4E-C831-425D-8CFA-B2BAEDC240FA}" srcOrd="0" destOrd="1" presId="urn:microsoft.com/office/officeart/2005/8/layout/list1"/>
    <dgm:cxn modelId="{B7E868F3-DB27-476F-83FD-C14A8074CE34}" type="presOf" srcId="{C561075F-5703-4E33-8E90-63EA304A41BB}" destId="{96FA34B5-0B3B-4A6F-AF33-65DC89DE9FFF}" srcOrd="0" destOrd="1" presId="urn:microsoft.com/office/officeart/2005/8/layout/list1"/>
    <dgm:cxn modelId="{14890CFF-49E2-4D0F-AB24-3ED886C306C9}" type="presOf" srcId="{51A73EDF-9D49-41BB-B307-C74A1ECE0D25}" destId="{B26F4E8E-CD6F-4221-B6D3-114753040703}" srcOrd="1" destOrd="0" presId="urn:microsoft.com/office/officeart/2005/8/layout/list1"/>
    <dgm:cxn modelId="{CB24F25C-4279-420B-9BD7-0DB8E41F6439}" srcId="{C85BF868-855E-4096-B90A-ED4FE8F167E0}" destId="{C4BE34A6-5DD4-40B1-88BB-B1FB2194C990}" srcOrd="1" destOrd="0" parTransId="{8630B7DB-4EC1-4B7D-9A1D-ABA0391C939C}" sibTransId="{E067B449-72AA-43AD-B01F-038A9629E27D}"/>
    <dgm:cxn modelId="{5D44E2AC-61A9-4FB4-AE0D-765B7B0C8E61}" type="presOf" srcId="{C85BF868-855E-4096-B90A-ED4FE8F167E0}" destId="{1C6D8829-081C-45AC-AD1E-8B7EEB45DC4E}" srcOrd="0" destOrd="0" presId="urn:microsoft.com/office/officeart/2005/8/layout/list1"/>
    <dgm:cxn modelId="{58C3C8DB-36C2-4196-9681-23FD945B2C68}" type="presOf" srcId="{C4BE34A6-5DD4-40B1-88BB-B1FB2194C990}" destId="{72A8A2D6-6515-4D1F-A6BE-2369218509E4}" srcOrd="1" destOrd="0" presId="urn:microsoft.com/office/officeart/2005/8/layout/list1"/>
    <dgm:cxn modelId="{C87FF43B-9463-482E-B4F3-8B8092797AB8}" srcId="{C4BE34A6-5DD4-40B1-88BB-B1FB2194C990}" destId="{D1F874D1-544A-4C1E-B375-EB3B722FAE1A}" srcOrd="1" destOrd="0" parTransId="{3CC3D774-7646-4D5A-BDCC-507387BD474D}" sibTransId="{696BD14A-66D4-49B7-8235-B70415079FE9}"/>
    <dgm:cxn modelId="{6ABCCABA-61BA-4875-AB0D-91338BF14909}" srcId="{C4BE34A6-5DD4-40B1-88BB-B1FB2194C990}" destId="{7AC708A8-3A99-4DB0-BAED-AF61CA6E3206}" srcOrd="0" destOrd="0" parTransId="{31E1550F-A6E9-4BF1-AC56-40B7EDB2FBCC}" sibTransId="{BFF1F04B-D20C-421D-9BD0-26FDE2155245}"/>
    <dgm:cxn modelId="{9A2D4237-A1DE-42C8-B936-BE4A51BB57A9}" type="presOf" srcId="{8BE374D8-9674-4396-B4B0-84FD627BBB9E}" destId="{96FA34B5-0B3B-4A6F-AF33-65DC89DE9FFF}" srcOrd="0" destOrd="0" presId="urn:microsoft.com/office/officeart/2005/8/layout/list1"/>
    <dgm:cxn modelId="{27BD8CAB-6180-4DC2-B1B9-6A7EF65BD54D}" srcId="{C85BF868-855E-4096-B90A-ED4FE8F167E0}" destId="{51A73EDF-9D49-41BB-B307-C74A1ECE0D25}" srcOrd="0" destOrd="0" parTransId="{EFABD36F-353E-451E-82B0-89F88857E7CC}" sibTransId="{EBFEF7EB-168F-4C99-8E05-911ACB783DE3}"/>
    <dgm:cxn modelId="{ABD630AA-C63B-4F45-8A1C-4F00A5393D3B}" type="presOf" srcId="{7AC708A8-3A99-4DB0-BAED-AF61CA6E3206}" destId="{A35AEC4E-C831-425D-8CFA-B2BAEDC240FA}" srcOrd="0" destOrd="0" presId="urn:microsoft.com/office/officeart/2005/8/layout/list1"/>
    <dgm:cxn modelId="{B9263101-FE5E-44A1-BE08-A3D3F3D2169F}" srcId="{51A73EDF-9D49-41BB-B307-C74A1ECE0D25}" destId="{8BE374D8-9674-4396-B4B0-84FD627BBB9E}" srcOrd="0" destOrd="0" parTransId="{B81BB5DD-B7B4-4750-ACCB-95263E68A146}" sibTransId="{03BBDA0D-3557-4AFB-9818-EF9B52B465A6}"/>
    <dgm:cxn modelId="{9541EABF-9399-4182-9503-78146546F589}" srcId="{51A73EDF-9D49-41BB-B307-C74A1ECE0D25}" destId="{C561075F-5703-4E33-8E90-63EA304A41BB}" srcOrd="1" destOrd="0" parTransId="{9633E778-28C7-4120-A80C-6CAD210772E0}" sibTransId="{76823257-F8BA-47DD-95EE-510D72543E6E}"/>
    <dgm:cxn modelId="{5949CBDC-DAA4-4B49-95E0-41A57B1E3B13}" type="presOf" srcId="{C4BE34A6-5DD4-40B1-88BB-B1FB2194C990}" destId="{817C6A44-CBD5-415C-BB6D-CD9D167E435C}" srcOrd="0" destOrd="0" presId="urn:microsoft.com/office/officeart/2005/8/layout/list1"/>
    <dgm:cxn modelId="{6A8ED61E-B83C-4337-BA9D-03252A39075E}" type="presParOf" srcId="{1C6D8829-081C-45AC-AD1E-8B7EEB45DC4E}" destId="{5D514B00-5985-4D1E-8256-781AA05B160A}" srcOrd="0" destOrd="0" presId="urn:microsoft.com/office/officeart/2005/8/layout/list1"/>
    <dgm:cxn modelId="{C527B0A3-D7F0-4289-8CCB-88E66F46999A}" type="presParOf" srcId="{5D514B00-5985-4D1E-8256-781AA05B160A}" destId="{B7BEA482-AFD7-4326-BC55-681D97B4A4AC}" srcOrd="0" destOrd="0" presId="urn:microsoft.com/office/officeart/2005/8/layout/list1"/>
    <dgm:cxn modelId="{2ECA6503-3C4C-4E43-B221-9F61854F8229}" type="presParOf" srcId="{5D514B00-5985-4D1E-8256-781AA05B160A}" destId="{B26F4E8E-CD6F-4221-B6D3-114753040703}" srcOrd="1" destOrd="0" presId="urn:microsoft.com/office/officeart/2005/8/layout/list1"/>
    <dgm:cxn modelId="{D6A59D53-564C-4A56-B8E2-C475A34022AF}" type="presParOf" srcId="{1C6D8829-081C-45AC-AD1E-8B7EEB45DC4E}" destId="{120A6BD1-7CAC-44ED-ACD8-9D616A923356}" srcOrd="1" destOrd="0" presId="urn:microsoft.com/office/officeart/2005/8/layout/list1"/>
    <dgm:cxn modelId="{87BF9939-9EF5-4DAF-A4F4-CB13EEB7F674}" type="presParOf" srcId="{1C6D8829-081C-45AC-AD1E-8B7EEB45DC4E}" destId="{96FA34B5-0B3B-4A6F-AF33-65DC89DE9FFF}" srcOrd="2" destOrd="0" presId="urn:microsoft.com/office/officeart/2005/8/layout/list1"/>
    <dgm:cxn modelId="{C5C63ED4-BF1B-4549-9ED1-DA4350654882}" type="presParOf" srcId="{1C6D8829-081C-45AC-AD1E-8B7EEB45DC4E}" destId="{A59C3AC9-E61F-410C-8F79-FB1461B57830}" srcOrd="3" destOrd="0" presId="urn:microsoft.com/office/officeart/2005/8/layout/list1"/>
    <dgm:cxn modelId="{E08AE948-5EE5-4F4D-8B0E-DB392378DD61}" type="presParOf" srcId="{1C6D8829-081C-45AC-AD1E-8B7EEB45DC4E}" destId="{70EFD4B0-2277-43B1-8CD8-CE37F1B38A5C}" srcOrd="4" destOrd="0" presId="urn:microsoft.com/office/officeart/2005/8/layout/list1"/>
    <dgm:cxn modelId="{62D70B00-5944-4ECE-9CE0-4EE1FD43B869}" type="presParOf" srcId="{70EFD4B0-2277-43B1-8CD8-CE37F1B38A5C}" destId="{817C6A44-CBD5-415C-BB6D-CD9D167E435C}" srcOrd="0" destOrd="0" presId="urn:microsoft.com/office/officeart/2005/8/layout/list1"/>
    <dgm:cxn modelId="{D08705A8-0E30-4A6A-B88D-6E14D6BC09EC}" type="presParOf" srcId="{70EFD4B0-2277-43B1-8CD8-CE37F1B38A5C}" destId="{72A8A2D6-6515-4D1F-A6BE-2369218509E4}" srcOrd="1" destOrd="0" presId="urn:microsoft.com/office/officeart/2005/8/layout/list1"/>
    <dgm:cxn modelId="{5BF7DD07-0E06-4073-A2D5-0AFE389BEF4F}" type="presParOf" srcId="{1C6D8829-081C-45AC-AD1E-8B7EEB45DC4E}" destId="{932BD906-DAB4-4192-9C28-EEC6E294BD80}" srcOrd="5" destOrd="0" presId="urn:microsoft.com/office/officeart/2005/8/layout/list1"/>
    <dgm:cxn modelId="{B0236C7C-2923-4778-9F92-A5B12B82151E}" type="presParOf" srcId="{1C6D8829-081C-45AC-AD1E-8B7EEB45DC4E}" destId="{A35AEC4E-C831-425D-8CFA-B2BAEDC240FA}"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09986-04E7-45F3-B0B5-537160AD7C8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1EFB2C92-A03F-46EF-BC5B-4E594976A224}">
      <dgm:prSet phldrT="[Text]"/>
      <dgm:spPr/>
      <dgm:t>
        <a:bodyPr/>
        <a:lstStyle/>
        <a:p>
          <a:r>
            <a:rPr lang="en-GB" b="1" dirty="0" smtClean="0"/>
            <a:t>1. Point of View </a:t>
          </a:r>
          <a:endParaRPr lang="en-GB" dirty="0"/>
        </a:p>
      </dgm:t>
    </dgm:pt>
    <dgm:pt modelId="{91A95662-7534-4FD6-87D6-DCF2D2B82892}" type="parTrans" cxnId="{E18C397E-6E71-4547-A8F4-5A86D218DFB8}">
      <dgm:prSet/>
      <dgm:spPr/>
      <dgm:t>
        <a:bodyPr/>
        <a:lstStyle/>
        <a:p>
          <a:endParaRPr lang="en-GB"/>
        </a:p>
      </dgm:t>
    </dgm:pt>
    <dgm:pt modelId="{49680D47-D62D-46C3-AB17-B2A5F0AADE2B}" type="sibTrans" cxnId="{E18C397E-6E71-4547-A8F4-5A86D218DFB8}">
      <dgm:prSet/>
      <dgm:spPr/>
      <dgm:t>
        <a:bodyPr/>
        <a:lstStyle/>
        <a:p>
          <a:endParaRPr lang="en-GB"/>
        </a:p>
      </dgm:t>
    </dgm:pt>
    <dgm:pt modelId="{70001C1D-6A20-4E8E-AC83-9D123005446F}">
      <dgm:prSet/>
      <dgm:spPr/>
      <dgm:t>
        <a:bodyPr/>
        <a:lstStyle/>
        <a:p>
          <a:r>
            <a:rPr lang="en-GB" b="1" dirty="0" smtClean="0"/>
            <a:t>2. A Dramatic Question </a:t>
          </a:r>
        </a:p>
      </dgm:t>
    </dgm:pt>
    <dgm:pt modelId="{8BC4671A-80E1-497A-B94A-1BB007D0E84B}" type="parTrans" cxnId="{C2C2C020-2DEC-439A-B776-97B837CD4D21}">
      <dgm:prSet/>
      <dgm:spPr/>
      <dgm:t>
        <a:bodyPr/>
        <a:lstStyle/>
        <a:p>
          <a:endParaRPr lang="en-GB"/>
        </a:p>
      </dgm:t>
    </dgm:pt>
    <dgm:pt modelId="{15786B38-5D35-402A-B899-C6EED0AD9DBC}" type="sibTrans" cxnId="{C2C2C020-2DEC-439A-B776-97B837CD4D21}">
      <dgm:prSet/>
      <dgm:spPr/>
      <dgm:t>
        <a:bodyPr/>
        <a:lstStyle/>
        <a:p>
          <a:endParaRPr lang="en-GB"/>
        </a:p>
      </dgm:t>
    </dgm:pt>
    <dgm:pt modelId="{6417C988-EEEA-4B2A-9D57-6099616F437C}">
      <dgm:prSet/>
      <dgm:spPr/>
      <dgm:t>
        <a:bodyPr/>
        <a:lstStyle/>
        <a:p>
          <a:r>
            <a:rPr lang="en-GB" b="1" dirty="0" smtClean="0"/>
            <a:t>3. Emotional Content </a:t>
          </a:r>
          <a:endParaRPr lang="en-GB" dirty="0" smtClean="0"/>
        </a:p>
      </dgm:t>
    </dgm:pt>
    <dgm:pt modelId="{11C9C4C0-C2B6-488B-AB2A-BF2F244A1502}" type="parTrans" cxnId="{AA736375-E592-4A24-9411-BFF3EE5AF3A6}">
      <dgm:prSet/>
      <dgm:spPr/>
      <dgm:t>
        <a:bodyPr/>
        <a:lstStyle/>
        <a:p>
          <a:endParaRPr lang="en-GB"/>
        </a:p>
      </dgm:t>
    </dgm:pt>
    <dgm:pt modelId="{03737067-D010-40BE-94E5-121C1ACDFF56}" type="sibTrans" cxnId="{AA736375-E592-4A24-9411-BFF3EE5AF3A6}">
      <dgm:prSet/>
      <dgm:spPr/>
      <dgm:t>
        <a:bodyPr/>
        <a:lstStyle/>
        <a:p>
          <a:endParaRPr lang="en-GB"/>
        </a:p>
      </dgm:t>
    </dgm:pt>
    <dgm:pt modelId="{6A5FB439-3399-4D53-9E57-72FA8BDE3C57}">
      <dgm:prSet/>
      <dgm:spPr/>
      <dgm:t>
        <a:bodyPr/>
        <a:lstStyle/>
        <a:p>
          <a:r>
            <a:rPr lang="en-GB" b="1" dirty="0" smtClean="0"/>
            <a:t>4. The Gift of Your Voice </a:t>
          </a:r>
          <a:endParaRPr lang="en-GB" dirty="0" smtClean="0"/>
        </a:p>
      </dgm:t>
    </dgm:pt>
    <dgm:pt modelId="{DB356E90-3999-4BE1-80DD-7127DF92F29B}" type="parTrans" cxnId="{ACD8B547-728A-4A20-8890-7D267947848E}">
      <dgm:prSet/>
      <dgm:spPr/>
      <dgm:t>
        <a:bodyPr/>
        <a:lstStyle/>
        <a:p>
          <a:endParaRPr lang="en-GB"/>
        </a:p>
      </dgm:t>
    </dgm:pt>
    <dgm:pt modelId="{4997A675-BE0F-4DF7-852C-032F4378DFF4}" type="sibTrans" cxnId="{ACD8B547-728A-4A20-8890-7D267947848E}">
      <dgm:prSet/>
      <dgm:spPr/>
      <dgm:t>
        <a:bodyPr/>
        <a:lstStyle/>
        <a:p>
          <a:endParaRPr lang="en-GB"/>
        </a:p>
      </dgm:t>
    </dgm:pt>
    <dgm:pt modelId="{F3E099A4-0511-4F58-AD61-9F746C17EF76}">
      <dgm:prSet/>
      <dgm:spPr/>
      <dgm:t>
        <a:bodyPr/>
        <a:lstStyle/>
        <a:p>
          <a:r>
            <a:rPr lang="en-GB" b="1" dirty="0" smtClean="0"/>
            <a:t>5. The Power of the Soundtrack </a:t>
          </a:r>
        </a:p>
      </dgm:t>
    </dgm:pt>
    <dgm:pt modelId="{2F97FF72-C79B-43CC-9E6C-F5319D2B9C6C}" type="parTrans" cxnId="{9AD40765-4D77-4D34-A7D5-540AFD76557F}">
      <dgm:prSet/>
      <dgm:spPr/>
      <dgm:t>
        <a:bodyPr/>
        <a:lstStyle/>
        <a:p>
          <a:endParaRPr lang="en-GB"/>
        </a:p>
      </dgm:t>
    </dgm:pt>
    <dgm:pt modelId="{728188B5-F8F9-438F-A976-7DB25DCBC670}" type="sibTrans" cxnId="{9AD40765-4D77-4D34-A7D5-540AFD76557F}">
      <dgm:prSet/>
      <dgm:spPr/>
      <dgm:t>
        <a:bodyPr/>
        <a:lstStyle/>
        <a:p>
          <a:endParaRPr lang="en-GB"/>
        </a:p>
      </dgm:t>
    </dgm:pt>
    <dgm:pt modelId="{8144F736-00DB-4089-AF6E-3854E13B4E75}">
      <dgm:prSet/>
      <dgm:spPr/>
      <dgm:t>
        <a:bodyPr/>
        <a:lstStyle/>
        <a:p>
          <a:r>
            <a:rPr lang="en-GB" b="1" dirty="0" smtClean="0"/>
            <a:t>6. Economy </a:t>
          </a:r>
          <a:endParaRPr lang="en-GB" dirty="0" smtClean="0"/>
        </a:p>
      </dgm:t>
    </dgm:pt>
    <dgm:pt modelId="{2D9F1525-9653-4490-940E-8D192F428137}" type="parTrans" cxnId="{222BC15C-01A4-4CFD-BD81-A60D66D9CF49}">
      <dgm:prSet/>
      <dgm:spPr/>
      <dgm:t>
        <a:bodyPr/>
        <a:lstStyle/>
        <a:p>
          <a:endParaRPr lang="en-GB"/>
        </a:p>
      </dgm:t>
    </dgm:pt>
    <dgm:pt modelId="{7CD89F85-711F-4725-AC99-092987187CC9}" type="sibTrans" cxnId="{222BC15C-01A4-4CFD-BD81-A60D66D9CF49}">
      <dgm:prSet/>
      <dgm:spPr/>
      <dgm:t>
        <a:bodyPr/>
        <a:lstStyle/>
        <a:p>
          <a:endParaRPr lang="en-GB"/>
        </a:p>
      </dgm:t>
    </dgm:pt>
    <dgm:pt modelId="{64C41791-E840-4F70-9893-B0DABE4CA9BA}">
      <dgm:prSet/>
      <dgm:spPr/>
      <dgm:t>
        <a:bodyPr/>
        <a:lstStyle/>
        <a:p>
          <a:r>
            <a:rPr lang="en-GB" b="1" dirty="0" smtClean="0"/>
            <a:t>7. Pacing </a:t>
          </a:r>
          <a:endParaRPr lang="en-GB" dirty="0" smtClean="0"/>
        </a:p>
      </dgm:t>
    </dgm:pt>
    <dgm:pt modelId="{9A1FF62E-60CF-47BE-AB3B-CB623D42CF28}" type="parTrans" cxnId="{0E732251-8CEE-4717-B721-910DF371AA09}">
      <dgm:prSet/>
      <dgm:spPr/>
      <dgm:t>
        <a:bodyPr/>
        <a:lstStyle/>
        <a:p>
          <a:endParaRPr lang="en-GB"/>
        </a:p>
      </dgm:t>
    </dgm:pt>
    <dgm:pt modelId="{26B40BBF-CD32-493D-910D-867847E87823}" type="sibTrans" cxnId="{0E732251-8CEE-4717-B721-910DF371AA09}">
      <dgm:prSet/>
      <dgm:spPr/>
      <dgm:t>
        <a:bodyPr/>
        <a:lstStyle/>
        <a:p>
          <a:endParaRPr lang="en-GB"/>
        </a:p>
      </dgm:t>
    </dgm:pt>
    <dgm:pt modelId="{114F7D67-E68B-4D9C-879A-2C7133C35B58}" type="pres">
      <dgm:prSet presAssocID="{89609986-04E7-45F3-B0B5-537160AD7C8C}" presName="Name0" presStyleCnt="0">
        <dgm:presLayoutVars>
          <dgm:chMax val="7"/>
          <dgm:chPref val="7"/>
          <dgm:dir/>
        </dgm:presLayoutVars>
      </dgm:prSet>
      <dgm:spPr/>
      <dgm:t>
        <a:bodyPr/>
        <a:lstStyle/>
        <a:p>
          <a:endParaRPr lang="en-US"/>
        </a:p>
      </dgm:t>
    </dgm:pt>
    <dgm:pt modelId="{423B4019-9F79-43DE-B38F-E72D1E193D42}" type="pres">
      <dgm:prSet presAssocID="{89609986-04E7-45F3-B0B5-537160AD7C8C}" presName="Name1" presStyleCnt="0"/>
      <dgm:spPr/>
    </dgm:pt>
    <dgm:pt modelId="{27D34363-2F61-4308-8C57-E3B316E9B0C7}" type="pres">
      <dgm:prSet presAssocID="{89609986-04E7-45F3-B0B5-537160AD7C8C}" presName="cycle" presStyleCnt="0"/>
      <dgm:spPr/>
    </dgm:pt>
    <dgm:pt modelId="{2D5FB23C-4858-4E4E-804C-A4251393B8B6}" type="pres">
      <dgm:prSet presAssocID="{89609986-04E7-45F3-B0B5-537160AD7C8C}" presName="srcNode" presStyleLbl="node1" presStyleIdx="0" presStyleCnt="7"/>
      <dgm:spPr/>
    </dgm:pt>
    <dgm:pt modelId="{5044CF40-10A7-465F-9E84-2E695B2C524B}" type="pres">
      <dgm:prSet presAssocID="{89609986-04E7-45F3-B0B5-537160AD7C8C}" presName="conn" presStyleLbl="parChTrans1D2" presStyleIdx="0" presStyleCnt="1"/>
      <dgm:spPr/>
      <dgm:t>
        <a:bodyPr/>
        <a:lstStyle/>
        <a:p>
          <a:endParaRPr lang="en-US"/>
        </a:p>
      </dgm:t>
    </dgm:pt>
    <dgm:pt modelId="{179D7C0A-640B-49C0-B009-0B9F209481D5}" type="pres">
      <dgm:prSet presAssocID="{89609986-04E7-45F3-B0B5-537160AD7C8C}" presName="extraNode" presStyleLbl="node1" presStyleIdx="0" presStyleCnt="7"/>
      <dgm:spPr/>
    </dgm:pt>
    <dgm:pt modelId="{F5D5367D-A822-49FE-ADD6-4CE847567DC9}" type="pres">
      <dgm:prSet presAssocID="{89609986-04E7-45F3-B0B5-537160AD7C8C}" presName="dstNode" presStyleLbl="node1" presStyleIdx="0" presStyleCnt="7"/>
      <dgm:spPr/>
    </dgm:pt>
    <dgm:pt modelId="{CB87FCB6-B91A-4CF1-BB2B-B31F7CFD2B51}" type="pres">
      <dgm:prSet presAssocID="{1EFB2C92-A03F-46EF-BC5B-4E594976A224}" presName="text_1" presStyleLbl="node1" presStyleIdx="0" presStyleCnt="7">
        <dgm:presLayoutVars>
          <dgm:bulletEnabled val="1"/>
        </dgm:presLayoutVars>
      </dgm:prSet>
      <dgm:spPr/>
      <dgm:t>
        <a:bodyPr/>
        <a:lstStyle/>
        <a:p>
          <a:endParaRPr lang="en-US"/>
        </a:p>
      </dgm:t>
    </dgm:pt>
    <dgm:pt modelId="{687A6DD5-124D-4095-A38B-35393767ABC8}" type="pres">
      <dgm:prSet presAssocID="{1EFB2C92-A03F-46EF-BC5B-4E594976A224}" presName="accent_1" presStyleCnt="0"/>
      <dgm:spPr/>
    </dgm:pt>
    <dgm:pt modelId="{EF20E7D0-3259-468C-A59F-11C3C8F45D4D}" type="pres">
      <dgm:prSet presAssocID="{1EFB2C92-A03F-46EF-BC5B-4E594976A224}" presName="accentRepeatNode" presStyleLbl="solidFgAcc1" presStyleIdx="0" presStyleCnt="7"/>
      <dgm:spPr/>
    </dgm:pt>
    <dgm:pt modelId="{F3C9AF9C-D20D-4134-8DD0-4DD993BF1190}" type="pres">
      <dgm:prSet presAssocID="{70001C1D-6A20-4E8E-AC83-9D123005446F}" presName="text_2" presStyleLbl="node1" presStyleIdx="1" presStyleCnt="7">
        <dgm:presLayoutVars>
          <dgm:bulletEnabled val="1"/>
        </dgm:presLayoutVars>
      </dgm:prSet>
      <dgm:spPr/>
      <dgm:t>
        <a:bodyPr/>
        <a:lstStyle/>
        <a:p>
          <a:endParaRPr lang="en-US"/>
        </a:p>
      </dgm:t>
    </dgm:pt>
    <dgm:pt modelId="{D0E46AB4-1E5C-4294-BBA7-899402939979}" type="pres">
      <dgm:prSet presAssocID="{70001C1D-6A20-4E8E-AC83-9D123005446F}" presName="accent_2" presStyleCnt="0"/>
      <dgm:spPr/>
    </dgm:pt>
    <dgm:pt modelId="{DB87C941-FA2D-43EB-99F0-D03798189675}" type="pres">
      <dgm:prSet presAssocID="{70001C1D-6A20-4E8E-AC83-9D123005446F}" presName="accentRepeatNode" presStyleLbl="solidFgAcc1" presStyleIdx="1" presStyleCnt="7"/>
      <dgm:spPr/>
    </dgm:pt>
    <dgm:pt modelId="{C5062D10-C08C-4545-9E4D-220DB2B8B959}" type="pres">
      <dgm:prSet presAssocID="{6417C988-EEEA-4B2A-9D57-6099616F437C}" presName="text_3" presStyleLbl="node1" presStyleIdx="2" presStyleCnt="7">
        <dgm:presLayoutVars>
          <dgm:bulletEnabled val="1"/>
        </dgm:presLayoutVars>
      </dgm:prSet>
      <dgm:spPr/>
      <dgm:t>
        <a:bodyPr/>
        <a:lstStyle/>
        <a:p>
          <a:endParaRPr lang="en-GB"/>
        </a:p>
      </dgm:t>
    </dgm:pt>
    <dgm:pt modelId="{C5F5A732-5D0C-40EB-9316-EC692BA90DF2}" type="pres">
      <dgm:prSet presAssocID="{6417C988-EEEA-4B2A-9D57-6099616F437C}" presName="accent_3" presStyleCnt="0"/>
      <dgm:spPr/>
    </dgm:pt>
    <dgm:pt modelId="{40C693C6-A304-4EA8-8EF5-912823F6F02F}" type="pres">
      <dgm:prSet presAssocID="{6417C988-EEEA-4B2A-9D57-6099616F437C}" presName="accentRepeatNode" presStyleLbl="solidFgAcc1" presStyleIdx="2" presStyleCnt="7"/>
      <dgm:spPr/>
    </dgm:pt>
    <dgm:pt modelId="{14C23BF2-75D7-4112-9D99-C56DAD729D48}" type="pres">
      <dgm:prSet presAssocID="{6A5FB439-3399-4D53-9E57-72FA8BDE3C57}" presName="text_4" presStyleLbl="node1" presStyleIdx="3" presStyleCnt="7">
        <dgm:presLayoutVars>
          <dgm:bulletEnabled val="1"/>
        </dgm:presLayoutVars>
      </dgm:prSet>
      <dgm:spPr/>
      <dgm:t>
        <a:bodyPr/>
        <a:lstStyle/>
        <a:p>
          <a:endParaRPr lang="en-US"/>
        </a:p>
      </dgm:t>
    </dgm:pt>
    <dgm:pt modelId="{E91C8532-2C8D-4244-BC64-54DF1D6145D3}" type="pres">
      <dgm:prSet presAssocID="{6A5FB439-3399-4D53-9E57-72FA8BDE3C57}" presName="accent_4" presStyleCnt="0"/>
      <dgm:spPr/>
    </dgm:pt>
    <dgm:pt modelId="{88AD4AD1-6EB0-4B1B-9460-F142019A7B03}" type="pres">
      <dgm:prSet presAssocID="{6A5FB439-3399-4D53-9E57-72FA8BDE3C57}" presName="accentRepeatNode" presStyleLbl="solidFgAcc1" presStyleIdx="3" presStyleCnt="7"/>
      <dgm:spPr/>
    </dgm:pt>
    <dgm:pt modelId="{8A76996D-7DA1-4747-81CC-4CBD7B87B600}" type="pres">
      <dgm:prSet presAssocID="{F3E099A4-0511-4F58-AD61-9F746C17EF76}" presName="text_5" presStyleLbl="node1" presStyleIdx="4" presStyleCnt="7">
        <dgm:presLayoutVars>
          <dgm:bulletEnabled val="1"/>
        </dgm:presLayoutVars>
      </dgm:prSet>
      <dgm:spPr/>
      <dgm:t>
        <a:bodyPr/>
        <a:lstStyle/>
        <a:p>
          <a:endParaRPr lang="en-US"/>
        </a:p>
      </dgm:t>
    </dgm:pt>
    <dgm:pt modelId="{55125981-7843-4072-9AD1-73F4D47D7680}" type="pres">
      <dgm:prSet presAssocID="{F3E099A4-0511-4F58-AD61-9F746C17EF76}" presName="accent_5" presStyleCnt="0"/>
      <dgm:spPr/>
    </dgm:pt>
    <dgm:pt modelId="{7C42DB82-949E-41B7-8602-8999529542A8}" type="pres">
      <dgm:prSet presAssocID="{F3E099A4-0511-4F58-AD61-9F746C17EF76}" presName="accentRepeatNode" presStyleLbl="solidFgAcc1" presStyleIdx="4" presStyleCnt="7"/>
      <dgm:spPr/>
    </dgm:pt>
    <dgm:pt modelId="{D8BBAEB4-B8BE-4C5D-A9CA-59BC3AF76D94}" type="pres">
      <dgm:prSet presAssocID="{8144F736-00DB-4089-AF6E-3854E13B4E75}" presName="text_6" presStyleLbl="node1" presStyleIdx="5" presStyleCnt="7">
        <dgm:presLayoutVars>
          <dgm:bulletEnabled val="1"/>
        </dgm:presLayoutVars>
      </dgm:prSet>
      <dgm:spPr/>
      <dgm:t>
        <a:bodyPr/>
        <a:lstStyle/>
        <a:p>
          <a:endParaRPr lang="en-US"/>
        </a:p>
      </dgm:t>
    </dgm:pt>
    <dgm:pt modelId="{10B4A31C-B90A-42AE-92C5-194CB0D7DC1F}" type="pres">
      <dgm:prSet presAssocID="{8144F736-00DB-4089-AF6E-3854E13B4E75}" presName="accent_6" presStyleCnt="0"/>
      <dgm:spPr/>
    </dgm:pt>
    <dgm:pt modelId="{C3DABDF1-917B-4CF9-B53B-5DC7ACE51EDA}" type="pres">
      <dgm:prSet presAssocID="{8144F736-00DB-4089-AF6E-3854E13B4E75}" presName="accentRepeatNode" presStyleLbl="solidFgAcc1" presStyleIdx="5" presStyleCnt="7"/>
      <dgm:spPr/>
    </dgm:pt>
    <dgm:pt modelId="{34A58A06-D8BB-4D1D-AA24-C6C395E6AD7A}" type="pres">
      <dgm:prSet presAssocID="{64C41791-E840-4F70-9893-B0DABE4CA9BA}" presName="text_7" presStyleLbl="node1" presStyleIdx="6" presStyleCnt="7">
        <dgm:presLayoutVars>
          <dgm:bulletEnabled val="1"/>
        </dgm:presLayoutVars>
      </dgm:prSet>
      <dgm:spPr/>
      <dgm:t>
        <a:bodyPr/>
        <a:lstStyle/>
        <a:p>
          <a:endParaRPr lang="en-US"/>
        </a:p>
      </dgm:t>
    </dgm:pt>
    <dgm:pt modelId="{5EB654C7-CD7D-4766-A847-00F3BF4449E7}" type="pres">
      <dgm:prSet presAssocID="{64C41791-E840-4F70-9893-B0DABE4CA9BA}" presName="accent_7" presStyleCnt="0"/>
      <dgm:spPr/>
    </dgm:pt>
    <dgm:pt modelId="{9280A163-96A6-41E0-A601-733821B34941}" type="pres">
      <dgm:prSet presAssocID="{64C41791-E840-4F70-9893-B0DABE4CA9BA}" presName="accentRepeatNode" presStyleLbl="solidFgAcc1" presStyleIdx="6" presStyleCnt="7"/>
      <dgm:spPr/>
    </dgm:pt>
  </dgm:ptLst>
  <dgm:cxnLst>
    <dgm:cxn modelId="{C9BDC90A-1E5D-45DB-8451-8071A8616ADD}" type="presOf" srcId="{89609986-04E7-45F3-B0B5-537160AD7C8C}" destId="{114F7D67-E68B-4D9C-879A-2C7133C35B58}" srcOrd="0" destOrd="0" presId="urn:microsoft.com/office/officeart/2008/layout/VerticalCurvedList"/>
    <dgm:cxn modelId="{9AD40765-4D77-4D34-A7D5-540AFD76557F}" srcId="{89609986-04E7-45F3-B0B5-537160AD7C8C}" destId="{F3E099A4-0511-4F58-AD61-9F746C17EF76}" srcOrd="4" destOrd="0" parTransId="{2F97FF72-C79B-43CC-9E6C-F5319D2B9C6C}" sibTransId="{728188B5-F8F9-438F-A976-7DB25DCBC670}"/>
    <dgm:cxn modelId="{AA736375-E592-4A24-9411-BFF3EE5AF3A6}" srcId="{89609986-04E7-45F3-B0B5-537160AD7C8C}" destId="{6417C988-EEEA-4B2A-9D57-6099616F437C}" srcOrd="2" destOrd="0" parTransId="{11C9C4C0-C2B6-488B-AB2A-BF2F244A1502}" sibTransId="{03737067-D010-40BE-94E5-121C1ACDFF56}"/>
    <dgm:cxn modelId="{ACD8B547-728A-4A20-8890-7D267947848E}" srcId="{89609986-04E7-45F3-B0B5-537160AD7C8C}" destId="{6A5FB439-3399-4D53-9E57-72FA8BDE3C57}" srcOrd="3" destOrd="0" parTransId="{DB356E90-3999-4BE1-80DD-7127DF92F29B}" sibTransId="{4997A675-BE0F-4DF7-852C-032F4378DFF4}"/>
    <dgm:cxn modelId="{179686FD-A549-4660-9870-4A373109EC04}" type="presOf" srcId="{49680D47-D62D-46C3-AB17-B2A5F0AADE2B}" destId="{5044CF40-10A7-465F-9E84-2E695B2C524B}" srcOrd="0" destOrd="0" presId="urn:microsoft.com/office/officeart/2008/layout/VerticalCurvedList"/>
    <dgm:cxn modelId="{0E732251-8CEE-4717-B721-910DF371AA09}" srcId="{89609986-04E7-45F3-B0B5-537160AD7C8C}" destId="{64C41791-E840-4F70-9893-B0DABE4CA9BA}" srcOrd="6" destOrd="0" parTransId="{9A1FF62E-60CF-47BE-AB3B-CB623D42CF28}" sibTransId="{26B40BBF-CD32-493D-910D-867847E87823}"/>
    <dgm:cxn modelId="{E18C397E-6E71-4547-A8F4-5A86D218DFB8}" srcId="{89609986-04E7-45F3-B0B5-537160AD7C8C}" destId="{1EFB2C92-A03F-46EF-BC5B-4E594976A224}" srcOrd="0" destOrd="0" parTransId="{91A95662-7534-4FD6-87D6-DCF2D2B82892}" sibTransId="{49680D47-D62D-46C3-AB17-B2A5F0AADE2B}"/>
    <dgm:cxn modelId="{1E5BDBA2-927E-4B4A-B300-7606CAD69968}" type="presOf" srcId="{70001C1D-6A20-4E8E-AC83-9D123005446F}" destId="{F3C9AF9C-D20D-4134-8DD0-4DD993BF1190}" srcOrd="0" destOrd="0" presId="urn:microsoft.com/office/officeart/2008/layout/VerticalCurvedList"/>
    <dgm:cxn modelId="{D48FD3EC-88DE-474A-A8F2-75617C51CB58}" type="presOf" srcId="{8144F736-00DB-4089-AF6E-3854E13B4E75}" destId="{D8BBAEB4-B8BE-4C5D-A9CA-59BC3AF76D94}" srcOrd="0" destOrd="0" presId="urn:microsoft.com/office/officeart/2008/layout/VerticalCurvedList"/>
    <dgm:cxn modelId="{9B5E6C4B-3562-4917-AC93-4121B978183A}" type="presOf" srcId="{1EFB2C92-A03F-46EF-BC5B-4E594976A224}" destId="{CB87FCB6-B91A-4CF1-BB2B-B31F7CFD2B51}" srcOrd="0" destOrd="0" presId="urn:microsoft.com/office/officeart/2008/layout/VerticalCurvedList"/>
    <dgm:cxn modelId="{C2C2C020-2DEC-439A-B776-97B837CD4D21}" srcId="{89609986-04E7-45F3-B0B5-537160AD7C8C}" destId="{70001C1D-6A20-4E8E-AC83-9D123005446F}" srcOrd="1" destOrd="0" parTransId="{8BC4671A-80E1-497A-B94A-1BB007D0E84B}" sibTransId="{15786B38-5D35-402A-B899-C6EED0AD9DBC}"/>
    <dgm:cxn modelId="{938DAF08-DF62-4540-A10C-42D1B1F71806}" type="presOf" srcId="{6417C988-EEEA-4B2A-9D57-6099616F437C}" destId="{C5062D10-C08C-4545-9E4D-220DB2B8B959}" srcOrd="0" destOrd="0" presId="urn:microsoft.com/office/officeart/2008/layout/VerticalCurvedList"/>
    <dgm:cxn modelId="{335F3655-F9F1-4F39-B6E4-76FEB964D51B}" type="presOf" srcId="{6A5FB439-3399-4D53-9E57-72FA8BDE3C57}" destId="{14C23BF2-75D7-4112-9D99-C56DAD729D48}" srcOrd="0" destOrd="0" presId="urn:microsoft.com/office/officeart/2008/layout/VerticalCurvedList"/>
    <dgm:cxn modelId="{222BC15C-01A4-4CFD-BD81-A60D66D9CF49}" srcId="{89609986-04E7-45F3-B0B5-537160AD7C8C}" destId="{8144F736-00DB-4089-AF6E-3854E13B4E75}" srcOrd="5" destOrd="0" parTransId="{2D9F1525-9653-4490-940E-8D192F428137}" sibTransId="{7CD89F85-711F-4725-AC99-092987187CC9}"/>
    <dgm:cxn modelId="{6378BACE-CB69-4E5A-97D1-E0E811A8BE71}" type="presOf" srcId="{F3E099A4-0511-4F58-AD61-9F746C17EF76}" destId="{8A76996D-7DA1-4747-81CC-4CBD7B87B600}" srcOrd="0" destOrd="0" presId="urn:microsoft.com/office/officeart/2008/layout/VerticalCurvedList"/>
    <dgm:cxn modelId="{707F2370-F588-460A-8A69-8136F3368DF5}" type="presOf" srcId="{64C41791-E840-4F70-9893-B0DABE4CA9BA}" destId="{34A58A06-D8BB-4D1D-AA24-C6C395E6AD7A}" srcOrd="0" destOrd="0" presId="urn:microsoft.com/office/officeart/2008/layout/VerticalCurvedList"/>
    <dgm:cxn modelId="{72AB8A38-EF53-4F39-9EEE-1FF7511379F5}" type="presParOf" srcId="{114F7D67-E68B-4D9C-879A-2C7133C35B58}" destId="{423B4019-9F79-43DE-B38F-E72D1E193D42}" srcOrd="0" destOrd="0" presId="urn:microsoft.com/office/officeart/2008/layout/VerticalCurvedList"/>
    <dgm:cxn modelId="{3E042D95-FF26-47B7-8646-C94B99D3A319}" type="presParOf" srcId="{423B4019-9F79-43DE-B38F-E72D1E193D42}" destId="{27D34363-2F61-4308-8C57-E3B316E9B0C7}" srcOrd="0" destOrd="0" presId="urn:microsoft.com/office/officeart/2008/layout/VerticalCurvedList"/>
    <dgm:cxn modelId="{731D0374-6BA5-4931-B0D4-2F655584192B}" type="presParOf" srcId="{27D34363-2F61-4308-8C57-E3B316E9B0C7}" destId="{2D5FB23C-4858-4E4E-804C-A4251393B8B6}" srcOrd="0" destOrd="0" presId="urn:microsoft.com/office/officeart/2008/layout/VerticalCurvedList"/>
    <dgm:cxn modelId="{D9529080-EAD1-44BD-9B60-35C91E99D996}" type="presParOf" srcId="{27D34363-2F61-4308-8C57-E3B316E9B0C7}" destId="{5044CF40-10A7-465F-9E84-2E695B2C524B}" srcOrd="1" destOrd="0" presId="urn:microsoft.com/office/officeart/2008/layout/VerticalCurvedList"/>
    <dgm:cxn modelId="{6A85A528-215B-4150-8BD5-417B550D6982}" type="presParOf" srcId="{27D34363-2F61-4308-8C57-E3B316E9B0C7}" destId="{179D7C0A-640B-49C0-B009-0B9F209481D5}" srcOrd="2" destOrd="0" presId="urn:microsoft.com/office/officeart/2008/layout/VerticalCurvedList"/>
    <dgm:cxn modelId="{0C864BFD-3EF3-4C62-A2DB-FB7D63A280B0}" type="presParOf" srcId="{27D34363-2F61-4308-8C57-E3B316E9B0C7}" destId="{F5D5367D-A822-49FE-ADD6-4CE847567DC9}" srcOrd="3" destOrd="0" presId="urn:microsoft.com/office/officeart/2008/layout/VerticalCurvedList"/>
    <dgm:cxn modelId="{791A1C8F-79C5-4DC5-A9C4-C4AA06F2CDFA}" type="presParOf" srcId="{423B4019-9F79-43DE-B38F-E72D1E193D42}" destId="{CB87FCB6-B91A-4CF1-BB2B-B31F7CFD2B51}" srcOrd="1" destOrd="0" presId="urn:microsoft.com/office/officeart/2008/layout/VerticalCurvedList"/>
    <dgm:cxn modelId="{48DE72B4-34CC-4F55-9341-83A2A6409481}" type="presParOf" srcId="{423B4019-9F79-43DE-B38F-E72D1E193D42}" destId="{687A6DD5-124D-4095-A38B-35393767ABC8}" srcOrd="2" destOrd="0" presId="urn:microsoft.com/office/officeart/2008/layout/VerticalCurvedList"/>
    <dgm:cxn modelId="{21B99C33-E94A-448E-8D9C-8C2F082D4935}" type="presParOf" srcId="{687A6DD5-124D-4095-A38B-35393767ABC8}" destId="{EF20E7D0-3259-468C-A59F-11C3C8F45D4D}" srcOrd="0" destOrd="0" presId="urn:microsoft.com/office/officeart/2008/layout/VerticalCurvedList"/>
    <dgm:cxn modelId="{2580547E-7AD0-4BE1-A788-FFD8D58B107D}" type="presParOf" srcId="{423B4019-9F79-43DE-B38F-E72D1E193D42}" destId="{F3C9AF9C-D20D-4134-8DD0-4DD993BF1190}" srcOrd="3" destOrd="0" presId="urn:microsoft.com/office/officeart/2008/layout/VerticalCurvedList"/>
    <dgm:cxn modelId="{7128E6E7-381D-4D53-8F32-72854374D75F}" type="presParOf" srcId="{423B4019-9F79-43DE-B38F-E72D1E193D42}" destId="{D0E46AB4-1E5C-4294-BBA7-899402939979}" srcOrd="4" destOrd="0" presId="urn:microsoft.com/office/officeart/2008/layout/VerticalCurvedList"/>
    <dgm:cxn modelId="{770A3187-9CD3-4B61-85BA-22648D472CA4}" type="presParOf" srcId="{D0E46AB4-1E5C-4294-BBA7-899402939979}" destId="{DB87C941-FA2D-43EB-99F0-D03798189675}" srcOrd="0" destOrd="0" presId="urn:microsoft.com/office/officeart/2008/layout/VerticalCurvedList"/>
    <dgm:cxn modelId="{FB6F5A28-C402-445C-A5C0-185694F23F4F}" type="presParOf" srcId="{423B4019-9F79-43DE-B38F-E72D1E193D42}" destId="{C5062D10-C08C-4545-9E4D-220DB2B8B959}" srcOrd="5" destOrd="0" presId="urn:microsoft.com/office/officeart/2008/layout/VerticalCurvedList"/>
    <dgm:cxn modelId="{565F1F5D-7EBA-44CB-959D-65D6919850AD}" type="presParOf" srcId="{423B4019-9F79-43DE-B38F-E72D1E193D42}" destId="{C5F5A732-5D0C-40EB-9316-EC692BA90DF2}" srcOrd="6" destOrd="0" presId="urn:microsoft.com/office/officeart/2008/layout/VerticalCurvedList"/>
    <dgm:cxn modelId="{E86B1A14-74EE-4473-BCC7-31F1798A1A7C}" type="presParOf" srcId="{C5F5A732-5D0C-40EB-9316-EC692BA90DF2}" destId="{40C693C6-A304-4EA8-8EF5-912823F6F02F}" srcOrd="0" destOrd="0" presId="urn:microsoft.com/office/officeart/2008/layout/VerticalCurvedList"/>
    <dgm:cxn modelId="{AF3170DF-E061-4173-A610-669DF619EC37}" type="presParOf" srcId="{423B4019-9F79-43DE-B38F-E72D1E193D42}" destId="{14C23BF2-75D7-4112-9D99-C56DAD729D48}" srcOrd="7" destOrd="0" presId="urn:microsoft.com/office/officeart/2008/layout/VerticalCurvedList"/>
    <dgm:cxn modelId="{A28A654E-1028-4E27-9816-1E81E43EFF51}" type="presParOf" srcId="{423B4019-9F79-43DE-B38F-E72D1E193D42}" destId="{E91C8532-2C8D-4244-BC64-54DF1D6145D3}" srcOrd="8" destOrd="0" presId="urn:microsoft.com/office/officeart/2008/layout/VerticalCurvedList"/>
    <dgm:cxn modelId="{A7A84519-1AF2-4556-A6A4-BE3A139078F4}" type="presParOf" srcId="{E91C8532-2C8D-4244-BC64-54DF1D6145D3}" destId="{88AD4AD1-6EB0-4B1B-9460-F142019A7B03}" srcOrd="0" destOrd="0" presId="urn:microsoft.com/office/officeart/2008/layout/VerticalCurvedList"/>
    <dgm:cxn modelId="{1BE6AFE8-73C0-4B9C-9220-6AA3E3C2768B}" type="presParOf" srcId="{423B4019-9F79-43DE-B38F-E72D1E193D42}" destId="{8A76996D-7DA1-4747-81CC-4CBD7B87B600}" srcOrd="9" destOrd="0" presId="urn:microsoft.com/office/officeart/2008/layout/VerticalCurvedList"/>
    <dgm:cxn modelId="{86DF39D5-43A5-49D8-AE29-E85F4770BBC7}" type="presParOf" srcId="{423B4019-9F79-43DE-B38F-E72D1E193D42}" destId="{55125981-7843-4072-9AD1-73F4D47D7680}" srcOrd="10" destOrd="0" presId="urn:microsoft.com/office/officeart/2008/layout/VerticalCurvedList"/>
    <dgm:cxn modelId="{EC5F962D-7EBE-4623-B854-30685E76E9D5}" type="presParOf" srcId="{55125981-7843-4072-9AD1-73F4D47D7680}" destId="{7C42DB82-949E-41B7-8602-8999529542A8}" srcOrd="0" destOrd="0" presId="urn:microsoft.com/office/officeart/2008/layout/VerticalCurvedList"/>
    <dgm:cxn modelId="{4B7ECD94-AE16-43D2-B415-FA96790058A9}" type="presParOf" srcId="{423B4019-9F79-43DE-B38F-E72D1E193D42}" destId="{D8BBAEB4-B8BE-4C5D-A9CA-59BC3AF76D94}" srcOrd="11" destOrd="0" presId="urn:microsoft.com/office/officeart/2008/layout/VerticalCurvedList"/>
    <dgm:cxn modelId="{0EB2BDF9-CE2A-4281-AAEE-2B30F67F426F}" type="presParOf" srcId="{423B4019-9F79-43DE-B38F-E72D1E193D42}" destId="{10B4A31C-B90A-42AE-92C5-194CB0D7DC1F}" srcOrd="12" destOrd="0" presId="urn:microsoft.com/office/officeart/2008/layout/VerticalCurvedList"/>
    <dgm:cxn modelId="{A7ADE389-706B-43C5-A412-AD7507CF60D6}" type="presParOf" srcId="{10B4A31C-B90A-42AE-92C5-194CB0D7DC1F}" destId="{C3DABDF1-917B-4CF9-B53B-5DC7ACE51EDA}" srcOrd="0" destOrd="0" presId="urn:microsoft.com/office/officeart/2008/layout/VerticalCurvedList"/>
    <dgm:cxn modelId="{97F18B98-8A18-46CA-A4BA-D9EEF32521D2}" type="presParOf" srcId="{423B4019-9F79-43DE-B38F-E72D1E193D42}" destId="{34A58A06-D8BB-4D1D-AA24-C6C395E6AD7A}" srcOrd="13" destOrd="0" presId="urn:microsoft.com/office/officeart/2008/layout/VerticalCurvedList"/>
    <dgm:cxn modelId="{D0B476B7-5491-47E8-A51F-1A815D083284}" type="presParOf" srcId="{423B4019-9F79-43DE-B38F-E72D1E193D42}" destId="{5EB654C7-CD7D-4766-A847-00F3BF4449E7}" srcOrd="14" destOrd="0" presId="urn:microsoft.com/office/officeart/2008/layout/VerticalCurvedList"/>
    <dgm:cxn modelId="{216B7718-75A5-4189-8C1D-835F11C5919E}" type="presParOf" srcId="{5EB654C7-CD7D-4766-A847-00F3BF4449E7}" destId="{9280A163-96A6-41E0-A601-733821B3494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A34B5-0B3B-4A6F-AF33-65DC89DE9FFF}">
      <dsp:nvSpPr>
        <dsp:cNvPr id="0" name=""/>
        <dsp:cNvSpPr/>
      </dsp:nvSpPr>
      <dsp:spPr>
        <a:xfrm>
          <a:off x="0" y="1118620"/>
          <a:ext cx="8571345" cy="113715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232" tIns="395732" rIns="665232"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Make them short and </a:t>
          </a:r>
          <a:r>
            <a:rPr lang="en-GB" sz="1900" kern="1200" dirty="0" smtClean="0"/>
            <a:t>sweet, simpler is better</a:t>
          </a:r>
          <a:endParaRPr lang="en-GB" sz="1900" kern="1200" dirty="0"/>
        </a:p>
        <a:p>
          <a:pPr marL="171450" lvl="1" indent="-171450" algn="l" defTabSz="844550">
            <a:lnSpc>
              <a:spcPct val="90000"/>
            </a:lnSpc>
            <a:spcBef>
              <a:spcPct val="0"/>
            </a:spcBef>
            <a:spcAft>
              <a:spcPct val="15000"/>
            </a:spcAft>
            <a:buChar char="••"/>
          </a:pPr>
          <a:r>
            <a:rPr lang="en-GB" sz="1900" kern="1200" dirty="0" smtClean="0"/>
            <a:t>Choose right </a:t>
          </a:r>
          <a:r>
            <a:rPr lang="en-GB" sz="1900" kern="1200" dirty="0" smtClean="0"/>
            <a:t>visuals, Creative Commons</a:t>
          </a:r>
          <a:endParaRPr lang="en-GB" sz="1900" kern="1200" dirty="0"/>
        </a:p>
      </dsp:txBody>
      <dsp:txXfrm>
        <a:off x="0" y="1118620"/>
        <a:ext cx="8571345" cy="1137150"/>
      </dsp:txXfrm>
    </dsp:sp>
    <dsp:sp modelId="{B26F4E8E-CD6F-4221-B6D3-114753040703}">
      <dsp:nvSpPr>
        <dsp:cNvPr id="0" name=""/>
        <dsp:cNvSpPr/>
      </dsp:nvSpPr>
      <dsp:spPr>
        <a:xfrm>
          <a:off x="428567" y="838180"/>
          <a:ext cx="5999941" cy="5608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lvl="0" algn="l" defTabSz="844550">
            <a:lnSpc>
              <a:spcPct val="90000"/>
            </a:lnSpc>
            <a:spcBef>
              <a:spcPct val="0"/>
            </a:spcBef>
            <a:spcAft>
              <a:spcPct val="35000"/>
            </a:spcAft>
          </a:pPr>
          <a:r>
            <a:rPr lang="en-GB" sz="1900" kern="1200" dirty="0" smtClean="0"/>
            <a:t>How can videos link poetry and science?</a:t>
          </a:r>
          <a:endParaRPr lang="en-GB" sz="1900" kern="1200" dirty="0"/>
        </a:p>
      </dsp:txBody>
      <dsp:txXfrm>
        <a:off x="455947" y="865560"/>
        <a:ext cx="5945181" cy="506120"/>
      </dsp:txXfrm>
    </dsp:sp>
    <dsp:sp modelId="{A35AEC4E-C831-425D-8CFA-B2BAEDC240FA}">
      <dsp:nvSpPr>
        <dsp:cNvPr id="0" name=""/>
        <dsp:cNvSpPr/>
      </dsp:nvSpPr>
      <dsp:spPr>
        <a:xfrm>
          <a:off x="0" y="2638810"/>
          <a:ext cx="8571345" cy="113715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232" tIns="395732" rIns="665232"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Yes, don’t be afraid of more detail</a:t>
          </a:r>
          <a:endParaRPr lang="en-GB" sz="1900" kern="1200" dirty="0"/>
        </a:p>
        <a:p>
          <a:pPr marL="171450" lvl="1" indent="-171450" algn="l" defTabSz="844550">
            <a:lnSpc>
              <a:spcPct val="90000"/>
            </a:lnSpc>
            <a:spcBef>
              <a:spcPct val="0"/>
            </a:spcBef>
            <a:spcAft>
              <a:spcPct val="15000"/>
            </a:spcAft>
            <a:buChar char="••"/>
          </a:pPr>
          <a:r>
            <a:rPr lang="en-GB" sz="1900" kern="1200" dirty="0" smtClean="0"/>
            <a:t>Let students make videos if they want to</a:t>
          </a:r>
          <a:endParaRPr lang="en-GB" sz="1900" kern="1200" dirty="0"/>
        </a:p>
      </dsp:txBody>
      <dsp:txXfrm>
        <a:off x="0" y="2638810"/>
        <a:ext cx="8571345" cy="1137150"/>
      </dsp:txXfrm>
    </dsp:sp>
    <dsp:sp modelId="{72A8A2D6-6515-4D1F-A6BE-2369218509E4}">
      <dsp:nvSpPr>
        <dsp:cNvPr id="0" name=""/>
        <dsp:cNvSpPr/>
      </dsp:nvSpPr>
      <dsp:spPr>
        <a:xfrm>
          <a:off x="428567" y="2358370"/>
          <a:ext cx="5999941" cy="56088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84" tIns="0" rIns="226784" bIns="0" numCol="1" spcCol="1270" anchor="ctr" anchorCtr="0">
          <a:noAutofit/>
        </a:bodyPr>
        <a:lstStyle/>
        <a:p>
          <a:pPr lvl="0" algn="l" defTabSz="844550">
            <a:lnSpc>
              <a:spcPct val="90000"/>
            </a:lnSpc>
            <a:spcBef>
              <a:spcPct val="0"/>
            </a:spcBef>
            <a:spcAft>
              <a:spcPct val="35000"/>
            </a:spcAft>
          </a:pPr>
          <a:r>
            <a:rPr lang="en-GB" sz="1900" kern="1200" dirty="0" smtClean="0"/>
            <a:t>Can video poems enhance science learning?</a:t>
          </a:r>
          <a:endParaRPr lang="en-GB" sz="1900" kern="1200" dirty="0"/>
        </a:p>
      </dsp:txBody>
      <dsp:txXfrm>
        <a:off x="455947" y="2385750"/>
        <a:ext cx="5945181"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4CF40-10A7-465F-9E84-2E695B2C524B}">
      <dsp:nvSpPr>
        <dsp:cNvPr id="0" name=""/>
        <dsp:cNvSpPr/>
      </dsp:nvSpPr>
      <dsp:spPr>
        <a:xfrm>
          <a:off x="-5464407" y="-837110"/>
          <a:ext cx="6509745" cy="6509745"/>
        </a:xfrm>
        <a:prstGeom prst="blockArc">
          <a:avLst>
            <a:gd name="adj1" fmla="val 18900000"/>
            <a:gd name="adj2" fmla="val 2700000"/>
            <a:gd name="adj3" fmla="val 332"/>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7FCB6-B91A-4CF1-BB2B-B31F7CFD2B51}">
      <dsp:nvSpPr>
        <dsp:cNvPr id="0" name=""/>
        <dsp:cNvSpPr/>
      </dsp:nvSpPr>
      <dsp:spPr>
        <a:xfrm>
          <a:off x="339212" y="219822"/>
          <a:ext cx="7524208" cy="43945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815" tIns="58420" rIns="58420" bIns="58420" numCol="1" spcCol="1270" anchor="ctr" anchorCtr="0">
          <a:noAutofit/>
        </a:bodyPr>
        <a:lstStyle/>
        <a:p>
          <a:pPr lvl="0" algn="l" defTabSz="1022350">
            <a:lnSpc>
              <a:spcPct val="90000"/>
            </a:lnSpc>
            <a:spcBef>
              <a:spcPct val="0"/>
            </a:spcBef>
            <a:spcAft>
              <a:spcPct val="35000"/>
            </a:spcAft>
          </a:pPr>
          <a:r>
            <a:rPr lang="en-GB" sz="2300" b="1" kern="1200" dirty="0" smtClean="0"/>
            <a:t>1. Point of View </a:t>
          </a:r>
          <a:endParaRPr lang="en-GB" sz="2300" kern="1200" dirty="0"/>
        </a:p>
      </dsp:txBody>
      <dsp:txXfrm>
        <a:off x="339212" y="219822"/>
        <a:ext cx="7524208" cy="439452"/>
      </dsp:txXfrm>
    </dsp:sp>
    <dsp:sp modelId="{EF20E7D0-3259-468C-A59F-11C3C8F45D4D}">
      <dsp:nvSpPr>
        <dsp:cNvPr id="0" name=""/>
        <dsp:cNvSpPr/>
      </dsp:nvSpPr>
      <dsp:spPr>
        <a:xfrm>
          <a:off x="64554" y="164891"/>
          <a:ext cx="549315" cy="549315"/>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9AF9C-D20D-4134-8DD0-4DD993BF1190}">
      <dsp:nvSpPr>
        <dsp:cNvPr id="0" name=""/>
        <dsp:cNvSpPr/>
      </dsp:nvSpPr>
      <dsp:spPr>
        <a:xfrm>
          <a:off x="737175" y="879388"/>
          <a:ext cx="7126244" cy="43945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815" tIns="58420" rIns="58420" bIns="58420" numCol="1" spcCol="1270" anchor="ctr" anchorCtr="0">
          <a:noAutofit/>
        </a:bodyPr>
        <a:lstStyle/>
        <a:p>
          <a:pPr lvl="0" algn="l" defTabSz="1022350">
            <a:lnSpc>
              <a:spcPct val="90000"/>
            </a:lnSpc>
            <a:spcBef>
              <a:spcPct val="0"/>
            </a:spcBef>
            <a:spcAft>
              <a:spcPct val="35000"/>
            </a:spcAft>
          </a:pPr>
          <a:r>
            <a:rPr lang="en-GB" sz="2300" b="1" kern="1200" dirty="0" smtClean="0"/>
            <a:t>2. A Dramatic Question </a:t>
          </a:r>
        </a:p>
      </dsp:txBody>
      <dsp:txXfrm>
        <a:off x="737175" y="879388"/>
        <a:ext cx="7126244" cy="439452"/>
      </dsp:txXfrm>
    </dsp:sp>
    <dsp:sp modelId="{DB87C941-FA2D-43EB-99F0-D03798189675}">
      <dsp:nvSpPr>
        <dsp:cNvPr id="0" name=""/>
        <dsp:cNvSpPr/>
      </dsp:nvSpPr>
      <dsp:spPr>
        <a:xfrm>
          <a:off x="462517" y="824457"/>
          <a:ext cx="549315" cy="549315"/>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062D10-C08C-4545-9E4D-220DB2B8B959}">
      <dsp:nvSpPr>
        <dsp:cNvPr id="0" name=""/>
        <dsp:cNvSpPr/>
      </dsp:nvSpPr>
      <dsp:spPr>
        <a:xfrm>
          <a:off x="955257" y="1538470"/>
          <a:ext cx="6908162" cy="43945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815" tIns="58420" rIns="58420" bIns="58420" numCol="1" spcCol="1270" anchor="ctr" anchorCtr="0">
          <a:noAutofit/>
        </a:bodyPr>
        <a:lstStyle/>
        <a:p>
          <a:pPr lvl="0" algn="l" defTabSz="1022350">
            <a:lnSpc>
              <a:spcPct val="90000"/>
            </a:lnSpc>
            <a:spcBef>
              <a:spcPct val="0"/>
            </a:spcBef>
            <a:spcAft>
              <a:spcPct val="35000"/>
            </a:spcAft>
          </a:pPr>
          <a:r>
            <a:rPr lang="en-GB" sz="2300" b="1" kern="1200" dirty="0" smtClean="0"/>
            <a:t>3. Emotional Content </a:t>
          </a:r>
          <a:endParaRPr lang="en-GB" sz="2300" kern="1200" dirty="0" smtClean="0"/>
        </a:p>
      </dsp:txBody>
      <dsp:txXfrm>
        <a:off x="955257" y="1538470"/>
        <a:ext cx="6908162" cy="439452"/>
      </dsp:txXfrm>
    </dsp:sp>
    <dsp:sp modelId="{40C693C6-A304-4EA8-8EF5-912823F6F02F}">
      <dsp:nvSpPr>
        <dsp:cNvPr id="0" name=""/>
        <dsp:cNvSpPr/>
      </dsp:nvSpPr>
      <dsp:spPr>
        <a:xfrm>
          <a:off x="680600" y="1483539"/>
          <a:ext cx="549315" cy="549315"/>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23BF2-75D7-4112-9D99-C56DAD729D48}">
      <dsp:nvSpPr>
        <dsp:cNvPr id="0" name=""/>
        <dsp:cNvSpPr/>
      </dsp:nvSpPr>
      <dsp:spPr>
        <a:xfrm>
          <a:off x="1024889" y="2198036"/>
          <a:ext cx="6838531" cy="43945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815" tIns="58420" rIns="58420" bIns="58420" numCol="1" spcCol="1270" anchor="ctr" anchorCtr="0">
          <a:noAutofit/>
        </a:bodyPr>
        <a:lstStyle/>
        <a:p>
          <a:pPr lvl="0" algn="l" defTabSz="1022350">
            <a:lnSpc>
              <a:spcPct val="90000"/>
            </a:lnSpc>
            <a:spcBef>
              <a:spcPct val="0"/>
            </a:spcBef>
            <a:spcAft>
              <a:spcPct val="35000"/>
            </a:spcAft>
          </a:pPr>
          <a:r>
            <a:rPr lang="en-GB" sz="2300" b="1" kern="1200" dirty="0" smtClean="0"/>
            <a:t>4. The Gift of Your Voice </a:t>
          </a:r>
          <a:endParaRPr lang="en-GB" sz="2300" kern="1200" dirty="0" smtClean="0"/>
        </a:p>
      </dsp:txBody>
      <dsp:txXfrm>
        <a:off x="1024889" y="2198036"/>
        <a:ext cx="6838531" cy="439452"/>
      </dsp:txXfrm>
    </dsp:sp>
    <dsp:sp modelId="{88AD4AD1-6EB0-4B1B-9460-F142019A7B03}">
      <dsp:nvSpPr>
        <dsp:cNvPr id="0" name=""/>
        <dsp:cNvSpPr/>
      </dsp:nvSpPr>
      <dsp:spPr>
        <a:xfrm>
          <a:off x="750231" y="2143104"/>
          <a:ext cx="549315" cy="549315"/>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6996D-7DA1-4747-81CC-4CBD7B87B600}">
      <dsp:nvSpPr>
        <dsp:cNvPr id="0" name=""/>
        <dsp:cNvSpPr/>
      </dsp:nvSpPr>
      <dsp:spPr>
        <a:xfrm>
          <a:off x="955257" y="2857601"/>
          <a:ext cx="6908162" cy="43945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815" tIns="58420" rIns="58420" bIns="58420" numCol="1" spcCol="1270" anchor="ctr" anchorCtr="0">
          <a:noAutofit/>
        </a:bodyPr>
        <a:lstStyle/>
        <a:p>
          <a:pPr lvl="0" algn="l" defTabSz="1022350">
            <a:lnSpc>
              <a:spcPct val="90000"/>
            </a:lnSpc>
            <a:spcBef>
              <a:spcPct val="0"/>
            </a:spcBef>
            <a:spcAft>
              <a:spcPct val="35000"/>
            </a:spcAft>
          </a:pPr>
          <a:r>
            <a:rPr lang="en-GB" sz="2300" b="1" kern="1200" dirty="0" smtClean="0"/>
            <a:t>5. The Power of the Soundtrack </a:t>
          </a:r>
        </a:p>
      </dsp:txBody>
      <dsp:txXfrm>
        <a:off x="955257" y="2857601"/>
        <a:ext cx="6908162" cy="439452"/>
      </dsp:txXfrm>
    </dsp:sp>
    <dsp:sp modelId="{7C42DB82-949E-41B7-8602-8999529542A8}">
      <dsp:nvSpPr>
        <dsp:cNvPr id="0" name=""/>
        <dsp:cNvSpPr/>
      </dsp:nvSpPr>
      <dsp:spPr>
        <a:xfrm>
          <a:off x="680600" y="2802670"/>
          <a:ext cx="549315" cy="549315"/>
        </a:xfrm>
        <a:prstGeom prst="ellipse">
          <a:avLst/>
        </a:prstGeom>
        <a:solidFill>
          <a:schemeClr val="lt1">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BAEB4-B8BE-4C5D-A9CA-59BC3AF76D94}">
      <dsp:nvSpPr>
        <dsp:cNvPr id="0" name=""/>
        <dsp:cNvSpPr/>
      </dsp:nvSpPr>
      <dsp:spPr>
        <a:xfrm>
          <a:off x="737175" y="3516683"/>
          <a:ext cx="7126244" cy="43945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815" tIns="58420" rIns="58420" bIns="58420" numCol="1" spcCol="1270" anchor="ctr" anchorCtr="0">
          <a:noAutofit/>
        </a:bodyPr>
        <a:lstStyle/>
        <a:p>
          <a:pPr lvl="0" algn="l" defTabSz="1022350">
            <a:lnSpc>
              <a:spcPct val="90000"/>
            </a:lnSpc>
            <a:spcBef>
              <a:spcPct val="0"/>
            </a:spcBef>
            <a:spcAft>
              <a:spcPct val="35000"/>
            </a:spcAft>
          </a:pPr>
          <a:r>
            <a:rPr lang="en-GB" sz="2300" b="1" kern="1200" dirty="0" smtClean="0"/>
            <a:t>6. Economy </a:t>
          </a:r>
          <a:endParaRPr lang="en-GB" sz="2300" kern="1200" dirty="0" smtClean="0"/>
        </a:p>
      </dsp:txBody>
      <dsp:txXfrm>
        <a:off x="737175" y="3516683"/>
        <a:ext cx="7126244" cy="439452"/>
      </dsp:txXfrm>
    </dsp:sp>
    <dsp:sp modelId="{C3DABDF1-917B-4CF9-B53B-5DC7ACE51EDA}">
      <dsp:nvSpPr>
        <dsp:cNvPr id="0" name=""/>
        <dsp:cNvSpPr/>
      </dsp:nvSpPr>
      <dsp:spPr>
        <a:xfrm>
          <a:off x="462517" y="3461752"/>
          <a:ext cx="549315" cy="549315"/>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58A06-D8BB-4D1D-AA24-C6C395E6AD7A}">
      <dsp:nvSpPr>
        <dsp:cNvPr id="0" name=""/>
        <dsp:cNvSpPr/>
      </dsp:nvSpPr>
      <dsp:spPr>
        <a:xfrm>
          <a:off x="339212" y="4176249"/>
          <a:ext cx="7524208" cy="43945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815" tIns="58420" rIns="58420" bIns="58420" numCol="1" spcCol="1270" anchor="ctr" anchorCtr="0">
          <a:noAutofit/>
        </a:bodyPr>
        <a:lstStyle/>
        <a:p>
          <a:pPr lvl="0" algn="l" defTabSz="1022350">
            <a:lnSpc>
              <a:spcPct val="90000"/>
            </a:lnSpc>
            <a:spcBef>
              <a:spcPct val="0"/>
            </a:spcBef>
            <a:spcAft>
              <a:spcPct val="35000"/>
            </a:spcAft>
          </a:pPr>
          <a:r>
            <a:rPr lang="en-GB" sz="2300" b="1" kern="1200" dirty="0" smtClean="0"/>
            <a:t>7. Pacing </a:t>
          </a:r>
          <a:endParaRPr lang="en-GB" sz="2300" kern="1200" dirty="0" smtClean="0"/>
        </a:p>
      </dsp:txBody>
      <dsp:txXfrm>
        <a:off x="339212" y="4176249"/>
        <a:ext cx="7524208" cy="439452"/>
      </dsp:txXfrm>
    </dsp:sp>
    <dsp:sp modelId="{9280A163-96A6-41E0-A601-733821B34941}">
      <dsp:nvSpPr>
        <dsp:cNvPr id="0" name=""/>
        <dsp:cNvSpPr/>
      </dsp:nvSpPr>
      <dsp:spPr>
        <a:xfrm>
          <a:off x="64554" y="4121317"/>
          <a:ext cx="549315" cy="549315"/>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5FBEC-2FE0-4D5C-84EA-A0DD85452804}" type="datetimeFigureOut">
              <a:rPr lang="en-GB" smtClean="0"/>
              <a:t>01/07/2016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20923-2E43-4DB2-B888-36605A900299}" type="slidenum">
              <a:rPr lang="en-GB" smtClean="0"/>
              <a:t>‹#›</a:t>
            </a:fld>
            <a:endParaRPr lang="en-GB"/>
          </a:p>
        </p:txBody>
      </p:sp>
    </p:spTree>
    <p:extLst>
      <p:ext uri="{BB962C8B-B14F-4D97-AF65-F5344CB8AC3E}">
        <p14:creationId xmlns:p14="http://schemas.microsoft.com/office/powerpoint/2010/main" val="298466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torycenter.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a:t>
            </a:r>
          </a:p>
          <a:p>
            <a:endParaRPr lang="en-US" baseline="0" dirty="0" smtClean="0"/>
          </a:p>
          <a:p>
            <a:r>
              <a:rPr lang="en-US" baseline="0" dirty="0" smtClean="0"/>
              <a:t>I’m Stephen Chapman, I</a:t>
            </a:r>
            <a:r>
              <a:rPr lang="fr-FR" baseline="0" dirty="0" smtClean="0"/>
              <a:t>’</a:t>
            </a:r>
            <a:r>
              <a:rPr lang="en-US" baseline="0" dirty="0" smtClean="0"/>
              <a:t>m currently working as a lecturer at IBERS and I’m also coordinating distance learning MSc’s in Industrial Biotechnology and together with Mary Jacob, we will present our collaborative project, in which we are investigating if creative writing can inspire and enhance student learning</a:t>
            </a:r>
            <a:endParaRPr lang="en-US" dirty="0"/>
          </a:p>
        </p:txBody>
      </p:sp>
      <p:sp>
        <p:nvSpPr>
          <p:cNvPr id="4" name="Slide Number Placeholder 3"/>
          <p:cNvSpPr>
            <a:spLocks noGrp="1"/>
          </p:cNvSpPr>
          <p:nvPr>
            <p:ph type="sldNum" sz="quarter" idx="10"/>
          </p:nvPr>
        </p:nvSpPr>
        <p:spPr/>
        <p:txBody>
          <a:bodyPr/>
          <a:lstStyle/>
          <a:p>
            <a:fld id="{F5320923-2E43-4DB2-B888-36605A900299}" type="slidenum">
              <a:rPr lang="en-GB" smtClean="0"/>
              <a:t>1</a:t>
            </a:fld>
            <a:endParaRPr lang="en-GB"/>
          </a:p>
        </p:txBody>
      </p:sp>
    </p:spTree>
    <p:extLst>
      <p:ext uri="{BB962C8B-B14F-4D97-AF65-F5344CB8AC3E}">
        <p14:creationId xmlns:p14="http://schemas.microsoft.com/office/powerpoint/2010/main" val="168322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The video poems are intended to make the science of biofuels more engaging for distance learners, who are often work-based learners rather than traditional undergraduates. </a:t>
            </a:r>
          </a:p>
          <a:p>
            <a:pPr lvl="0"/>
            <a:r>
              <a:rPr lang="en-US" sz="1200" kern="1200" dirty="0" smtClean="0">
                <a:solidFill>
                  <a:schemeClr val="tx1"/>
                </a:solidFill>
                <a:latin typeface="+mn-lt"/>
                <a:ea typeface="+mn-ea"/>
                <a:cs typeface="+mn-cs"/>
              </a:rPr>
              <a:t>The project as a whole has a larger aim of exploring how effective the digital story/poem format is for learning and teaching in general, and identifying good practice in this area.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11</a:t>
            </a:fld>
            <a:endParaRPr lang="en-GB"/>
          </a:p>
        </p:txBody>
      </p:sp>
    </p:spTree>
    <p:extLst>
      <p:ext uri="{BB962C8B-B14F-4D97-AF65-F5344CB8AC3E}">
        <p14:creationId xmlns:p14="http://schemas.microsoft.com/office/powerpoint/2010/main" val="328927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Bridging the Divide: Literature and Science, 3rd June 2016</a:t>
            </a:r>
          </a:p>
          <a:p>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12</a:t>
            </a:fld>
            <a:endParaRPr lang="en-GB"/>
          </a:p>
        </p:txBody>
      </p:sp>
    </p:spTree>
    <p:extLst>
      <p:ext uri="{BB962C8B-B14F-4D97-AF65-F5344CB8AC3E}">
        <p14:creationId xmlns:p14="http://schemas.microsoft.com/office/powerpoint/2010/main" val="117908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Seeking integration – </a:t>
            </a:r>
          </a:p>
          <a:p>
            <a:endParaRPr lang="en-GB" baseline="0" dirty="0" smtClean="0"/>
          </a:p>
        </p:txBody>
      </p:sp>
      <p:sp>
        <p:nvSpPr>
          <p:cNvPr id="4" name="Slide Number Placeholder 3"/>
          <p:cNvSpPr>
            <a:spLocks noGrp="1"/>
          </p:cNvSpPr>
          <p:nvPr>
            <p:ph type="sldNum" sz="quarter" idx="10"/>
          </p:nvPr>
        </p:nvSpPr>
        <p:spPr/>
        <p:txBody>
          <a:bodyPr/>
          <a:lstStyle/>
          <a:p>
            <a:fld id="{F5320923-2E43-4DB2-B888-36605A900299}" type="slidenum">
              <a:rPr lang="en-GB" smtClean="0"/>
              <a:t>13</a:t>
            </a:fld>
            <a:endParaRPr lang="en-GB"/>
          </a:p>
        </p:txBody>
      </p:sp>
    </p:spTree>
    <p:extLst>
      <p:ext uri="{BB962C8B-B14F-4D97-AF65-F5344CB8AC3E}">
        <p14:creationId xmlns:p14="http://schemas.microsoft.com/office/powerpoint/2010/main" val="199301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Athanor</a:t>
            </a:r>
            <a:r>
              <a:rPr lang="en-GB" dirty="0" smtClean="0"/>
              <a:t> alchemical furnace https://commons.wikimedia.org/wiki/File:Athanor.jpg public domain</a:t>
            </a:r>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14</a:t>
            </a:fld>
            <a:endParaRPr lang="en-GB"/>
          </a:p>
        </p:txBody>
      </p:sp>
    </p:spTree>
    <p:extLst>
      <p:ext uri="{BB962C8B-B14F-4D97-AF65-F5344CB8AC3E}">
        <p14:creationId xmlns:p14="http://schemas.microsoft.com/office/powerpoint/2010/main" val="190264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inspired</a:t>
            </a:r>
            <a:r>
              <a:rPr lang="en-GB" baseline="0" dirty="0" smtClean="0"/>
              <a:t> me to write the poems? </a:t>
            </a:r>
          </a:p>
          <a:p>
            <a:r>
              <a:rPr lang="en-GB" baseline="0" dirty="0" smtClean="0"/>
              <a:t>Scientific name for one of the varieties they are working with, </a:t>
            </a:r>
            <a:r>
              <a:rPr lang="en-GB" baseline="0" dirty="0" err="1" smtClean="0"/>
              <a:t>Miscanthus</a:t>
            </a:r>
            <a:r>
              <a:rPr lang="en-GB" baseline="0" dirty="0" smtClean="0"/>
              <a:t> </a:t>
            </a:r>
            <a:r>
              <a:rPr lang="en-GB" baseline="0" dirty="0" err="1" smtClean="0"/>
              <a:t>Sinensis</a:t>
            </a:r>
            <a:r>
              <a:rPr lang="en-GB" baseline="0" dirty="0" smtClean="0"/>
              <a:t>, means Chinese </a:t>
            </a:r>
            <a:r>
              <a:rPr lang="en-GB" baseline="0" dirty="0" err="1" smtClean="0"/>
              <a:t>miscanthus</a:t>
            </a:r>
            <a:r>
              <a:rPr lang="en-GB" baseline="0" dirty="0" smtClean="0"/>
              <a:t>. My background in Chinese language and literature made it easy for me to imagine this plant as person going on a journey. I researched the genealogical ‘roots’ of the plant, as it were. </a:t>
            </a:r>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15</a:t>
            </a:fld>
            <a:endParaRPr lang="en-GB"/>
          </a:p>
        </p:txBody>
      </p:sp>
    </p:spTree>
    <p:extLst>
      <p:ext uri="{BB962C8B-B14F-4D97-AF65-F5344CB8AC3E}">
        <p14:creationId xmlns:p14="http://schemas.microsoft.com/office/powerpoint/2010/main" val="239051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Question 5:   Short Answer</a:t>
            </a:r>
          </a:p>
          <a:p>
            <a:r>
              <a:rPr lang="en-GB" sz="1200" b="0" i="0" kern="1200" dirty="0" smtClean="0">
                <a:solidFill>
                  <a:schemeClr val="tx1"/>
                </a:solidFill>
                <a:effectLst/>
                <a:latin typeface="+mn-lt"/>
                <a:ea typeface="+mn-ea"/>
                <a:cs typeface="+mn-cs"/>
              </a:rPr>
              <a:t>What did you like best about the video poems?</a:t>
            </a:r>
          </a:p>
          <a:p>
            <a:r>
              <a:rPr lang="en-GB" sz="1200" b="0" i="0" kern="1200" dirty="0" smtClean="0">
                <a:solidFill>
                  <a:schemeClr val="tx1"/>
                </a:solidFill>
                <a:effectLst/>
                <a:latin typeface="+mn-lt"/>
                <a:ea typeface="+mn-ea"/>
                <a:cs typeface="+mn-cs"/>
              </a:rPr>
              <a:t>Good poetry says a lot with just a few words and good pictures/video can say even more. I think the pace of the videos was great. </a:t>
            </a: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Question 6:   Short Answer</a:t>
            </a:r>
          </a:p>
          <a:p>
            <a:r>
              <a:rPr lang="en-GB" sz="1200" b="0" i="0" kern="1200" dirty="0" smtClean="0">
                <a:solidFill>
                  <a:schemeClr val="tx1"/>
                </a:solidFill>
                <a:effectLst/>
                <a:latin typeface="+mn-lt"/>
                <a:ea typeface="+mn-ea"/>
                <a:cs typeface="+mn-cs"/>
              </a:rPr>
              <a:t>What suggestions do you have about the future use of video poems for up-coming module development?</a:t>
            </a:r>
          </a:p>
          <a:p>
            <a:r>
              <a:rPr lang="en-GB" sz="1200" b="0" i="0" kern="1200" dirty="0" smtClean="0">
                <a:solidFill>
                  <a:schemeClr val="tx1"/>
                </a:solidFill>
                <a:effectLst/>
                <a:latin typeface="+mn-lt"/>
                <a:ea typeface="+mn-ea"/>
                <a:cs typeface="+mn-cs"/>
              </a:rPr>
              <a:t>I would recommend the use of video poems for up-coming modules, general themes can be good, but I think it would also be good for specific ideas, techniques, etc. </a:t>
            </a:r>
          </a:p>
          <a:p>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16</a:t>
            </a:fld>
            <a:endParaRPr lang="en-GB"/>
          </a:p>
        </p:txBody>
      </p:sp>
    </p:spTree>
    <p:extLst>
      <p:ext uri="{BB962C8B-B14F-4D97-AF65-F5344CB8AC3E}">
        <p14:creationId xmlns:p14="http://schemas.microsoft.com/office/powerpoint/2010/main" val="339514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Question 5:   Short Answer</a:t>
            </a:r>
          </a:p>
          <a:p>
            <a:r>
              <a:rPr lang="en-GB" sz="1200" b="0" i="0" kern="1200" dirty="0" smtClean="0">
                <a:solidFill>
                  <a:schemeClr val="tx1"/>
                </a:solidFill>
                <a:effectLst/>
                <a:latin typeface="+mn-lt"/>
                <a:ea typeface="+mn-ea"/>
                <a:cs typeface="+mn-cs"/>
              </a:rPr>
              <a:t>What did you like best about the video poems?</a:t>
            </a:r>
          </a:p>
          <a:p>
            <a:r>
              <a:rPr lang="en-GB" sz="1200" b="0" i="0" kern="1200" dirty="0" smtClean="0">
                <a:solidFill>
                  <a:schemeClr val="tx1"/>
                </a:solidFill>
                <a:effectLst/>
                <a:latin typeface="+mn-lt"/>
                <a:ea typeface="+mn-ea"/>
                <a:cs typeface="+mn-cs"/>
              </a:rPr>
              <a:t>Good poetry says a lot with just a few words and good pictures/video can say even more. I think the pace of the videos was great. </a:t>
            </a: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Question 6:   Short Answer</a:t>
            </a:r>
          </a:p>
          <a:p>
            <a:r>
              <a:rPr lang="en-GB" sz="1200" b="0" i="0" kern="1200" dirty="0" smtClean="0">
                <a:solidFill>
                  <a:schemeClr val="tx1"/>
                </a:solidFill>
                <a:effectLst/>
                <a:latin typeface="+mn-lt"/>
                <a:ea typeface="+mn-ea"/>
                <a:cs typeface="+mn-cs"/>
              </a:rPr>
              <a:t>What suggestions do you have about the future use of video poems for up-coming module development?</a:t>
            </a:r>
          </a:p>
          <a:p>
            <a:r>
              <a:rPr lang="en-GB" sz="1200" b="0" i="0" kern="1200" dirty="0" smtClean="0">
                <a:solidFill>
                  <a:schemeClr val="tx1"/>
                </a:solidFill>
                <a:effectLst/>
                <a:latin typeface="+mn-lt"/>
                <a:ea typeface="+mn-ea"/>
                <a:cs typeface="+mn-cs"/>
              </a:rPr>
              <a:t>I would recommend the use of video poems for up-coming modules, general themes can be good, but I think it would also be good for specific ideas, techniques, etc. </a:t>
            </a:r>
          </a:p>
          <a:p>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17</a:t>
            </a:fld>
            <a:endParaRPr lang="en-GB"/>
          </a:p>
        </p:txBody>
      </p:sp>
    </p:spTree>
    <p:extLst>
      <p:ext uri="{BB962C8B-B14F-4D97-AF65-F5344CB8AC3E}">
        <p14:creationId xmlns:p14="http://schemas.microsoft.com/office/powerpoint/2010/main" val="83919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can poetry and digital storytelling be used to bridge the divide between science and literature?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a:t>
            </a:r>
            <a:r>
              <a:rPr lang="en-GB" baseline="0" dirty="0" smtClean="0"/>
              <a:t> is the potential for video poems in enhancing the learning of science?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happens to the poetry-writing</a:t>
            </a:r>
            <a:r>
              <a:rPr lang="en-GB" baseline="0" dirty="0" smtClean="0"/>
              <a:t> process when you use it this way? </a:t>
            </a:r>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18</a:t>
            </a:fld>
            <a:endParaRPr lang="en-GB"/>
          </a:p>
        </p:txBody>
      </p:sp>
    </p:spTree>
    <p:extLst>
      <p:ext uri="{BB962C8B-B14F-4D97-AF65-F5344CB8AC3E}">
        <p14:creationId xmlns:p14="http://schemas.microsoft.com/office/powerpoint/2010/main" val="379708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err="1" smtClean="0"/>
              <a:t>Center</a:t>
            </a:r>
            <a:r>
              <a:rPr lang="en-GB" dirty="0" smtClean="0"/>
              <a:t> for Digital Storytelling (</a:t>
            </a:r>
            <a:r>
              <a:rPr lang="en-GB" dirty="0" smtClean="0">
                <a:hlinkClick r:id="rId3"/>
              </a:rPr>
              <a:t>CDS</a:t>
            </a:r>
            <a:r>
              <a:rPr lang="en-GB" dirty="0" smtClean="0"/>
              <a:t>) in Berkeley, California is known for developing and disseminating the Seven Elements of Digital Storytelling, which are often cited as a useful starting point as you begin working with digital stories. </a:t>
            </a:r>
          </a:p>
          <a:p>
            <a:pPr>
              <a:buFont typeface="+mj-lt"/>
              <a:buAutoNum type="arabicPeriod"/>
            </a:pPr>
            <a:r>
              <a:rPr lang="en-GB" b="1" dirty="0" smtClean="0"/>
              <a:t>Point of View </a:t>
            </a:r>
            <a:r>
              <a:rPr lang="en-GB" dirty="0" smtClean="0"/>
              <a:t/>
            </a:r>
            <a:br>
              <a:rPr lang="en-GB" dirty="0" smtClean="0"/>
            </a:br>
            <a:r>
              <a:rPr lang="en-GB" dirty="0" smtClean="0"/>
              <a:t>What is the main point of the story and what is the perspective of the author?</a:t>
            </a:r>
          </a:p>
          <a:p>
            <a:pPr>
              <a:buFont typeface="+mj-lt"/>
              <a:buAutoNum type="arabicPeriod"/>
            </a:pPr>
            <a:r>
              <a:rPr lang="en-GB" b="1" dirty="0" smtClean="0"/>
              <a:t>A Dramatic Question </a:t>
            </a:r>
            <a:r>
              <a:rPr lang="en-GB" dirty="0" smtClean="0"/>
              <a:t/>
            </a:r>
            <a:br>
              <a:rPr lang="en-GB" dirty="0" smtClean="0"/>
            </a:br>
            <a:r>
              <a:rPr lang="en-GB" dirty="0" smtClean="0"/>
              <a:t>A key question that keeps the viewer's attention and will be answered by the end of the story.</a:t>
            </a:r>
          </a:p>
          <a:p>
            <a:pPr>
              <a:buFont typeface="+mj-lt"/>
              <a:buAutoNum type="arabicPeriod"/>
            </a:pPr>
            <a:r>
              <a:rPr lang="en-GB" b="1" dirty="0" smtClean="0"/>
              <a:t>Emotional Content </a:t>
            </a:r>
            <a:r>
              <a:rPr lang="en-GB" dirty="0" smtClean="0"/>
              <a:t/>
            </a:r>
            <a:br>
              <a:rPr lang="en-GB" dirty="0" smtClean="0"/>
            </a:br>
            <a:r>
              <a:rPr lang="en-GB" dirty="0" smtClean="0"/>
              <a:t>Serious issues that come alive in a personal and powerful way and connects the audience to the story.</a:t>
            </a:r>
          </a:p>
          <a:p>
            <a:pPr>
              <a:buFont typeface="+mj-lt"/>
              <a:buAutoNum type="arabicPeriod"/>
            </a:pPr>
            <a:r>
              <a:rPr lang="en-GB" b="1" dirty="0" smtClean="0"/>
              <a:t>The Gift of Your Voice </a:t>
            </a:r>
            <a:r>
              <a:rPr lang="en-GB" dirty="0" smtClean="0"/>
              <a:t/>
            </a:r>
            <a:br>
              <a:rPr lang="en-GB" dirty="0" smtClean="0"/>
            </a:br>
            <a:r>
              <a:rPr lang="en-GB" dirty="0" smtClean="0"/>
              <a:t>A way to personalize the story to help the audience understand the context.</a:t>
            </a:r>
          </a:p>
          <a:p>
            <a:pPr>
              <a:buFont typeface="+mj-lt"/>
              <a:buAutoNum type="arabicPeriod"/>
            </a:pPr>
            <a:r>
              <a:rPr lang="en-GB" b="1" dirty="0" smtClean="0"/>
              <a:t>The Power of the Soundtrack </a:t>
            </a:r>
            <a:r>
              <a:rPr lang="en-GB" dirty="0" smtClean="0"/>
              <a:t/>
            </a:r>
            <a:br>
              <a:rPr lang="en-GB" dirty="0" smtClean="0"/>
            </a:br>
            <a:r>
              <a:rPr lang="en-GB" dirty="0" smtClean="0"/>
              <a:t>Music or other sounds that support and embellish the story.</a:t>
            </a:r>
          </a:p>
          <a:p>
            <a:pPr>
              <a:buFont typeface="+mj-lt"/>
              <a:buAutoNum type="arabicPeriod"/>
            </a:pPr>
            <a:r>
              <a:rPr lang="en-GB" b="1" dirty="0" smtClean="0"/>
              <a:t>Economy </a:t>
            </a:r>
            <a:r>
              <a:rPr lang="en-GB" dirty="0" smtClean="0"/>
              <a:t/>
            </a:r>
            <a:br>
              <a:rPr lang="en-GB" dirty="0" smtClean="0"/>
            </a:br>
            <a:r>
              <a:rPr lang="en-GB" dirty="0" smtClean="0"/>
              <a:t>Using just enough content to tell the story without overloading the viewer.</a:t>
            </a:r>
          </a:p>
          <a:p>
            <a:pPr>
              <a:buFont typeface="+mj-lt"/>
              <a:buAutoNum type="arabicPeriod"/>
            </a:pPr>
            <a:r>
              <a:rPr lang="en-GB" b="1" dirty="0" smtClean="0"/>
              <a:t>Pacing </a:t>
            </a:r>
            <a:r>
              <a:rPr lang="en-GB" dirty="0" smtClean="0"/>
              <a:t/>
            </a:r>
            <a:br>
              <a:rPr lang="en-GB" dirty="0" smtClean="0"/>
            </a:br>
            <a:r>
              <a:rPr lang="en-GB" dirty="0" smtClean="0"/>
              <a:t>The rhythm of the story and how slowly or quickly it progresses.</a:t>
            </a:r>
          </a:p>
          <a:p>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20</a:t>
            </a:fld>
            <a:endParaRPr lang="en-GB"/>
          </a:p>
        </p:txBody>
      </p:sp>
    </p:spTree>
    <p:extLst>
      <p:ext uri="{BB962C8B-B14F-4D97-AF65-F5344CB8AC3E}">
        <p14:creationId xmlns:p14="http://schemas.microsoft.com/office/powerpoint/2010/main" val="265677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I’ll just begin with an outline of the talk, in which I’ll first introduce distance learning at Aberystwyth university…….</a:t>
            </a:r>
            <a:endParaRPr lang="en-US" dirty="0"/>
          </a:p>
        </p:txBody>
      </p:sp>
      <p:sp>
        <p:nvSpPr>
          <p:cNvPr id="4" name="Slide Number Placeholder 3"/>
          <p:cNvSpPr>
            <a:spLocks noGrp="1"/>
          </p:cNvSpPr>
          <p:nvPr>
            <p:ph type="sldNum" sz="quarter" idx="10"/>
          </p:nvPr>
        </p:nvSpPr>
        <p:spPr/>
        <p:txBody>
          <a:bodyPr/>
          <a:lstStyle/>
          <a:p>
            <a:fld id="{F5320923-2E43-4DB2-B888-36605A900299}" type="slidenum">
              <a:rPr lang="en-GB" smtClean="0"/>
              <a:t>2</a:t>
            </a:fld>
            <a:endParaRPr lang="en-GB"/>
          </a:p>
        </p:txBody>
      </p:sp>
    </p:spTree>
    <p:extLst>
      <p:ext uri="{BB962C8B-B14F-4D97-AF65-F5344CB8AC3E}">
        <p14:creationId xmlns:p14="http://schemas.microsoft.com/office/powerpoint/2010/main" val="88074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some examples</a:t>
            </a:r>
            <a:r>
              <a:rPr lang="en-US" baseline="0" dirty="0" smtClean="0"/>
              <a:t> of the modules that go into a Distance learning MSC that I ‘ve coordinated, each module is 20 credit, the first module covers renewable plant crops that are bred for producing energy, or specific therapeutic compounds that are locked up within cell walls for example, the next module looks at how we can extract the high value compounds and the final module looks at how they can be turned into useable commodities like fuels,</a:t>
            </a:r>
            <a:endParaRPr lang="en-US" dirty="0"/>
          </a:p>
        </p:txBody>
      </p:sp>
      <p:sp>
        <p:nvSpPr>
          <p:cNvPr id="4" name="Slide Number Placeholder 3"/>
          <p:cNvSpPr>
            <a:spLocks noGrp="1"/>
          </p:cNvSpPr>
          <p:nvPr>
            <p:ph type="sldNum" sz="quarter" idx="10"/>
          </p:nvPr>
        </p:nvSpPr>
        <p:spPr/>
        <p:txBody>
          <a:bodyPr/>
          <a:lstStyle/>
          <a:p>
            <a:fld id="{F5320923-2E43-4DB2-B888-36605A900299}" type="slidenum">
              <a:rPr lang="en-GB" smtClean="0"/>
              <a:t>3</a:t>
            </a:fld>
            <a:endParaRPr lang="en-GB"/>
          </a:p>
        </p:txBody>
      </p:sp>
    </p:spTree>
    <p:extLst>
      <p:ext uri="{BB962C8B-B14F-4D97-AF65-F5344CB8AC3E}">
        <p14:creationId xmlns:p14="http://schemas.microsoft.com/office/powerpoint/2010/main" val="29025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when we look at a block in more detail</a:t>
            </a:r>
            <a:r>
              <a:rPr lang="en-US" baseline="0" dirty="0" smtClean="0"/>
              <a:t>, highlighted here.  The blocks are rele</a:t>
            </a:r>
            <a:r>
              <a:rPr lang="en-US" dirty="0" smtClean="0"/>
              <a:t>ased at a block at a time, thereby</a:t>
            </a:r>
            <a:r>
              <a:rPr lang="en-US" baseline="0" dirty="0" smtClean="0"/>
              <a:t> giving a</a:t>
            </a:r>
            <a:r>
              <a:rPr lang="en-US" dirty="0" smtClean="0"/>
              <a:t>ccess to several units at a time.</a:t>
            </a:r>
            <a:r>
              <a:rPr lang="en-US" baseline="0" dirty="0" smtClean="0"/>
              <a:t> This is really intended to</a:t>
            </a:r>
            <a:r>
              <a:rPr lang="en-US" dirty="0" smtClean="0"/>
              <a:t> introduce some flexibility to your timetable, so you can do more than one unit</a:t>
            </a:r>
            <a:r>
              <a:rPr lang="en-US" baseline="0" dirty="0" smtClean="0"/>
              <a:t> in a week, to compensate other weeks that you know you might be busy and not have the time to complete a unit.  Each block contains a written assessment, in addition to a forum, and details for all the assessments of the module can be found in your welcome packs, or under the assessment button from the blackboard homepage.  As you can see, this module will last for 14 weeks, and includes3reading weeks giving you time to work on assessments and forums.  All assessments can be accessed at the start of the module.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C6F14EA-05B2-4F4E-9FB9-B20CAC2D000F}" type="slidenum">
              <a:rPr lang="en-US" smtClean="0"/>
              <a:t>4</a:t>
            </a:fld>
            <a:endParaRPr lang="en-US"/>
          </a:p>
        </p:txBody>
      </p:sp>
    </p:spTree>
    <p:extLst>
      <p:ext uri="{BB962C8B-B14F-4D97-AF65-F5344CB8AC3E}">
        <p14:creationId xmlns:p14="http://schemas.microsoft.com/office/powerpoint/2010/main" val="295977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three modules are core to earn a Postgrad certificate:</a:t>
            </a:r>
          </a:p>
          <a:p>
            <a:endParaRPr lang="en-US" baseline="0" dirty="0" smtClean="0"/>
          </a:p>
          <a:p>
            <a:r>
              <a:rPr lang="en-US" baseline="0" dirty="0" smtClean="0"/>
              <a:t>A postgraduate diploma is awarded when a student completes 6 modules</a:t>
            </a:r>
          </a:p>
          <a:p>
            <a:endParaRPr lang="en-US" baseline="0" dirty="0" smtClean="0"/>
          </a:p>
          <a:p>
            <a:r>
              <a:rPr lang="en-US" baseline="0" dirty="0" smtClean="0"/>
              <a:t>Or a full MSC is awarded when 6 modules are completed in addition to a 60 credit dissertation is awarded, and we are finding the scheme is running really well, typically we are attracting mature students who are already involved in various biotechnology sectors all wanting to gain CPD or increase knowledge in a specific topic, </a:t>
            </a:r>
            <a:endParaRPr lang="en-US" dirty="0"/>
          </a:p>
        </p:txBody>
      </p:sp>
      <p:sp>
        <p:nvSpPr>
          <p:cNvPr id="4" name="Slide Number Placeholder 3"/>
          <p:cNvSpPr>
            <a:spLocks noGrp="1"/>
          </p:cNvSpPr>
          <p:nvPr>
            <p:ph type="sldNum" sz="quarter" idx="10"/>
          </p:nvPr>
        </p:nvSpPr>
        <p:spPr/>
        <p:txBody>
          <a:bodyPr/>
          <a:lstStyle/>
          <a:p>
            <a:fld id="{F5320923-2E43-4DB2-B888-36605A900299}" type="slidenum">
              <a:rPr lang="en-GB" smtClean="0"/>
              <a:t>5</a:t>
            </a:fld>
            <a:endParaRPr lang="en-GB"/>
          </a:p>
        </p:txBody>
      </p:sp>
    </p:spTree>
    <p:extLst>
      <p:ext uri="{BB962C8B-B14F-4D97-AF65-F5344CB8AC3E}">
        <p14:creationId xmlns:p14="http://schemas.microsoft.com/office/powerpoint/2010/main" val="127768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Distance</a:t>
            </a:r>
            <a:r>
              <a:rPr lang="en-US" baseline="0" dirty="0" smtClean="0"/>
              <a:t> learning through Aberlearn</a:t>
            </a:r>
            <a:endParaRPr lang="en-US" dirty="0"/>
          </a:p>
        </p:txBody>
      </p:sp>
      <p:sp>
        <p:nvSpPr>
          <p:cNvPr id="4" name="Slide Number Placeholder 3"/>
          <p:cNvSpPr>
            <a:spLocks noGrp="1"/>
          </p:cNvSpPr>
          <p:nvPr>
            <p:ph type="sldNum" sz="quarter" idx="10"/>
          </p:nvPr>
        </p:nvSpPr>
        <p:spPr/>
        <p:txBody>
          <a:bodyPr/>
          <a:lstStyle/>
          <a:p>
            <a:fld id="{F5320923-2E43-4DB2-B888-36605A900299}" type="slidenum">
              <a:rPr lang="en-GB" smtClean="0"/>
              <a:t>6</a:t>
            </a:fld>
            <a:endParaRPr lang="en-GB"/>
          </a:p>
        </p:txBody>
      </p:sp>
    </p:spTree>
    <p:extLst>
      <p:ext uri="{BB962C8B-B14F-4D97-AF65-F5344CB8AC3E}">
        <p14:creationId xmlns:p14="http://schemas.microsoft.com/office/powerpoint/2010/main" val="252576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subjects such</a:t>
            </a:r>
            <a:r>
              <a:rPr lang="en-US" baseline="0" dirty="0" smtClean="0"/>
              <a:t> as the</a:t>
            </a:r>
            <a:r>
              <a:rPr lang="en-US" dirty="0" smtClean="0"/>
              <a:t> arts are viewed in a </a:t>
            </a:r>
            <a:r>
              <a:rPr lang="en-US" baseline="0" dirty="0" smtClean="0"/>
              <a:t>completely different way than the sciences and its g</a:t>
            </a:r>
            <a:r>
              <a:rPr lang="en-US" dirty="0" smtClean="0"/>
              <a:t>enerally</a:t>
            </a:r>
            <a:r>
              <a:rPr lang="en-US" baseline="0" dirty="0" smtClean="0"/>
              <a:t> accepted that science lacks creativity:</a:t>
            </a:r>
          </a:p>
          <a:p>
            <a:r>
              <a:rPr lang="en-US" baseline="0" dirty="0" smtClean="0"/>
              <a:t>Subjects that follow a scientific orientation are often viewed with a mechanical endeavor, missing imagination and creativity.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Furthermore, the methods used to disseminate, or transmit knowledge to graduate students through the use of lectures and seminars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also lack creativity.</a:t>
            </a:r>
          </a:p>
          <a:p>
            <a:r>
              <a:rPr lang="en-US" sz="1200" kern="1200" baseline="0" dirty="0" smtClean="0">
                <a:solidFill>
                  <a:schemeClr val="tx1"/>
                </a:solidFill>
                <a:effectLst/>
                <a:latin typeface="+mn-lt"/>
                <a:ea typeface="+mn-ea"/>
                <a:cs typeface="+mn-cs"/>
              </a:rPr>
              <a:t>T</a:t>
            </a:r>
            <a:r>
              <a:rPr lang="en-GB" sz="1200" kern="1200" baseline="0" dirty="0" smtClean="0">
                <a:solidFill>
                  <a:schemeClr val="tx1"/>
                </a:solidFill>
                <a:effectLst/>
                <a:latin typeface="+mn-lt"/>
                <a:ea typeface="+mn-ea"/>
                <a:cs typeface="+mn-cs"/>
              </a:rPr>
              <a:t>he generally, the </a:t>
            </a:r>
            <a:r>
              <a:rPr lang="en-US" baseline="0" dirty="0" smtClean="0">
                <a:effectLst/>
              </a:rPr>
              <a:t>teaching of the arts naturally presents a better opportunity to be more creative and presents a better example of transformative teaching using material that transforms the learner on many different level.</a:t>
            </a:r>
          </a:p>
          <a:p>
            <a:endParaRPr lang="en-US" baseline="0" dirty="0" smtClean="0">
              <a:effectLst/>
            </a:endParaRPr>
          </a:p>
          <a:p>
            <a:r>
              <a:rPr lang="en-US" baseline="0" dirty="0" smtClean="0">
                <a:effectLst/>
              </a:rPr>
              <a:t>*animation* I see distance learning as a hybrid, where as you seen, we can use creative means to produce learning material that</a:t>
            </a:r>
            <a:r>
              <a:rPr lang="fr-FR" baseline="0" dirty="0" smtClean="0">
                <a:effectLst/>
              </a:rPr>
              <a:t>’</a:t>
            </a:r>
            <a:r>
              <a:rPr lang="en-US" baseline="0" dirty="0" smtClean="0">
                <a:effectLst/>
              </a:rPr>
              <a:t>s rich in media to promote transaction or transformative teaching to science students.  I’ve long had an interest in spoken word and poetry and I wanted to try a little experiment in using creative writing with my distance learning module. And that</a:t>
            </a:r>
            <a:r>
              <a:rPr lang="fr-FR" baseline="0" dirty="0" smtClean="0">
                <a:effectLst/>
              </a:rPr>
              <a:t>’</a:t>
            </a:r>
            <a:r>
              <a:rPr lang="en-US" baseline="0" dirty="0" smtClean="0">
                <a:effectLst/>
              </a:rPr>
              <a:t>s when I met Mary at a CPD session involving the use of Digital storytelling to enrich my modules.</a:t>
            </a:r>
            <a:endParaRPr lang="en-US" dirty="0" smtClean="0">
              <a:effectLst/>
            </a:endParaRPr>
          </a:p>
          <a:p>
            <a:endParaRPr lang="en-US" sz="1200" kern="1200" baseline="0" dirty="0" smtClean="0">
              <a:solidFill>
                <a:schemeClr val="tx1"/>
              </a:solidFill>
              <a:effectLst/>
              <a:latin typeface="+mn-lt"/>
              <a:ea typeface="+mn-ea"/>
              <a:cs typeface="+mn-cs"/>
            </a:endParaRPr>
          </a:p>
          <a:p>
            <a:endParaRPr lang="en-GB" dirty="0" smtClean="0">
              <a:effectLst/>
            </a:endParaRPr>
          </a:p>
        </p:txBody>
      </p:sp>
      <p:sp>
        <p:nvSpPr>
          <p:cNvPr id="4" name="Slide Number Placeholder 3"/>
          <p:cNvSpPr>
            <a:spLocks noGrp="1"/>
          </p:cNvSpPr>
          <p:nvPr>
            <p:ph type="sldNum" sz="quarter" idx="10"/>
          </p:nvPr>
        </p:nvSpPr>
        <p:spPr/>
        <p:txBody>
          <a:bodyPr/>
          <a:lstStyle/>
          <a:p>
            <a:fld id="{F5320923-2E43-4DB2-B888-36605A900299}" type="slidenum">
              <a:rPr lang="en-GB" smtClean="0"/>
              <a:t>7</a:t>
            </a:fld>
            <a:endParaRPr lang="en-GB"/>
          </a:p>
        </p:txBody>
      </p:sp>
    </p:spTree>
    <p:extLst>
      <p:ext uri="{BB962C8B-B14F-4D97-AF65-F5344CB8AC3E}">
        <p14:creationId xmlns:p14="http://schemas.microsoft.com/office/powerpoint/2010/main" val="191211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Building up from previous</a:t>
            </a:r>
            <a:r>
              <a:rPr lang="en-GB" baseline="0" dirty="0" smtClean="0"/>
              <a:t> slide, my idea was to see weather digital storytelling and creative writing can enhance student learning through distance learning, and and if so, how can digital</a:t>
            </a:r>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9</a:t>
            </a:fld>
            <a:endParaRPr lang="en-GB"/>
          </a:p>
        </p:txBody>
      </p:sp>
    </p:spTree>
    <p:extLst>
      <p:ext uri="{BB962C8B-B14F-4D97-AF65-F5344CB8AC3E}">
        <p14:creationId xmlns:p14="http://schemas.microsoft.com/office/powerpoint/2010/main" val="169970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Three poets were invited by Stephen Chapman, a lecturer in the Institute for Biological, Environmental, and Rural Sciences department, to write poems inspired by the science of biofuel. </a:t>
            </a:r>
          </a:p>
          <a:p>
            <a:pPr lvl="0"/>
            <a:r>
              <a:rPr lang="en-US" sz="1200" kern="1200" dirty="0" smtClean="0">
                <a:solidFill>
                  <a:schemeClr val="tx1"/>
                </a:solidFill>
                <a:latin typeface="+mn-lt"/>
                <a:ea typeface="+mn-ea"/>
                <a:cs typeface="+mn-cs"/>
              </a:rPr>
              <a:t>The poets are PhD students in the English and Creative Writing department at Aberystwyth University: Mary Jacob, Katya Johnson, and Linda Rhinehart. We created video clips for use in a distance learning module, BDM7720 Conversion, Separation and Transformation Technologies for Biorefining (2015-16). </a:t>
            </a:r>
          </a:p>
          <a:p>
            <a:pPr lvl="0"/>
            <a:r>
              <a:rPr lang="en-US" sz="1200" kern="1200" dirty="0" smtClean="0">
                <a:solidFill>
                  <a:schemeClr val="tx1"/>
                </a:solidFill>
                <a:latin typeface="+mn-lt"/>
                <a:ea typeface="+mn-ea"/>
                <a:cs typeface="+mn-cs"/>
              </a:rPr>
              <a:t>Used facilities and software provided by CADARN Learning Portal</a:t>
            </a:r>
            <a:endParaRPr lang="en-GB" dirty="0"/>
          </a:p>
        </p:txBody>
      </p:sp>
      <p:sp>
        <p:nvSpPr>
          <p:cNvPr id="4" name="Slide Number Placeholder 3"/>
          <p:cNvSpPr>
            <a:spLocks noGrp="1"/>
          </p:cNvSpPr>
          <p:nvPr>
            <p:ph type="sldNum" sz="quarter" idx="10"/>
          </p:nvPr>
        </p:nvSpPr>
        <p:spPr/>
        <p:txBody>
          <a:bodyPr/>
          <a:lstStyle/>
          <a:p>
            <a:fld id="{F5320923-2E43-4DB2-B888-36605A900299}" type="slidenum">
              <a:rPr lang="en-GB" smtClean="0"/>
              <a:t>10</a:t>
            </a:fld>
            <a:endParaRPr lang="en-GB"/>
          </a:p>
        </p:txBody>
      </p:sp>
    </p:spTree>
    <p:extLst>
      <p:ext uri="{BB962C8B-B14F-4D97-AF65-F5344CB8AC3E}">
        <p14:creationId xmlns:p14="http://schemas.microsoft.com/office/powerpoint/2010/main" val="288924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7313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139227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382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415432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074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3792007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3199299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320984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24110"/>
            <a:ext cx="7924800"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6249" y="2133599"/>
            <a:ext cx="7928151" cy="4235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858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333852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538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238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400379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127836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296642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996F134C-84C5-4096-BA39-BBB01C969239}" type="datetimeFigureOut">
              <a:rPr lang="en-GB" smtClean="0"/>
              <a:t>01/07/2016</a:t>
            </a:fld>
            <a:endParaRPr lang="en-GB"/>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GB"/>
          </a:p>
        </p:txBody>
      </p:sp>
    </p:spTree>
    <p:extLst>
      <p:ext uri="{BB962C8B-B14F-4D97-AF65-F5344CB8AC3E}">
        <p14:creationId xmlns:p14="http://schemas.microsoft.com/office/powerpoint/2010/main" val="371047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724" y="624110"/>
            <a:ext cx="7798676"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5725" y="2133600"/>
            <a:ext cx="7798676"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663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vimeo.com/166030495" TargetMode="External"/><Relationship Id="rId5" Type="http://schemas.openxmlformats.org/officeDocument/2006/relationships/hyperlink" Target="https://vimeo.com/164392472" TargetMode="External"/><Relationship Id="rId4" Type="http://schemas.openxmlformats.org/officeDocument/2006/relationships/hyperlink" Target="https://vimeo.com/166030947"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digitalstorytelling.coe.uh.edu/page.cfm?id=27&amp;cid=27&amp;sublinkid=31"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ind-biotech.com/about"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hyperlink" Target="https://blackboard.aber.ac.uk/webapps/blackboard/content/listContentEditable.jsp?content_id=_527079_1&amp;course_id=_12312_1&amp;mode=reset" TargetMode="External"/><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flickr.com/photos/coolinsights/26378049095" TargetMode="External"/><Relationship Id="rId5" Type="http://schemas.openxmlformats.org/officeDocument/2006/relationships/hyperlink" Target="http://digitalstorytelling.coe.uh.edu/page.cfm?id=27" TargetMode="External"/><Relationship Id="rId4" Type="http://schemas.openxmlformats.org/officeDocument/2006/relationships/hyperlink" Target="http://www.storycenter.or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9144000" cy="6858000"/>
          </a:xfrm>
          <a:prstGeom prst="rect">
            <a:avLst/>
          </a:prstGeom>
        </p:spPr>
      </p:pic>
      <p:pic>
        <p:nvPicPr>
          <p:cNvPr id="3" name="Picture 2"/>
          <p:cNvPicPr>
            <a:picLocks noChangeAspect="1"/>
          </p:cNvPicPr>
          <p:nvPr/>
        </p:nvPicPr>
        <p:blipFill>
          <a:blip r:embed="rId5"/>
          <a:stretch>
            <a:fillRect/>
          </a:stretch>
        </p:blipFill>
        <p:spPr>
          <a:xfrm>
            <a:off x="0" y="7200900"/>
            <a:ext cx="9144000" cy="0"/>
          </a:xfrm>
          <a:prstGeom prst="rect">
            <a:avLst/>
          </a:prstGeom>
        </p:spPr>
      </p:pic>
      <p:sp>
        <p:nvSpPr>
          <p:cNvPr id="4" name="TextBox 3"/>
          <p:cNvSpPr txBox="1"/>
          <p:nvPr/>
        </p:nvSpPr>
        <p:spPr>
          <a:xfrm>
            <a:off x="0" y="2714625"/>
            <a:ext cx="9144000" cy="1714500"/>
          </a:xfrm>
          <a:prstGeom prst="rect">
            <a:avLst/>
          </a:prstGeom>
        </p:spPr>
        <p:txBody>
          <a:bodyPr wrap="none" lIns="178587" tIns="0" rIns="178587" bIns="0" anchor="t"/>
          <a:lstStyle/>
          <a:p>
            <a:pPr algn="ctr"/>
            <a:endParaRPr/>
          </a:p>
        </p:txBody>
      </p:sp>
      <p:sp>
        <p:nvSpPr>
          <p:cNvPr id="5" name="TextBox 4"/>
          <p:cNvSpPr txBox="1"/>
          <p:nvPr/>
        </p:nvSpPr>
        <p:spPr>
          <a:xfrm>
            <a:off x="0" y="6768703"/>
            <a:ext cx="9144000" cy="85725"/>
          </a:xfrm>
          <a:prstGeom prst="rect">
            <a:avLst/>
          </a:prstGeom>
        </p:spPr>
        <p:txBody>
          <a:bodyPr wrap="none" lIns="178587" tIns="0" rIns="178587" bIns="0" anchor="t"/>
          <a:lstStyle/>
          <a:p>
            <a:pPr algn="l"/>
            <a:r>
              <a:rPr lang="en-US" sz="600" b="1">
                <a:solidFill>
                  <a:srgbClr val="FFFFFF"/>
                </a:solidFill>
                <a:latin typeface="Calibri"/>
              </a:rPr>
              <a:t>cc: Alan Cleaver - https://www.flickr.com/photos/11121568@N06</a:t>
            </a:r>
          </a:p>
        </p:txBody>
      </p:sp>
      <p:sp>
        <p:nvSpPr>
          <p:cNvPr id="6" name="Subtitle 2"/>
          <p:cNvSpPr txBox="1">
            <a:spLocks/>
          </p:cNvSpPr>
          <p:nvPr/>
        </p:nvSpPr>
        <p:spPr>
          <a:xfrm>
            <a:off x="276720" y="5393776"/>
            <a:ext cx="4668253" cy="1143903"/>
          </a:xfrm>
          <a:prstGeom prst="rect">
            <a:avLst/>
          </a:prstGeom>
          <a:noFill/>
          <a:ln>
            <a:noFill/>
          </a:ln>
        </p:spPr>
        <p:txBody>
          <a:bodyPr wrap="square">
            <a:sp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dirty="0" smtClean="0">
                <a:solidFill>
                  <a:sysClr val="windowText" lastClr="000000"/>
                </a:solidFill>
              </a:rPr>
              <a:t>Stephen Chapman, IBERS</a:t>
            </a:r>
          </a:p>
          <a:p>
            <a:pPr marL="0" indent="0">
              <a:buNone/>
            </a:pPr>
            <a:r>
              <a:rPr lang="en-US" sz="2000" dirty="0" smtClean="0">
                <a:solidFill>
                  <a:sysClr val="windowText" lastClr="000000"/>
                </a:solidFill>
              </a:rPr>
              <a:t>Mary Jacob, IS / Department of English and Creative Writing</a:t>
            </a:r>
          </a:p>
        </p:txBody>
      </p:sp>
      <p:sp>
        <p:nvSpPr>
          <p:cNvPr id="9" name="Title 8"/>
          <p:cNvSpPr>
            <a:spLocks noGrp="1"/>
          </p:cNvSpPr>
          <p:nvPr>
            <p:ph type="title"/>
          </p:nvPr>
        </p:nvSpPr>
        <p:spPr>
          <a:xfrm>
            <a:off x="312822" y="179417"/>
            <a:ext cx="7303169" cy="1468800"/>
          </a:xfrm>
        </p:spPr>
        <p:txBody>
          <a:bodyPr>
            <a:normAutofit/>
          </a:bodyPr>
          <a:lstStyle/>
          <a:p>
            <a:r>
              <a:rPr lang="en-GB" sz="3600" dirty="0"/>
              <a:t>Digital Storytelling for Learning: A case study</a:t>
            </a:r>
          </a:p>
        </p:txBody>
      </p:sp>
    </p:spTree>
    <p:custDataLst>
      <p:tags r:id="rId1"/>
    </p:custDataLst>
    <p:extLst>
      <p:ext uri="{BB962C8B-B14F-4D97-AF65-F5344CB8AC3E}">
        <p14:creationId xmlns:p14="http://schemas.microsoft.com/office/powerpoint/2010/main" val="181168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249" y="2411399"/>
            <a:ext cx="7928151" cy="3786909"/>
          </a:xfrm>
        </p:spPr>
        <p:txBody>
          <a:bodyPr>
            <a:normAutofit fontScale="32500" lnSpcReduction="20000"/>
          </a:bodyPr>
          <a:lstStyle/>
          <a:p>
            <a:pPr lvl="0">
              <a:lnSpc>
                <a:spcPct val="120000"/>
              </a:lnSpc>
              <a:spcBef>
                <a:spcPts val="600"/>
              </a:spcBef>
              <a:spcAft>
                <a:spcPts val="600"/>
              </a:spcAft>
            </a:pPr>
            <a:r>
              <a:rPr lang="en-US" sz="6000" b="1" dirty="0" smtClean="0">
                <a:latin typeface="+mj-lt"/>
                <a:ea typeface="+mj-ea"/>
                <a:cs typeface="+mj-cs"/>
              </a:rPr>
              <a:t>Project lead</a:t>
            </a:r>
            <a:r>
              <a:rPr lang="en-US" sz="6000" dirty="0" smtClean="0">
                <a:latin typeface="+mj-lt"/>
                <a:ea typeface="+mj-ea"/>
                <a:cs typeface="+mj-cs"/>
              </a:rPr>
              <a:t>: Stephen </a:t>
            </a:r>
            <a:r>
              <a:rPr lang="en-US" sz="6000" dirty="0">
                <a:latin typeface="+mj-lt"/>
                <a:ea typeface="+mj-ea"/>
                <a:cs typeface="+mj-cs"/>
              </a:rPr>
              <a:t>Chapman, </a:t>
            </a:r>
            <a:r>
              <a:rPr lang="en-US" sz="6000" dirty="0" smtClean="0">
                <a:latin typeface="+mj-lt"/>
                <a:ea typeface="+mj-ea"/>
                <a:cs typeface="+mj-cs"/>
              </a:rPr>
              <a:t>Institute </a:t>
            </a:r>
            <a:r>
              <a:rPr lang="en-US" sz="6000" dirty="0">
                <a:latin typeface="+mj-lt"/>
                <a:ea typeface="+mj-ea"/>
                <a:cs typeface="+mj-cs"/>
              </a:rPr>
              <a:t>for Biological, Environmental, and Rural </a:t>
            </a:r>
            <a:r>
              <a:rPr lang="en-US" sz="6000" dirty="0" smtClean="0">
                <a:latin typeface="+mj-lt"/>
                <a:ea typeface="+mj-ea"/>
                <a:cs typeface="+mj-cs"/>
              </a:rPr>
              <a:t>Sciences</a:t>
            </a:r>
          </a:p>
          <a:p>
            <a:pPr>
              <a:lnSpc>
                <a:spcPct val="120000"/>
              </a:lnSpc>
              <a:spcBef>
                <a:spcPts val="600"/>
              </a:spcBef>
              <a:spcAft>
                <a:spcPts val="600"/>
              </a:spcAft>
            </a:pPr>
            <a:r>
              <a:rPr lang="en-US" sz="6000" b="1" dirty="0">
                <a:latin typeface="+mj-lt"/>
                <a:ea typeface="+mj-ea"/>
                <a:cs typeface="+mj-cs"/>
              </a:rPr>
              <a:t>Trainer</a:t>
            </a:r>
            <a:r>
              <a:rPr lang="en-US" sz="6000" dirty="0">
                <a:latin typeface="+mj-lt"/>
                <a:ea typeface="+mj-ea"/>
                <a:cs typeface="+mj-cs"/>
              </a:rPr>
              <a:t> – Mary Jacob</a:t>
            </a:r>
            <a:endParaRPr lang="en-GB" sz="6000" dirty="0">
              <a:latin typeface="+mj-lt"/>
              <a:ea typeface="+mj-ea"/>
              <a:cs typeface="+mj-cs"/>
            </a:endParaRPr>
          </a:p>
          <a:p>
            <a:pPr lvl="0">
              <a:lnSpc>
                <a:spcPct val="120000"/>
              </a:lnSpc>
              <a:spcBef>
                <a:spcPts val="600"/>
              </a:spcBef>
              <a:spcAft>
                <a:spcPts val="600"/>
              </a:spcAft>
            </a:pPr>
            <a:r>
              <a:rPr lang="en-US" sz="6000" b="1" dirty="0" smtClean="0">
                <a:latin typeface="+mj-lt"/>
                <a:ea typeface="+mj-ea"/>
                <a:cs typeface="+mj-cs"/>
              </a:rPr>
              <a:t>Poets</a:t>
            </a:r>
            <a:r>
              <a:rPr lang="en-US" sz="6000" dirty="0" smtClean="0">
                <a:latin typeface="+mj-lt"/>
                <a:ea typeface="+mj-ea"/>
                <a:cs typeface="+mj-cs"/>
              </a:rPr>
              <a:t> - PhD students in English and Creative Writing</a:t>
            </a:r>
            <a:endParaRPr lang="en-US" sz="6000" dirty="0">
              <a:latin typeface="+mj-lt"/>
              <a:ea typeface="+mj-ea"/>
              <a:cs typeface="+mj-cs"/>
            </a:endParaRPr>
          </a:p>
          <a:p>
            <a:pPr lvl="1">
              <a:lnSpc>
                <a:spcPct val="120000"/>
              </a:lnSpc>
              <a:spcBef>
                <a:spcPts val="600"/>
              </a:spcBef>
              <a:spcAft>
                <a:spcPts val="600"/>
              </a:spcAft>
            </a:pPr>
            <a:r>
              <a:rPr lang="en-US" sz="5800" dirty="0" smtClean="0">
                <a:latin typeface="+mj-lt"/>
                <a:ea typeface="+mj-ea"/>
                <a:cs typeface="+mj-cs"/>
              </a:rPr>
              <a:t>Katya Johnson</a:t>
            </a:r>
          </a:p>
          <a:p>
            <a:pPr lvl="1">
              <a:lnSpc>
                <a:spcPct val="120000"/>
              </a:lnSpc>
              <a:spcBef>
                <a:spcPts val="600"/>
              </a:spcBef>
              <a:spcAft>
                <a:spcPts val="600"/>
              </a:spcAft>
            </a:pPr>
            <a:r>
              <a:rPr lang="en-US" sz="5800" dirty="0" smtClean="0">
                <a:latin typeface="+mj-lt"/>
                <a:ea typeface="+mj-ea"/>
                <a:cs typeface="+mj-cs"/>
              </a:rPr>
              <a:t>Linda Rhinehart</a:t>
            </a:r>
          </a:p>
          <a:p>
            <a:pPr lvl="1">
              <a:lnSpc>
                <a:spcPct val="120000"/>
              </a:lnSpc>
              <a:spcBef>
                <a:spcPts val="600"/>
              </a:spcBef>
              <a:spcAft>
                <a:spcPts val="600"/>
              </a:spcAft>
            </a:pPr>
            <a:r>
              <a:rPr lang="en-US" sz="5800" dirty="0">
                <a:latin typeface="+mj-lt"/>
                <a:ea typeface="+mj-ea"/>
                <a:cs typeface="+mj-cs"/>
              </a:rPr>
              <a:t>Mary </a:t>
            </a:r>
            <a:r>
              <a:rPr lang="en-US" sz="5800" dirty="0" smtClean="0">
                <a:latin typeface="+mj-lt"/>
                <a:ea typeface="+mj-ea"/>
                <a:cs typeface="+mj-cs"/>
              </a:rPr>
              <a:t>Jacob</a:t>
            </a:r>
          </a:p>
          <a:p>
            <a:pPr lvl="0">
              <a:lnSpc>
                <a:spcPct val="120000"/>
              </a:lnSpc>
              <a:spcBef>
                <a:spcPts val="600"/>
              </a:spcBef>
              <a:spcAft>
                <a:spcPts val="600"/>
              </a:spcAft>
            </a:pPr>
            <a:r>
              <a:rPr lang="en-US" sz="6000" dirty="0" smtClean="0">
                <a:latin typeface="+mj-lt"/>
                <a:ea typeface="+mj-ea"/>
                <a:cs typeface="+mj-cs"/>
              </a:rPr>
              <a:t>Used WeVideo </a:t>
            </a:r>
            <a:r>
              <a:rPr lang="en-US" sz="6000" dirty="0" err="1" smtClean="0">
                <a:latin typeface="+mj-lt"/>
                <a:ea typeface="+mj-ea"/>
                <a:cs typeface="+mj-cs"/>
              </a:rPr>
              <a:t>licence</a:t>
            </a:r>
            <a:r>
              <a:rPr lang="en-US" sz="6000" dirty="0" smtClean="0">
                <a:latin typeface="+mj-lt"/>
                <a:ea typeface="+mj-ea"/>
                <a:cs typeface="+mj-cs"/>
              </a:rPr>
              <a:t> provided by</a:t>
            </a: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4247" y="5108619"/>
            <a:ext cx="3007027" cy="13975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4"/>
            <a:ext cx="9143244" cy="1456824"/>
          </a:xfrm>
          <a:prstGeom prst="rect">
            <a:avLst/>
          </a:prstGeom>
        </p:spPr>
      </p:pic>
      <p:sp>
        <p:nvSpPr>
          <p:cNvPr id="5" name="Title 3"/>
          <p:cNvSpPr>
            <a:spLocks noGrp="1"/>
          </p:cNvSpPr>
          <p:nvPr>
            <p:ph type="title"/>
          </p:nvPr>
        </p:nvSpPr>
        <p:spPr>
          <a:xfrm>
            <a:off x="526474" y="1455267"/>
            <a:ext cx="7924800" cy="1280890"/>
          </a:xfrm>
        </p:spPr>
        <p:txBody>
          <a:bodyPr/>
          <a:lstStyle/>
          <a:p>
            <a:r>
              <a:rPr lang="en-GB" dirty="0" smtClean="0"/>
              <a:t>Method</a:t>
            </a:r>
            <a:endParaRPr lang="en-GB" dirty="0"/>
          </a:p>
        </p:txBody>
      </p:sp>
    </p:spTree>
    <p:custDataLst>
      <p:tags r:id="rId1"/>
    </p:custDataLst>
    <p:extLst>
      <p:ext uri="{BB962C8B-B14F-4D97-AF65-F5344CB8AC3E}">
        <p14:creationId xmlns:p14="http://schemas.microsoft.com/office/powerpoint/2010/main" val="2178819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00363" y="4452427"/>
            <a:ext cx="7956000" cy="1909248"/>
          </a:xfrm>
          <a:custGeom>
            <a:avLst/>
            <a:gdLst>
              <a:gd name="connsiteX0" fmla="*/ 0 w 8432799"/>
              <a:gd name="connsiteY0" fmla="*/ 0 h 1909248"/>
              <a:gd name="connsiteX1" fmla="*/ 8432799 w 8432799"/>
              <a:gd name="connsiteY1" fmla="*/ 0 h 1909248"/>
              <a:gd name="connsiteX2" fmla="*/ 8432799 w 8432799"/>
              <a:gd name="connsiteY2" fmla="*/ 1909248 h 1909248"/>
              <a:gd name="connsiteX3" fmla="*/ 0 w 8432799"/>
              <a:gd name="connsiteY3" fmla="*/ 1909248 h 1909248"/>
              <a:gd name="connsiteX4" fmla="*/ 0 w 8432799"/>
              <a:gd name="connsiteY4" fmla="*/ 0 h 190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2799" h="1909248">
                <a:moveTo>
                  <a:pt x="0" y="0"/>
                </a:moveTo>
                <a:lnTo>
                  <a:pt x="8432799" y="0"/>
                </a:lnTo>
                <a:lnTo>
                  <a:pt x="8432799" y="1909248"/>
                </a:lnTo>
                <a:lnTo>
                  <a:pt x="0" y="190924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6032" tIns="256032" rIns="256032" bIns="1134287" numCol="1" spcCol="1270" anchor="ctr" anchorCtr="0">
            <a:noAutofit/>
          </a:bodyPr>
          <a:lstStyle/>
          <a:p>
            <a:pPr lvl="0" algn="ctr" defTabSz="1600200">
              <a:lnSpc>
                <a:spcPct val="90000"/>
              </a:lnSpc>
              <a:spcBef>
                <a:spcPct val="0"/>
              </a:spcBef>
              <a:spcAft>
                <a:spcPct val="35000"/>
              </a:spcAft>
            </a:pPr>
            <a:r>
              <a:rPr lang="en-GB" sz="3600" kern="1200" dirty="0" smtClean="0"/>
              <a:t>Research question</a:t>
            </a:r>
            <a:endParaRPr lang="en-GB" sz="3600" kern="1200" dirty="0"/>
          </a:p>
        </p:txBody>
      </p:sp>
      <p:sp>
        <p:nvSpPr>
          <p:cNvPr id="9" name="Freeform 8"/>
          <p:cNvSpPr/>
          <p:nvPr/>
        </p:nvSpPr>
        <p:spPr>
          <a:xfrm>
            <a:off x="600363" y="5485592"/>
            <a:ext cx="7956000" cy="878254"/>
          </a:xfrm>
          <a:custGeom>
            <a:avLst/>
            <a:gdLst>
              <a:gd name="connsiteX0" fmla="*/ 0 w 8432799"/>
              <a:gd name="connsiteY0" fmla="*/ 0 h 878254"/>
              <a:gd name="connsiteX1" fmla="*/ 8432799 w 8432799"/>
              <a:gd name="connsiteY1" fmla="*/ 0 h 878254"/>
              <a:gd name="connsiteX2" fmla="*/ 8432799 w 8432799"/>
              <a:gd name="connsiteY2" fmla="*/ 878254 h 878254"/>
              <a:gd name="connsiteX3" fmla="*/ 0 w 8432799"/>
              <a:gd name="connsiteY3" fmla="*/ 878254 h 878254"/>
              <a:gd name="connsiteX4" fmla="*/ 0 w 8432799"/>
              <a:gd name="connsiteY4" fmla="*/ 0 h 87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2799" h="878254">
                <a:moveTo>
                  <a:pt x="0" y="0"/>
                </a:moveTo>
                <a:lnTo>
                  <a:pt x="8432799" y="0"/>
                </a:lnTo>
                <a:lnTo>
                  <a:pt x="8432799" y="878254"/>
                </a:lnTo>
                <a:lnTo>
                  <a:pt x="0" y="878254"/>
                </a:lnTo>
                <a:lnTo>
                  <a:pt x="0" y="0"/>
                </a:lnTo>
                <a:close/>
              </a:path>
            </a:pathLst>
          </a:custGeom>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How effective is the digital story/poem format for learning and teaching?</a:t>
            </a:r>
            <a:endParaRPr lang="en-GB" sz="2800" kern="1200" dirty="0"/>
          </a:p>
        </p:txBody>
      </p:sp>
      <p:sp>
        <p:nvSpPr>
          <p:cNvPr id="12" name="Freeform 11"/>
          <p:cNvSpPr/>
          <p:nvPr/>
        </p:nvSpPr>
        <p:spPr>
          <a:xfrm>
            <a:off x="600363" y="2194137"/>
            <a:ext cx="7956000" cy="1909248"/>
          </a:xfrm>
          <a:custGeom>
            <a:avLst/>
            <a:gdLst>
              <a:gd name="connsiteX0" fmla="*/ 0 w 8432799"/>
              <a:gd name="connsiteY0" fmla="*/ 0 h 1909248"/>
              <a:gd name="connsiteX1" fmla="*/ 8432799 w 8432799"/>
              <a:gd name="connsiteY1" fmla="*/ 0 h 1909248"/>
              <a:gd name="connsiteX2" fmla="*/ 8432799 w 8432799"/>
              <a:gd name="connsiteY2" fmla="*/ 1909248 h 1909248"/>
              <a:gd name="connsiteX3" fmla="*/ 0 w 8432799"/>
              <a:gd name="connsiteY3" fmla="*/ 1909248 h 1909248"/>
              <a:gd name="connsiteX4" fmla="*/ 0 w 8432799"/>
              <a:gd name="connsiteY4" fmla="*/ 0 h 190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2799" h="1909248">
                <a:moveTo>
                  <a:pt x="0" y="0"/>
                </a:moveTo>
                <a:lnTo>
                  <a:pt x="8432799" y="0"/>
                </a:lnTo>
                <a:lnTo>
                  <a:pt x="8432799" y="1909248"/>
                </a:lnTo>
                <a:lnTo>
                  <a:pt x="0" y="1909248"/>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6032" tIns="256032" rIns="256032" bIns="1134287" numCol="1" spcCol="1270" anchor="ctr" anchorCtr="0">
            <a:noAutofit/>
          </a:bodyPr>
          <a:lstStyle/>
          <a:p>
            <a:pPr lvl="0" algn="ctr" defTabSz="1600200">
              <a:lnSpc>
                <a:spcPct val="90000"/>
              </a:lnSpc>
              <a:spcBef>
                <a:spcPct val="0"/>
              </a:spcBef>
              <a:spcAft>
                <a:spcPct val="35000"/>
              </a:spcAft>
            </a:pPr>
            <a:r>
              <a:rPr lang="en-GB" sz="3600" kern="1200" dirty="0" smtClean="0"/>
              <a:t>Teaching aim</a:t>
            </a:r>
            <a:endParaRPr lang="en-GB" sz="3600" kern="1200" dirty="0"/>
          </a:p>
        </p:txBody>
      </p:sp>
      <p:sp>
        <p:nvSpPr>
          <p:cNvPr id="13" name="Freeform 12"/>
          <p:cNvSpPr/>
          <p:nvPr/>
        </p:nvSpPr>
        <p:spPr>
          <a:xfrm>
            <a:off x="600363" y="3227302"/>
            <a:ext cx="7956000" cy="878254"/>
          </a:xfrm>
          <a:custGeom>
            <a:avLst/>
            <a:gdLst>
              <a:gd name="connsiteX0" fmla="*/ 0 w 8432799"/>
              <a:gd name="connsiteY0" fmla="*/ 0 h 878254"/>
              <a:gd name="connsiteX1" fmla="*/ 8432799 w 8432799"/>
              <a:gd name="connsiteY1" fmla="*/ 0 h 878254"/>
              <a:gd name="connsiteX2" fmla="*/ 8432799 w 8432799"/>
              <a:gd name="connsiteY2" fmla="*/ 878254 h 878254"/>
              <a:gd name="connsiteX3" fmla="*/ 0 w 8432799"/>
              <a:gd name="connsiteY3" fmla="*/ 878254 h 878254"/>
              <a:gd name="connsiteX4" fmla="*/ 0 w 8432799"/>
              <a:gd name="connsiteY4" fmla="*/ 0 h 87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2799" h="878254">
                <a:moveTo>
                  <a:pt x="0" y="0"/>
                </a:moveTo>
                <a:lnTo>
                  <a:pt x="8432799" y="0"/>
                </a:lnTo>
                <a:lnTo>
                  <a:pt x="8432799" y="878254"/>
                </a:lnTo>
                <a:lnTo>
                  <a:pt x="0" y="878254"/>
                </a:lnTo>
                <a:lnTo>
                  <a:pt x="0" y="0"/>
                </a:lnTo>
                <a:close/>
              </a:path>
            </a:pathLst>
          </a:custGeom>
          <a:solidFill>
            <a:schemeClr val="accent4">
              <a:lumMod val="20000"/>
              <a:lumOff val="80000"/>
              <a:alpha val="90000"/>
            </a:scheme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a:r>
              <a:rPr lang="en-US" sz="2800" dirty="0"/>
              <a:t>Make the science of </a:t>
            </a:r>
            <a:r>
              <a:rPr lang="en-US" sz="2800" dirty="0" smtClean="0"/>
              <a:t>biotechnology engaging </a:t>
            </a:r>
            <a:r>
              <a:rPr lang="en-US" sz="2800" dirty="0"/>
              <a:t>for distance learners</a:t>
            </a:r>
          </a:p>
        </p:txBody>
      </p:sp>
      <p:sp>
        <p:nvSpPr>
          <p:cNvPr id="14" name="Title 13"/>
          <p:cNvSpPr>
            <a:spLocks noGrp="1"/>
          </p:cNvSpPr>
          <p:nvPr>
            <p:ph type="title"/>
          </p:nvPr>
        </p:nvSpPr>
        <p:spPr/>
        <p:txBody>
          <a:bodyPr/>
          <a:lstStyle/>
          <a:p>
            <a:r>
              <a:rPr lang="en-GB" dirty="0" smtClean="0"/>
              <a:t>Research aims and questions</a:t>
            </a:r>
            <a:endParaRPr lang="en-GB" dirty="0"/>
          </a:p>
        </p:txBody>
      </p:sp>
    </p:spTree>
    <p:custDataLst>
      <p:tags r:id="rId1"/>
    </p:custDataLst>
    <p:extLst>
      <p:ext uri="{BB962C8B-B14F-4D97-AF65-F5344CB8AC3E}">
        <p14:creationId xmlns:p14="http://schemas.microsoft.com/office/powerpoint/2010/main" val="32415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993"/>
            <a:ext cx="9144000" cy="6842014"/>
          </a:xfrm>
          <a:prstGeom prst="rect">
            <a:avLst/>
          </a:prstGeom>
        </p:spPr>
      </p:pic>
      <p:sp>
        <p:nvSpPr>
          <p:cNvPr id="5" name="Title 4"/>
          <p:cNvSpPr>
            <a:spLocks noGrp="1"/>
          </p:cNvSpPr>
          <p:nvPr>
            <p:ph type="ctrTitle"/>
          </p:nvPr>
        </p:nvSpPr>
        <p:spPr>
          <a:xfrm>
            <a:off x="0" y="1617784"/>
            <a:ext cx="3501781" cy="950970"/>
          </a:xfrm>
          <a:solidFill>
            <a:schemeClr val="bg2">
              <a:lumMod val="25000"/>
            </a:schemeClr>
          </a:solidFill>
        </p:spPr>
        <p:txBody>
          <a:bodyPr/>
          <a:lstStyle/>
          <a:p>
            <a:r>
              <a:rPr lang="en-GB" dirty="0" smtClean="0">
                <a:solidFill>
                  <a:schemeClr val="bg1"/>
                </a:solidFill>
              </a:rPr>
              <a:t>A</a:t>
            </a:r>
            <a:r>
              <a:rPr lang="en-GB" dirty="0" smtClean="0"/>
              <a:t> </a:t>
            </a:r>
            <a:r>
              <a:rPr lang="en-GB" dirty="0" smtClean="0">
                <a:solidFill>
                  <a:schemeClr val="bg1"/>
                </a:solidFill>
              </a:rPr>
              <a:t>journey</a:t>
            </a:r>
            <a:endParaRPr lang="en-GB" dirty="0">
              <a:solidFill>
                <a:schemeClr val="bg1"/>
              </a:solidFill>
            </a:endParaRPr>
          </a:p>
        </p:txBody>
      </p:sp>
    </p:spTree>
    <p:custDataLst>
      <p:tags r:id="rId1"/>
    </p:custDataLst>
    <p:extLst>
      <p:ext uri="{BB962C8B-B14F-4D97-AF65-F5344CB8AC3E}">
        <p14:creationId xmlns:p14="http://schemas.microsoft.com/office/powerpoint/2010/main" val="315987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7993"/>
            <a:ext cx="9144000" cy="6842014"/>
          </a:xfrm>
          <a:prstGeom prst="rect">
            <a:avLst/>
          </a:prstGeom>
        </p:spPr>
      </p:pic>
      <p:grpSp>
        <p:nvGrpSpPr>
          <p:cNvPr id="28" name="Group 27"/>
          <p:cNvGrpSpPr/>
          <p:nvPr/>
        </p:nvGrpSpPr>
        <p:grpSpPr>
          <a:xfrm>
            <a:off x="628017" y="5170669"/>
            <a:ext cx="3697370" cy="1537785"/>
            <a:chOff x="628017" y="5170669"/>
            <a:chExt cx="3697370" cy="1537785"/>
          </a:xfrm>
        </p:grpSpPr>
        <p:sp>
          <p:nvSpPr>
            <p:cNvPr id="20" name="Freeform 19"/>
            <p:cNvSpPr/>
            <p:nvPr/>
          </p:nvSpPr>
          <p:spPr>
            <a:xfrm>
              <a:off x="1430463" y="5932097"/>
              <a:ext cx="2894924" cy="776357"/>
            </a:xfrm>
            <a:custGeom>
              <a:avLst/>
              <a:gdLst>
                <a:gd name="connsiteX0" fmla="*/ 0 w 2894924"/>
                <a:gd name="connsiteY0" fmla="*/ 129395 h 776357"/>
                <a:gd name="connsiteX1" fmla="*/ 129395 w 2894924"/>
                <a:gd name="connsiteY1" fmla="*/ 0 h 776357"/>
                <a:gd name="connsiteX2" fmla="*/ 2765529 w 2894924"/>
                <a:gd name="connsiteY2" fmla="*/ 0 h 776357"/>
                <a:gd name="connsiteX3" fmla="*/ 2894924 w 2894924"/>
                <a:gd name="connsiteY3" fmla="*/ 129395 h 776357"/>
                <a:gd name="connsiteX4" fmla="*/ 2894924 w 2894924"/>
                <a:gd name="connsiteY4" fmla="*/ 646962 h 776357"/>
                <a:gd name="connsiteX5" fmla="*/ 2765529 w 2894924"/>
                <a:gd name="connsiteY5" fmla="*/ 776357 h 776357"/>
                <a:gd name="connsiteX6" fmla="*/ 129395 w 2894924"/>
                <a:gd name="connsiteY6" fmla="*/ 776357 h 776357"/>
                <a:gd name="connsiteX7" fmla="*/ 0 w 2894924"/>
                <a:gd name="connsiteY7" fmla="*/ 646962 h 776357"/>
                <a:gd name="connsiteX8" fmla="*/ 0 w 2894924"/>
                <a:gd name="connsiteY8" fmla="*/ 129395 h 77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924" h="776357">
                  <a:moveTo>
                    <a:pt x="0" y="129395"/>
                  </a:moveTo>
                  <a:cubicBezTo>
                    <a:pt x="0" y="57932"/>
                    <a:pt x="57932" y="0"/>
                    <a:pt x="129395" y="0"/>
                  </a:cubicBezTo>
                  <a:lnTo>
                    <a:pt x="2765529" y="0"/>
                  </a:lnTo>
                  <a:cubicBezTo>
                    <a:pt x="2836992" y="0"/>
                    <a:pt x="2894924" y="57932"/>
                    <a:pt x="2894924" y="129395"/>
                  </a:cubicBezTo>
                  <a:lnTo>
                    <a:pt x="2894924" y="646962"/>
                  </a:lnTo>
                  <a:cubicBezTo>
                    <a:pt x="2894924" y="718425"/>
                    <a:pt x="2836992" y="776357"/>
                    <a:pt x="2765529" y="776357"/>
                  </a:cubicBezTo>
                  <a:lnTo>
                    <a:pt x="129395" y="776357"/>
                  </a:lnTo>
                  <a:cubicBezTo>
                    <a:pt x="57932" y="776357"/>
                    <a:pt x="0" y="718425"/>
                    <a:pt x="0" y="646962"/>
                  </a:cubicBezTo>
                  <a:lnTo>
                    <a:pt x="0" y="129395"/>
                  </a:lnTo>
                  <a:close/>
                </a:path>
              </a:pathLst>
            </a:custGeom>
            <a:solidFill>
              <a:srgbClr val="C16F1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50658" tIns="114099" rIns="114099" bIns="114099" numCol="1" spcCol="1270" anchor="ctr" anchorCtr="0">
              <a:noAutofit/>
            </a:bodyPr>
            <a:lstStyle/>
            <a:p>
              <a:pPr lvl="0" algn="l" defTabSz="889000">
                <a:lnSpc>
                  <a:spcPct val="90000"/>
                </a:lnSpc>
                <a:spcBef>
                  <a:spcPct val="0"/>
                </a:spcBef>
                <a:spcAft>
                  <a:spcPct val="35000"/>
                </a:spcAft>
              </a:pPr>
              <a:r>
                <a:rPr lang="en-GB" sz="2000" kern="1200" dirty="0" smtClean="0"/>
                <a:t>Personal </a:t>
              </a:r>
              <a:r>
                <a:rPr lang="en-GB" sz="2000" dirty="0"/>
                <a:t>d</a:t>
              </a:r>
              <a:r>
                <a:rPr lang="en-GB" sz="2000" kern="1200" dirty="0" smtClean="0"/>
                <a:t>igital story (DS)</a:t>
              </a:r>
              <a:endParaRPr lang="en-GB" sz="2000" kern="1200" dirty="0"/>
            </a:p>
          </p:txBody>
        </p:sp>
        <p:sp>
          <p:nvSpPr>
            <p:cNvPr id="21" name="Oval 20"/>
            <p:cNvSpPr/>
            <p:nvPr/>
          </p:nvSpPr>
          <p:spPr>
            <a:xfrm>
              <a:off x="628017" y="5170669"/>
              <a:ext cx="1342375" cy="1342424"/>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30" name="Group 29"/>
          <p:cNvGrpSpPr/>
          <p:nvPr/>
        </p:nvGrpSpPr>
        <p:grpSpPr>
          <a:xfrm>
            <a:off x="4333037" y="2755830"/>
            <a:ext cx="3697369" cy="1563093"/>
            <a:chOff x="4333037" y="2755830"/>
            <a:chExt cx="3697369" cy="1563093"/>
          </a:xfrm>
        </p:grpSpPr>
        <p:sp>
          <p:nvSpPr>
            <p:cNvPr id="11" name="Oval 10"/>
            <p:cNvSpPr/>
            <p:nvPr/>
          </p:nvSpPr>
          <p:spPr>
            <a:xfrm>
              <a:off x="4523079" y="4184444"/>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24" name="Freeform 23"/>
            <p:cNvSpPr/>
            <p:nvPr/>
          </p:nvSpPr>
          <p:spPr>
            <a:xfrm>
              <a:off x="5135482" y="3517258"/>
              <a:ext cx="2894924" cy="776357"/>
            </a:xfrm>
            <a:custGeom>
              <a:avLst/>
              <a:gdLst>
                <a:gd name="connsiteX0" fmla="*/ 0 w 2894924"/>
                <a:gd name="connsiteY0" fmla="*/ 129395 h 776357"/>
                <a:gd name="connsiteX1" fmla="*/ 129395 w 2894924"/>
                <a:gd name="connsiteY1" fmla="*/ 0 h 776357"/>
                <a:gd name="connsiteX2" fmla="*/ 2765529 w 2894924"/>
                <a:gd name="connsiteY2" fmla="*/ 0 h 776357"/>
                <a:gd name="connsiteX3" fmla="*/ 2894924 w 2894924"/>
                <a:gd name="connsiteY3" fmla="*/ 129395 h 776357"/>
                <a:gd name="connsiteX4" fmla="*/ 2894924 w 2894924"/>
                <a:gd name="connsiteY4" fmla="*/ 646962 h 776357"/>
                <a:gd name="connsiteX5" fmla="*/ 2765529 w 2894924"/>
                <a:gd name="connsiteY5" fmla="*/ 776357 h 776357"/>
                <a:gd name="connsiteX6" fmla="*/ 129395 w 2894924"/>
                <a:gd name="connsiteY6" fmla="*/ 776357 h 776357"/>
                <a:gd name="connsiteX7" fmla="*/ 0 w 2894924"/>
                <a:gd name="connsiteY7" fmla="*/ 646962 h 776357"/>
                <a:gd name="connsiteX8" fmla="*/ 0 w 2894924"/>
                <a:gd name="connsiteY8" fmla="*/ 129395 h 77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924" h="776357">
                  <a:moveTo>
                    <a:pt x="0" y="129395"/>
                  </a:moveTo>
                  <a:cubicBezTo>
                    <a:pt x="0" y="57932"/>
                    <a:pt x="57932" y="0"/>
                    <a:pt x="129395" y="0"/>
                  </a:cubicBezTo>
                  <a:lnTo>
                    <a:pt x="2765529" y="0"/>
                  </a:lnTo>
                  <a:cubicBezTo>
                    <a:pt x="2836992" y="0"/>
                    <a:pt x="2894924" y="57932"/>
                    <a:pt x="2894924" y="129395"/>
                  </a:cubicBezTo>
                  <a:lnTo>
                    <a:pt x="2894924" y="646962"/>
                  </a:lnTo>
                  <a:cubicBezTo>
                    <a:pt x="2894924" y="718425"/>
                    <a:pt x="2836992" y="776357"/>
                    <a:pt x="2765529" y="776357"/>
                  </a:cubicBezTo>
                  <a:lnTo>
                    <a:pt x="129395" y="776357"/>
                  </a:lnTo>
                  <a:cubicBezTo>
                    <a:pt x="57932" y="776357"/>
                    <a:pt x="0" y="718425"/>
                    <a:pt x="0" y="646962"/>
                  </a:cubicBezTo>
                  <a:lnTo>
                    <a:pt x="0" y="129395"/>
                  </a:lnTo>
                  <a:close/>
                </a:path>
              </a:pathLst>
            </a:custGeom>
            <a:solidFill>
              <a:schemeClr val="accent4">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50658" tIns="114099" rIns="114099" bIns="114099" numCol="1" spcCol="1270" anchor="ctr" anchorCtr="0">
              <a:noAutofit/>
            </a:bodyPr>
            <a:lstStyle/>
            <a:p>
              <a:pPr lvl="0" algn="l" defTabSz="889000">
                <a:lnSpc>
                  <a:spcPct val="90000"/>
                </a:lnSpc>
                <a:spcBef>
                  <a:spcPct val="0"/>
                </a:spcBef>
                <a:spcAft>
                  <a:spcPct val="35000"/>
                </a:spcAft>
              </a:pPr>
              <a:r>
                <a:rPr lang="en-GB" sz="2000" kern="1200" dirty="0" smtClean="0"/>
                <a:t>Train others in DS</a:t>
              </a:r>
              <a:endParaRPr lang="en-GB" sz="2000" kern="1200" dirty="0"/>
            </a:p>
          </p:txBody>
        </p:sp>
        <p:sp>
          <p:nvSpPr>
            <p:cNvPr id="25" name="Oval 24"/>
            <p:cNvSpPr/>
            <p:nvPr/>
          </p:nvSpPr>
          <p:spPr>
            <a:xfrm>
              <a:off x="4333037" y="2755830"/>
              <a:ext cx="1342375" cy="1342424"/>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grpSp>
        <p:nvGrpSpPr>
          <p:cNvPr id="31" name="Group 30"/>
          <p:cNvGrpSpPr/>
          <p:nvPr/>
        </p:nvGrpSpPr>
        <p:grpSpPr>
          <a:xfrm>
            <a:off x="4818611" y="149547"/>
            <a:ext cx="3697370" cy="2495316"/>
            <a:chOff x="4818611" y="149547"/>
            <a:chExt cx="3697370" cy="2495316"/>
          </a:xfrm>
        </p:grpSpPr>
        <p:sp>
          <p:nvSpPr>
            <p:cNvPr id="12" name="Oval 11"/>
            <p:cNvSpPr/>
            <p:nvPr/>
          </p:nvSpPr>
          <p:spPr>
            <a:xfrm>
              <a:off x="5321901" y="2510384"/>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Oval 12"/>
            <p:cNvSpPr/>
            <p:nvPr/>
          </p:nvSpPr>
          <p:spPr>
            <a:xfrm>
              <a:off x="5106090" y="421463"/>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Oval 13"/>
            <p:cNvSpPr/>
            <p:nvPr/>
          </p:nvSpPr>
          <p:spPr>
            <a:xfrm>
              <a:off x="5297743" y="285505"/>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5" name="Oval 14"/>
            <p:cNvSpPr/>
            <p:nvPr/>
          </p:nvSpPr>
          <p:spPr>
            <a:xfrm>
              <a:off x="5489396" y="149547"/>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6" name="Oval 15"/>
            <p:cNvSpPr/>
            <p:nvPr/>
          </p:nvSpPr>
          <p:spPr>
            <a:xfrm>
              <a:off x="5681049" y="285505"/>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7" name="Oval 16"/>
            <p:cNvSpPr/>
            <p:nvPr/>
          </p:nvSpPr>
          <p:spPr>
            <a:xfrm>
              <a:off x="5873507" y="421463"/>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8" name="Oval 17"/>
            <p:cNvSpPr/>
            <p:nvPr/>
          </p:nvSpPr>
          <p:spPr>
            <a:xfrm>
              <a:off x="5489396" y="436710"/>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9" name="Oval 18"/>
            <p:cNvSpPr/>
            <p:nvPr/>
          </p:nvSpPr>
          <p:spPr>
            <a:xfrm>
              <a:off x="5489396" y="723874"/>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6" name="Freeform 25"/>
            <p:cNvSpPr/>
            <p:nvPr/>
          </p:nvSpPr>
          <p:spPr>
            <a:xfrm>
              <a:off x="5621057" y="1756795"/>
              <a:ext cx="2894924" cy="776357"/>
            </a:xfrm>
            <a:custGeom>
              <a:avLst/>
              <a:gdLst>
                <a:gd name="connsiteX0" fmla="*/ 0 w 2894924"/>
                <a:gd name="connsiteY0" fmla="*/ 129395 h 776357"/>
                <a:gd name="connsiteX1" fmla="*/ 129395 w 2894924"/>
                <a:gd name="connsiteY1" fmla="*/ 0 h 776357"/>
                <a:gd name="connsiteX2" fmla="*/ 2765529 w 2894924"/>
                <a:gd name="connsiteY2" fmla="*/ 0 h 776357"/>
                <a:gd name="connsiteX3" fmla="*/ 2894924 w 2894924"/>
                <a:gd name="connsiteY3" fmla="*/ 129395 h 776357"/>
                <a:gd name="connsiteX4" fmla="*/ 2894924 w 2894924"/>
                <a:gd name="connsiteY4" fmla="*/ 646962 h 776357"/>
                <a:gd name="connsiteX5" fmla="*/ 2765529 w 2894924"/>
                <a:gd name="connsiteY5" fmla="*/ 776357 h 776357"/>
                <a:gd name="connsiteX6" fmla="*/ 129395 w 2894924"/>
                <a:gd name="connsiteY6" fmla="*/ 776357 h 776357"/>
                <a:gd name="connsiteX7" fmla="*/ 0 w 2894924"/>
                <a:gd name="connsiteY7" fmla="*/ 646962 h 776357"/>
                <a:gd name="connsiteX8" fmla="*/ 0 w 2894924"/>
                <a:gd name="connsiteY8" fmla="*/ 129395 h 77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924" h="776357">
                  <a:moveTo>
                    <a:pt x="0" y="129395"/>
                  </a:moveTo>
                  <a:cubicBezTo>
                    <a:pt x="0" y="57932"/>
                    <a:pt x="57932" y="0"/>
                    <a:pt x="129395" y="0"/>
                  </a:cubicBezTo>
                  <a:lnTo>
                    <a:pt x="2765529" y="0"/>
                  </a:lnTo>
                  <a:cubicBezTo>
                    <a:pt x="2836992" y="0"/>
                    <a:pt x="2894924" y="57932"/>
                    <a:pt x="2894924" y="129395"/>
                  </a:cubicBezTo>
                  <a:lnTo>
                    <a:pt x="2894924" y="646962"/>
                  </a:lnTo>
                  <a:cubicBezTo>
                    <a:pt x="2894924" y="718425"/>
                    <a:pt x="2836992" y="776357"/>
                    <a:pt x="2765529" y="776357"/>
                  </a:cubicBezTo>
                  <a:lnTo>
                    <a:pt x="129395" y="776357"/>
                  </a:lnTo>
                  <a:cubicBezTo>
                    <a:pt x="57932" y="776357"/>
                    <a:pt x="0" y="718425"/>
                    <a:pt x="0" y="646962"/>
                  </a:cubicBezTo>
                  <a:lnTo>
                    <a:pt x="0" y="129395"/>
                  </a:lnTo>
                  <a:close/>
                </a:path>
              </a:pathLst>
            </a:custGeom>
            <a:solidFill>
              <a:schemeClr val="accent5">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50658" tIns="114099" rIns="114099" bIns="114099" numCol="1" spcCol="1270" anchor="ctr" anchorCtr="0">
              <a:noAutofit/>
            </a:bodyPr>
            <a:lstStyle/>
            <a:p>
              <a:pPr lvl="0" algn="l" defTabSz="889000">
                <a:lnSpc>
                  <a:spcPct val="90000"/>
                </a:lnSpc>
                <a:spcBef>
                  <a:spcPct val="0"/>
                </a:spcBef>
                <a:spcAft>
                  <a:spcPct val="35000"/>
                </a:spcAft>
              </a:pPr>
              <a:r>
                <a:rPr lang="en-GB" sz="2000" kern="1200" dirty="0" smtClean="0"/>
                <a:t>Make DS poem for module</a:t>
              </a:r>
              <a:endParaRPr lang="en-GB" sz="2000" kern="1200" dirty="0"/>
            </a:p>
          </p:txBody>
        </p:sp>
        <p:sp>
          <p:nvSpPr>
            <p:cNvPr id="27" name="Oval 26"/>
            <p:cNvSpPr/>
            <p:nvPr/>
          </p:nvSpPr>
          <p:spPr>
            <a:xfrm>
              <a:off x="4818611" y="995368"/>
              <a:ext cx="1342375" cy="1342424"/>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sp>
        <p:nvSpPr>
          <p:cNvPr id="5" name="Title 4"/>
          <p:cNvSpPr>
            <a:spLocks noGrp="1"/>
          </p:cNvSpPr>
          <p:nvPr>
            <p:ph type="ctrTitle"/>
          </p:nvPr>
        </p:nvSpPr>
        <p:spPr>
          <a:xfrm>
            <a:off x="0" y="1617784"/>
            <a:ext cx="3501781" cy="950970"/>
          </a:xfrm>
          <a:solidFill>
            <a:schemeClr val="bg2">
              <a:lumMod val="25000"/>
            </a:schemeClr>
          </a:solidFill>
        </p:spPr>
        <p:txBody>
          <a:bodyPr/>
          <a:lstStyle/>
          <a:p>
            <a:r>
              <a:rPr lang="en-GB" dirty="0" smtClean="0">
                <a:solidFill>
                  <a:schemeClr val="bg1"/>
                </a:solidFill>
              </a:rPr>
              <a:t>A</a:t>
            </a:r>
            <a:r>
              <a:rPr lang="en-GB" dirty="0" smtClean="0"/>
              <a:t> </a:t>
            </a:r>
            <a:r>
              <a:rPr lang="en-GB" dirty="0" smtClean="0">
                <a:solidFill>
                  <a:schemeClr val="bg1"/>
                </a:solidFill>
              </a:rPr>
              <a:t>journey</a:t>
            </a:r>
            <a:endParaRPr lang="en-GB" dirty="0">
              <a:solidFill>
                <a:schemeClr val="bg1"/>
              </a:solidFill>
            </a:endParaRPr>
          </a:p>
        </p:txBody>
      </p:sp>
      <p:grpSp>
        <p:nvGrpSpPr>
          <p:cNvPr id="2" name="Group 1"/>
          <p:cNvGrpSpPr/>
          <p:nvPr/>
        </p:nvGrpSpPr>
        <p:grpSpPr>
          <a:xfrm>
            <a:off x="2197477" y="4209221"/>
            <a:ext cx="4726497" cy="1587449"/>
            <a:chOff x="2197477" y="4209221"/>
            <a:chExt cx="4726497" cy="1587449"/>
          </a:xfrm>
        </p:grpSpPr>
        <p:sp>
          <p:nvSpPr>
            <p:cNvPr id="3" name="Oval 2"/>
            <p:cNvSpPr/>
            <p:nvPr/>
          </p:nvSpPr>
          <p:spPr>
            <a:xfrm>
              <a:off x="3122725" y="5325473"/>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Oval 7"/>
            <p:cNvSpPr/>
            <p:nvPr/>
          </p:nvSpPr>
          <p:spPr>
            <a:xfrm>
              <a:off x="2823167" y="5462066"/>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Oval 8"/>
            <p:cNvSpPr/>
            <p:nvPr/>
          </p:nvSpPr>
          <p:spPr>
            <a:xfrm>
              <a:off x="2514751" y="5574517"/>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0" name="Oval 9"/>
            <p:cNvSpPr/>
            <p:nvPr/>
          </p:nvSpPr>
          <p:spPr>
            <a:xfrm>
              <a:off x="2197477" y="5662191"/>
              <a:ext cx="134479" cy="134479"/>
            </a:xfrm>
            <a:prstGeom prst="ellipse">
              <a:avLst/>
            </a:prstGeom>
            <a:solidFill>
              <a:schemeClr val="accent1"/>
            </a:solidFill>
            <a:ln>
              <a:solidFill>
                <a:schemeClr val="accent1">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2" name="Freeform 21"/>
            <p:cNvSpPr/>
            <p:nvPr/>
          </p:nvSpPr>
          <p:spPr>
            <a:xfrm>
              <a:off x="4029050" y="4995004"/>
              <a:ext cx="2894924" cy="776357"/>
            </a:xfrm>
            <a:custGeom>
              <a:avLst/>
              <a:gdLst>
                <a:gd name="connsiteX0" fmla="*/ 0 w 2894924"/>
                <a:gd name="connsiteY0" fmla="*/ 129395 h 776357"/>
                <a:gd name="connsiteX1" fmla="*/ 129395 w 2894924"/>
                <a:gd name="connsiteY1" fmla="*/ 0 h 776357"/>
                <a:gd name="connsiteX2" fmla="*/ 2765529 w 2894924"/>
                <a:gd name="connsiteY2" fmla="*/ 0 h 776357"/>
                <a:gd name="connsiteX3" fmla="*/ 2894924 w 2894924"/>
                <a:gd name="connsiteY3" fmla="*/ 129395 h 776357"/>
                <a:gd name="connsiteX4" fmla="*/ 2894924 w 2894924"/>
                <a:gd name="connsiteY4" fmla="*/ 646962 h 776357"/>
                <a:gd name="connsiteX5" fmla="*/ 2765529 w 2894924"/>
                <a:gd name="connsiteY5" fmla="*/ 776357 h 776357"/>
                <a:gd name="connsiteX6" fmla="*/ 129395 w 2894924"/>
                <a:gd name="connsiteY6" fmla="*/ 776357 h 776357"/>
                <a:gd name="connsiteX7" fmla="*/ 0 w 2894924"/>
                <a:gd name="connsiteY7" fmla="*/ 646962 h 776357"/>
                <a:gd name="connsiteX8" fmla="*/ 0 w 2894924"/>
                <a:gd name="connsiteY8" fmla="*/ 129395 h 77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924" h="776357">
                  <a:moveTo>
                    <a:pt x="0" y="129395"/>
                  </a:moveTo>
                  <a:cubicBezTo>
                    <a:pt x="0" y="57932"/>
                    <a:pt x="57932" y="0"/>
                    <a:pt x="129395" y="0"/>
                  </a:cubicBezTo>
                  <a:lnTo>
                    <a:pt x="2765529" y="0"/>
                  </a:lnTo>
                  <a:cubicBezTo>
                    <a:pt x="2836992" y="0"/>
                    <a:pt x="2894924" y="57932"/>
                    <a:pt x="2894924" y="129395"/>
                  </a:cubicBezTo>
                  <a:lnTo>
                    <a:pt x="2894924" y="646962"/>
                  </a:lnTo>
                  <a:cubicBezTo>
                    <a:pt x="2894924" y="718425"/>
                    <a:pt x="2836992" y="776357"/>
                    <a:pt x="2765529" y="776357"/>
                  </a:cubicBezTo>
                  <a:lnTo>
                    <a:pt x="129395" y="776357"/>
                  </a:lnTo>
                  <a:cubicBezTo>
                    <a:pt x="57932" y="776357"/>
                    <a:pt x="0" y="718425"/>
                    <a:pt x="0" y="646962"/>
                  </a:cubicBezTo>
                  <a:lnTo>
                    <a:pt x="0" y="129395"/>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50658" tIns="114099" rIns="114099" bIns="114099" numCol="1" spcCol="1270" anchor="ctr" anchorCtr="0">
              <a:noAutofit/>
            </a:bodyPr>
            <a:lstStyle/>
            <a:p>
              <a:pPr lvl="0" algn="l" defTabSz="889000">
                <a:lnSpc>
                  <a:spcPct val="90000"/>
                </a:lnSpc>
                <a:spcBef>
                  <a:spcPct val="0"/>
                </a:spcBef>
                <a:spcAft>
                  <a:spcPct val="35000"/>
                </a:spcAft>
              </a:pPr>
              <a:r>
                <a:rPr lang="en-GB" sz="2000" kern="1200" dirty="0" smtClean="0"/>
                <a:t>Poetry - Creative </a:t>
              </a:r>
              <a:r>
                <a:rPr lang="en-GB" sz="2000" dirty="0"/>
                <a:t>W</a:t>
              </a:r>
              <a:r>
                <a:rPr lang="en-GB" sz="2000" kern="1200" dirty="0" smtClean="0"/>
                <a:t>riting PhD</a:t>
              </a:r>
              <a:endParaRPr lang="en-GB" sz="2000" kern="1200" dirty="0"/>
            </a:p>
          </p:txBody>
        </p:sp>
        <p:pic>
          <p:nvPicPr>
            <p:cNvPr id="6" name="Picture 5"/>
            <p:cNvPicPr>
              <a:picLocks/>
            </p:cNvPicPr>
            <p:nvPr/>
          </p:nvPicPr>
          <p:blipFill rotWithShape="1">
            <a:blip r:embed="rId8"/>
            <a:srcRect r="33037" b="30847"/>
            <a:stretch/>
          </p:blipFill>
          <p:spPr>
            <a:xfrm>
              <a:off x="3269132" y="4209221"/>
              <a:ext cx="1342800" cy="1342800"/>
            </a:xfrm>
            <a:prstGeom prst="ellipse">
              <a:avLst/>
            </a:prstGeom>
            <a:ln>
              <a:solidFill>
                <a:schemeClr val="accent4">
                  <a:lumMod val="75000"/>
                </a:schemeClr>
              </a:solidFill>
            </a:ln>
          </p:spPr>
        </p:pic>
      </p:grpSp>
    </p:spTree>
    <p:custDataLst>
      <p:tags r:id="rId1"/>
    </p:custDataLst>
    <p:extLst>
      <p:ext uri="{BB962C8B-B14F-4D97-AF65-F5344CB8AC3E}">
        <p14:creationId xmlns:p14="http://schemas.microsoft.com/office/powerpoint/2010/main" val="42031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2525" y="2209800"/>
            <a:ext cx="2667000" cy="3276600"/>
          </a:xfrm>
          <a:prstGeom prst="rect">
            <a:avLst/>
          </a:prstGeom>
        </p:spPr>
      </p:pic>
      <p:grpSp>
        <p:nvGrpSpPr>
          <p:cNvPr id="5" name="Group 4"/>
          <p:cNvGrpSpPr/>
          <p:nvPr/>
        </p:nvGrpSpPr>
        <p:grpSpPr>
          <a:xfrm>
            <a:off x="831273" y="5243463"/>
            <a:ext cx="4839938" cy="1040606"/>
            <a:chOff x="831273" y="5243463"/>
            <a:chExt cx="4839938" cy="1040606"/>
          </a:xfrm>
        </p:grpSpPr>
        <p:sp>
          <p:nvSpPr>
            <p:cNvPr id="8" name="Freeform 7"/>
            <p:cNvSpPr/>
            <p:nvPr/>
          </p:nvSpPr>
          <p:spPr>
            <a:xfrm>
              <a:off x="831273" y="5243463"/>
              <a:ext cx="3873479" cy="1040606"/>
            </a:xfrm>
            <a:custGeom>
              <a:avLst/>
              <a:gdLst>
                <a:gd name="connsiteX0" fmla="*/ 0 w 4162425"/>
                <a:gd name="connsiteY0" fmla="*/ 0 h 1040606"/>
                <a:gd name="connsiteX1" fmla="*/ 4162425 w 4162425"/>
                <a:gd name="connsiteY1" fmla="*/ 0 h 1040606"/>
                <a:gd name="connsiteX2" fmla="*/ 4162425 w 4162425"/>
                <a:gd name="connsiteY2" fmla="*/ 1040606 h 1040606"/>
                <a:gd name="connsiteX3" fmla="*/ 0 w 4162425"/>
                <a:gd name="connsiteY3" fmla="*/ 1040606 h 1040606"/>
                <a:gd name="connsiteX4" fmla="*/ 0 w 4162425"/>
                <a:gd name="connsiteY4" fmla="*/ 0 h 1040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1040606">
                  <a:moveTo>
                    <a:pt x="0" y="0"/>
                  </a:moveTo>
                  <a:lnTo>
                    <a:pt x="4162425" y="0"/>
                  </a:lnTo>
                  <a:lnTo>
                    <a:pt x="4162425" y="1040606"/>
                  </a:lnTo>
                  <a:lnTo>
                    <a:pt x="0" y="1040606"/>
                  </a:lnTo>
                  <a:lnTo>
                    <a:pt x="0" y="0"/>
                  </a:lnTo>
                  <a:close/>
                </a:path>
              </a:pathLst>
            </a:custGeom>
            <a:solidFill>
              <a:schemeClr val="bg2">
                <a:lumMod val="9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Video poems for science teaching</a:t>
              </a:r>
              <a:endParaRPr lang="en-GB" sz="2400" kern="1200" dirty="0"/>
            </a:p>
          </p:txBody>
        </p:sp>
        <p:sp>
          <p:nvSpPr>
            <p:cNvPr id="7" name="Down Arrow 6"/>
            <p:cNvSpPr/>
            <p:nvPr/>
          </p:nvSpPr>
          <p:spPr>
            <a:xfrm rot="3940787">
              <a:off x="4931084" y="5131847"/>
              <a:ext cx="615695" cy="864559"/>
            </a:xfrm>
            <a:prstGeom prst="downArrow">
              <a:avLst/>
            </a:prstGeom>
            <a:solidFill>
              <a:schemeClr val="accent1"/>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grpSp>
        <p:nvGrpSpPr>
          <p:cNvPr id="4" name="Group 3"/>
          <p:cNvGrpSpPr/>
          <p:nvPr/>
        </p:nvGrpSpPr>
        <p:grpSpPr>
          <a:xfrm>
            <a:off x="733417" y="313399"/>
            <a:ext cx="5387553" cy="3324314"/>
            <a:chOff x="733417" y="313399"/>
            <a:chExt cx="5387553" cy="3324314"/>
          </a:xfrm>
        </p:grpSpPr>
        <p:sp>
          <p:nvSpPr>
            <p:cNvPr id="9" name="Freeform 8"/>
            <p:cNvSpPr/>
            <p:nvPr/>
          </p:nvSpPr>
          <p:spPr>
            <a:xfrm>
              <a:off x="2051231" y="2076804"/>
              <a:ext cx="2667000" cy="1560909"/>
            </a:xfrm>
            <a:custGeom>
              <a:avLst/>
              <a:gdLst>
                <a:gd name="connsiteX0" fmla="*/ 0 w 1560909"/>
                <a:gd name="connsiteY0" fmla="*/ 780455 h 1560909"/>
                <a:gd name="connsiteX1" fmla="*/ 780455 w 1560909"/>
                <a:gd name="connsiteY1" fmla="*/ 0 h 1560909"/>
                <a:gd name="connsiteX2" fmla="*/ 1560910 w 1560909"/>
                <a:gd name="connsiteY2" fmla="*/ 780455 h 1560909"/>
                <a:gd name="connsiteX3" fmla="*/ 780455 w 1560909"/>
                <a:gd name="connsiteY3" fmla="*/ 1560910 h 1560909"/>
                <a:gd name="connsiteX4" fmla="*/ 0 w 1560909"/>
                <a:gd name="connsiteY4" fmla="*/ 780455 h 156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909" h="1560909">
                  <a:moveTo>
                    <a:pt x="0" y="780455"/>
                  </a:moveTo>
                  <a:cubicBezTo>
                    <a:pt x="0" y="349422"/>
                    <a:pt x="349422" y="0"/>
                    <a:pt x="780455" y="0"/>
                  </a:cubicBezTo>
                  <a:cubicBezTo>
                    <a:pt x="1211488" y="0"/>
                    <a:pt x="1560910" y="349422"/>
                    <a:pt x="1560910" y="780455"/>
                  </a:cubicBezTo>
                  <a:cubicBezTo>
                    <a:pt x="1560910" y="1211488"/>
                    <a:pt x="1211488" y="1560910"/>
                    <a:pt x="780455" y="1560910"/>
                  </a:cubicBezTo>
                  <a:cubicBezTo>
                    <a:pt x="349422" y="1560910"/>
                    <a:pt x="0" y="1211488"/>
                    <a:pt x="0" y="780455"/>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910" tIns="248910" rIns="248910" bIns="248910" numCol="1" spcCol="1270" anchor="ctr" anchorCtr="0">
              <a:noAutofit/>
            </a:bodyPr>
            <a:lstStyle/>
            <a:p>
              <a:pPr lvl="0" algn="ctr" defTabSz="711200">
                <a:lnSpc>
                  <a:spcPct val="90000"/>
                </a:lnSpc>
                <a:spcBef>
                  <a:spcPct val="0"/>
                </a:spcBef>
                <a:spcAft>
                  <a:spcPct val="35000"/>
                </a:spcAft>
              </a:pPr>
              <a:r>
                <a:rPr lang="en-GB" sz="3200" kern="1200" dirty="0" smtClean="0"/>
                <a:t>Science of Biorefining</a:t>
              </a:r>
              <a:endParaRPr lang="en-GB" sz="3200" kern="1200" dirty="0"/>
            </a:p>
          </p:txBody>
        </p:sp>
        <p:sp>
          <p:nvSpPr>
            <p:cNvPr id="10" name="Freeform 9"/>
            <p:cNvSpPr/>
            <p:nvPr/>
          </p:nvSpPr>
          <p:spPr>
            <a:xfrm>
              <a:off x="733417" y="744671"/>
              <a:ext cx="1899049" cy="1560909"/>
            </a:xfrm>
            <a:custGeom>
              <a:avLst/>
              <a:gdLst>
                <a:gd name="connsiteX0" fmla="*/ 0 w 1899049"/>
                <a:gd name="connsiteY0" fmla="*/ 780455 h 1560909"/>
                <a:gd name="connsiteX1" fmla="*/ 949525 w 1899049"/>
                <a:gd name="connsiteY1" fmla="*/ 0 h 1560909"/>
                <a:gd name="connsiteX2" fmla="*/ 1899050 w 1899049"/>
                <a:gd name="connsiteY2" fmla="*/ 780455 h 1560909"/>
                <a:gd name="connsiteX3" fmla="*/ 949525 w 1899049"/>
                <a:gd name="connsiteY3" fmla="*/ 1560910 h 1560909"/>
                <a:gd name="connsiteX4" fmla="*/ 0 w 1899049"/>
                <a:gd name="connsiteY4" fmla="*/ 780455 h 156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049" h="1560909">
                  <a:moveTo>
                    <a:pt x="0" y="780455"/>
                  </a:moveTo>
                  <a:cubicBezTo>
                    <a:pt x="0" y="349422"/>
                    <a:pt x="425117" y="0"/>
                    <a:pt x="949525" y="0"/>
                  </a:cubicBezTo>
                  <a:cubicBezTo>
                    <a:pt x="1473933" y="0"/>
                    <a:pt x="1899050" y="349422"/>
                    <a:pt x="1899050" y="780455"/>
                  </a:cubicBezTo>
                  <a:cubicBezTo>
                    <a:pt x="1899050" y="1211488"/>
                    <a:pt x="1473933" y="1560910"/>
                    <a:pt x="949525" y="1560910"/>
                  </a:cubicBezTo>
                  <a:cubicBezTo>
                    <a:pt x="425117" y="1560910"/>
                    <a:pt x="0" y="1211488"/>
                    <a:pt x="0" y="780455"/>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3669" tIns="264150" rIns="313669" bIns="264150" numCol="1" spcCol="1270" anchor="ctr" anchorCtr="0">
              <a:noAutofit/>
            </a:bodyPr>
            <a:lstStyle/>
            <a:p>
              <a:pPr lvl="0" algn="ctr" defTabSz="1244600">
                <a:lnSpc>
                  <a:spcPct val="90000"/>
                </a:lnSpc>
                <a:spcBef>
                  <a:spcPct val="0"/>
                </a:spcBef>
                <a:spcAft>
                  <a:spcPct val="35000"/>
                </a:spcAft>
              </a:pPr>
              <a:r>
                <a:rPr lang="en-GB" sz="3200" kern="1200" dirty="0" smtClean="0"/>
                <a:t>Poetry</a:t>
              </a:r>
              <a:endParaRPr lang="en-GB" sz="3200" kern="1200" dirty="0"/>
            </a:p>
          </p:txBody>
        </p:sp>
        <p:sp>
          <p:nvSpPr>
            <p:cNvPr id="11" name="Freeform 10"/>
            <p:cNvSpPr/>
            <p:nvPr/>
          </p:nvSpPr>
          <p:spPr>
            <a:xfrm>
              <a:off x="2822966" y="313399"/>
              <a:ext cx="2996337" cy="1560909"/>
            </a:xfrm>
            <a:custGeom>
              <a:avLst/>
              <a:gdLst>
                <a:gd name="connsiteX0" fmla="*/ 0 w 2796462"/>
                <a:gd name="connsiteY0" fmla="*/ 780455 h 1560909"/>
                <a:gd name="connsiteX1" fmla="*/ 1398231 w 2796462"/>
                <a:gd name="connsiteY1" fmla="*/ 0 h 1560909"/>
                <a:gd name="connsiteX2" fmla="*/ 2796462 w 2796462"/>
                <a:gd name="connsiteY2" fmla="*/ 780455 h 1560909"/>
                <a:gd name="connsiteX3" fmla="*/ 1398231 w 2796462"/>
                <a:gd name="connsiteY3" fmla="*/ 1560910 h 1560909"/>
                <a:gd name="connsiteX4" fmla="*/ 0 w 2796462"/>
                <a:gd name="connsiteY4" fmla="*/ 780455 h 156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462" h="1560909">
                  <a:moveTo>
                    <a:pt x="0" y="780455"/>
                  </a:moveTo>
                  <a:cubicBezTo>
                    <a:pt x="0" y="349422"/>
                    <a:pt x="626009" y="0"/>
                    <a:pt x="1398231" y="0"/>
                  </a:cubicBezTo>
                  <a:cubicBezTo>
                    <a:pt x="2170453" y="0"/>
                    <a:pt x="2796462" y="349422"/>
                    <a:pt x="2796462" y="780455"/>
                  </a:cubicBezTo>
                  <a:cubicBezTo>
                    <a:pt x="2796462" y="1211488"/>
                    <a:pt x="2170453" y="1560910"/>
                    <a:pt x="1398231" y="1560910"/>
                  </a:cubicBezTo>
                  <a:cubicBezTo>
                    <a:pt x="626009" y="1560910"/>
                    <a:pt x="0" y="1211488"/>
                    <a:pt x="0" y="780455"/>
                  </a:cubicBezTo>
                  <a:close/>
                </a:path>
              </a:pathLst>
            </a:custGeom>
            <a:solidFill>
              <a:schemeClr val="accent4">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45092" tIns="264150" rIns="445092" bIns="264150" numCol="1" spcCol="1270" anchor="ctr" anchorCtr="0">
              <a:noAutofit/>
            </a:bodyPr>
            <a:lstStyle/>
            <a:p>
              <a:pPr lvl="0" algn="ctr" defTabSz="1244600">
                <a:lnSpc>
                  <a:spcPct val="90000"/>
                </a:lnSpc>
                <a:spcBef>
                  <a:spcPct val="0"/>
                </a:spcBef>
                <a:spcAft>
                  <a:spcPct val="35000"/>
                </a:spcAft>
              </a:pPr>
              <a:r>
                <a:rPr lang="en-GB" sz="3200" kern="1200" dirty="0" smtClean="0"/>
                <a:t>Digital storytelling</a:t>
              </a:r>
              <a:endParaRPr lang="en-GB" sz="3200" kern="1200" dirty="0"/>
            </a:p>
          </p:txBody>
        </p:sp>
        <p:sp>
          <p:nvSpPr>
            <p:cNvPr id="13" name="Down Arrow 12"/>
            <p:cNvSpPr/>
            <p:nvPr/>
          </p:nvSpPr>
          <p:spPr>
            <a:xfrm rot="18384771">
              <a:off x="5158216" y="2277419"/>
              <a:ext cx="629406" cy="1296102"/>
            </a:xfrm>
            <a:prstGeom prst="downArrow">
              <a:avLst/>
            </a:prstGeom>
            <a:solidFill>
              <a:schemeClr val="accent1"/>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2" name="TextBox 1"/>
          <p:cNvSpPr txBox="1"/>
          <p:nvPr/>
        </p:nvSpPr>
        <p:spPr>
          <a:xfrm>
            <a:off x="5819303" y="5486400"/>
            <a:ext cx="2630238" cy="646331"/>
          </a:xfrm>
          <a:prstGeom prst="rect">
            <a:avLst/>
          </a:prstGeom>
          <a:noFill/>
        </p:spPr>
        <p:txBody>
          <a:bodyPr wrap="square" rtlCol="0">
            <a:spAutoFit/>
          </a:bodyPr>
          <a:lstStyle/>
          <a:p>
            <a:pPr algn="ctr"/>
            <a:r>
              <a:rPr lang="en-GB" dirty="0" err="1"/>
              <a:t>Athanor</a:t>
            </a:r>
            <a:r>
              <a:rPr lang="en-GB" dirty="0"/>
              <a:t> </a:t>
            </a:r>
            <a:endParaRPr lang="en-GB" dirty="0" smtClean="0"/>
          </a:p>
          <a:p>
            <a:pPr algn="ctr"/>
            <a:r>
              <a:rPr lang="en-GB" dirty="0" smtClean="0"/>
              <a:t>alchemical </a:t>
            </a:r>
            <a:r>
              <a:rPr lang="en-GB" dirty="0"/>
              <a:t>furnace</a:t>
            </a:r>
          </a:p>
        </p:txBody>
      </p:sp>
    </p:spTree>
    <p:custDataLst>
      <p:tags r:id="rId1"/>
    </p:custDataLst>
    <p:extLst>
      <p:ext uri="{BB962C8B-B14F-4D97-AF65-F5344CB8AC3E}">
        <p14:creationId xmlns:p14="http://schemas.microsoft.com/office/powerpoint/2010/main" val="17045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Poems</a:t>
            </a:r>
            <a:endParaRPr lang="en-GB" dirty="0"/>
          </a:p>
        </p:txBody>
      </p:sp>
      <p:sp>
        <p:nvSpPr>
          <p:cNvPr id="3" name="Content Placeholder 2"/>
          <p:cNvSpPr>
            <a:spLocks noGrp="1"/>
          </p:cNvSpPr>
          <p:nvPr>
            <p:ph idx="1"/>
          </p:nvPr>
        </p:nvSpPr>
        <p:spPr/>
        <p:txBody>
          <a:bodyPr/>
          <a:lstStyle/>
          <a:p>
            <a:r>
              <a:rPr lang="en-GB" dirty="0"/>
              <a:t>Miss Canthus </a:t>
            </a:r>
            <a:r>
              <a:rPr lang="en-GB" u="sng" dirty="0">
                <a:hlinkClick r:id="rId4"/>
              </a:rPr>
              <a:t>https://vimeo.com/166030947</a:t>
            </a:r>
            <a:r>
              <a:rPr lang="en-GB" dirty="0"/>
              <a:t> </a:t>
            </a:r>
          </a:p>
          <a:p>
            <a:r>
              <a:rPr lang="en-GB" dirty="0"/>
              <a:t>Green Alchemy </a:t>
            </a:r>
            <a:r>
              <a:rPr lang="en-GB" u="sng" dirty="0">
                <a:hlinkClick r:id="rId5"/>
              </a:rPr>
              <a:t>https://vimeo.com/164392472</a:t>
            </a:r>
            <a:endParaRPr lang="en-GB" dirty="0"/>
          </a:p>
          <a:p>
            <a:r>
              <a:rPr lang="en-GB" dirty="0" smtClean="0"/>
              <a:t>Life Cycle</a:t>
            </a:r>
            <a:r>
              <a:rPr lang="en-GB" dirty="0"/>
              <a:t> </a:t>
            </a:r>
            <a:r>
              <a:rPr lang="en-GB" u="sng" dirty="0">
                <a:hlinkClick r:id="rId6"/>
              </a:rPr>
              <a:t>https://</a:t>
            </a:r>
            <a:r>
              <a:rPr lang="en-GB" u="sng" dirty="0" smtClean="0">
                <a:hlinkClick r:id="rId6"/>
              </a:rPr>
              <a:t>vimeo.com/166030495</a:t>
            </a:r>
            <a:endParaRPr lang="en-GB" u="sng" dirty="0" smtClean="0"/>
          </a:p>
        </p:txBody>
      </p:sp>
    </p:spTree>
    <p:custDataLst>
      <p:tags r:id="rId1"/>
    </p:custDataLst>
    <p:extLst>
      <p:ext uri="{BB962C8B-B14F-4D97-AF65-F5344CB8AC3E}">
        <p14:creationId xmlns:p14="http://schemas.microsoft.com/office/powerpoint/2010/main" val="180638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solidFill>
                  <a:schemeClr val="bg1"/>
                </a:solidFill>
              </a:rPr>
              <a:t>Student feedback </a:t>
            </a:r>
            <a:endParaRPr lang="en-GB" dirty="0">
              <a:solidFill>
                <a:schemeClr val="bg1"/>
              </a:solidFill>
            </a:endParaRPr>
          </a:p>
        </p:txBody>
      </p:sp>
      <p:sp>
        <p:nvSpPr>
          <p:cNvPr id="7" name="Rounded Rectangular Callout 6"/>
          <p:cNvSpPr/>
          <p:nvPr/>
        </p:nvSpPr>
        <p:spPr>
          <a:xfrm>
            <a:off x="666750" y="1850588"/>
            <a:ext cx="7867650" cy="1328023"/>
          </a:xfrm>
          <a:prstGeom prst="wedgeRoundRectCallout">
            <a:avLst>
              <a:gd name="adj1" fmla="val -6938"/>
              <a:gd name="adj2" fmla="val 89088"/>
              <a:gd name="adj3" fmla="val 16667"/>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ctr"/>
            <a:r>
              <a:rPr lang="en-GB" sz="2400" dirty="0" smtClean="0"/>
              <a:t>Good </a:t>
            </a:r>
            <a:r>
              <a:rPr lang="en-GB" sz="2400" dirty="0"/>
              <a:t>poetry says a lot with just a few words and good pictures/video can say even more. I think the pace of the videos was great.</a:t>
            </a:r>
          </a:p>
        </p:txBody>
      </p:sp>
      <p:sp>
        <p:nvSpPr>
          <p:cNvPr id="8" name="Rounded Rectangular Callout 7"/>
          <p:cNvSpPr/>
          <p:nvPr/>
        </p:nvSpPr>
        <p:spPr>
          <a:xfrm>
            <a:off x="666750" y="3875128"/>
            <a:ext cx="7867650" cy="1736646"/>
          </a:xfrm>
          <a:prstGeom prst="wedgeRoundRectCallout">
            <a:avLst>
              <a:gd name="adj1" fmla="val 6855"/>
              <a:gd name="adj2" fmla="val 96324"/>
              <a:gd name="adj3" fmla="val 16667"/>
            </a:avLst>
          </a:prstGeom>
        </p:spPr>
        <p:style>
          <a:lnRef idx="2">
            <a:schemeClr val="accent3"/>
          </a:lnRef>
          <a:fillRef idx="1">
            <a:schemeClr val="lt1"/>
          </a:fillRef>
          <a:effectRef idx="0">
            <a:schemeClr val="accent3"/>
          </a:effectRef>
          <a:fontRef idx="minor">
            <a:schemeClr val="dk1"/>
          </a:fontRef>
        </p:style>
        <p:txBody>
          <a:bodyPr rtlCol="0" anchor="ctr">
            <a:spAutoFit/>
          </a:bodyPr>
          <a:lstStyle/>
          <a:p>
            <a:pPr algn="ctr"/>
            <a:r>
              <a:rPr lang="en-GB" sz="2400" dirty="0" smtClean="0"/>
              <a:t>I would </a:t>
            </a:r>
            <a:r>
              <a:rPr lang="en-GB" sz="2400" dirty="0"/>
              <a:t>recommend the use of video poems for up-coming modules, general themes can be good, but I think it would also be good for specific ideas, techniques, </a:t>
            </a:r>
            <a:r>
              <a:rPr lang="en-GB" sz="2400" dirty="0" smtClean="0"/>
              <a:t>etc.</a:t>
            </a:r>
            <a:r>
              <a:rPr lang="en-GB" sz="2400" dirty="0"/>
              <a:t> </a:t>
            </a:r>
          </a:p>
        </p:txBody>
      </p:sp>
    </p:spTree>
    <p:custDataLst>
      <p:tags r:id="rId1"/>
    </p:custDataLst>
    <p:extLst>
      <p:ext uri="{BB962C8B-B14F-4D97-AF65-F5344CB8AC3E}">
        <p14:creationId xmlns:p14="http://schemas.microsoft.com/office/powerpoint/2010/main" val="2251483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Rounded Rectangular Callout 6"/>
          <p:cNvSpPr/>
          <p:nvPr/>
        </p:nvSpPr>
        <p:spPr>
          <a:xfrm>
            <a:off x="592859" y="331380"/>
            <a:ext cx="7867650" cy="2962513"/>
          </a:xfrm>
          <a:prstGeom prst="wedgeRoundRectCallout">
            <a:avLst>
              <a:gd name="adj1" fmla="val -6938"/>
              <a:gd name="adj2" fmla="val 89088"/>
              <a:gd name="adj3" fmla="val 16667"/>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ctr"/>
            <a:r>
              <a:rPr lang="en-GB" sz="2400" dirty="0"/>
              <a:t>To me I liked the way all three poems though creative and beautifully written using appropriate technical terms seemed to  also be written in a fun manner and not taking themselves too seriously. I also liked the optimism of some writers. It gives me motivation to succeed and contribute in this field for global benefit.</a:t>
            </a:r>
          </a:p>
        </p:txBody>
      </p:sp>
      <p:sp>
        <p:nvSpPr>
          <p:cNvPr id="8" name="Rounded Rectangular Callout 7"/>
          <p:cNvSpPr/>
          <p:nvPr/>
        </p:nvSpPr>
        <p:spPr>
          <a:xfrm>
            <a:off x="666750" y="3670818"/>
            <a:ext cx="7867650" cy="2145268"/>
          </a:xfrm>
          <a:prstGeom prst="wedgeRoundRectCallout">
            <a:avLst>
              <a:gd name="adj1" fmla="val 6855"/>
              <a:gd name="adj2" fmla="val 96324"/>
              <a:gd name="adj3" fmla="val 16667"/>
            </a:avLst>
          </a:prstGeom>
        </p:spPr>
        <p:style>
          <a:lnRef idx="2">
            <a:schemeClr val="accent3"/>
          </a:lnRef>
          <a:fillRef idx="1">
            <a:schemeClr val="lt1"/>
          </a:fillRef>
          <a:effectRef idx="0">
            <a:schemeClr val="accent3"/>
          </a:effectRef>
          <a:fontRef idx="minor">
            <a:schemeClr val="dk1"/>
          </a:fontRef>
        </p:style>
        <p:txBody>
          <a:bodyPr rtlCol="0" anchor="ctr">
            <a:spAutoFit/>
          </a:bodyPr>
          <a:lstStyle/>
          <a:p>
            <a:pPr algn="ctr"/>
            <a:r>
              <a:rPr lang="en-GB" sz="2400" dirty="0"/>
              <a:t>I am by no means an expert in </a:t>
            </a:r>
            <a:r>
              <a:rPr lang="en-GB" sz="2400" dirty="0" smtClean="0"/>
              <a:t>poetry </a:t>
            </a:r>
            <a:r>
              <a:rPr lang="en-GB" sz="2400" dirty="0"/>
              <a:t>but have some very good friends who are poets. I would be open to a task whereby I would be required to work with my more literally gifted </a:t>
            </a:r>
            <a:r>
              <a:rPr lang="en-GB" sz="2400" dirty="0" smtClean="0"/>
              <a:t>colleagues </a:t>
            </a:r>
            <a:r>
              <a:rPr lang="en-GB" sz="2400" dirty="0"/>
              <a:t>to critique or even write my own poem.</a:t>
            </a:r>
          </a:p>
        </p:txBody>
      </p:sp>
    </p:spTree>
    <p:custDataLst>
      <p:tags r:id="rId1"/>
    </p:custDataLst>
    <p:extLst>
      <p:ext uri="{BB962C8B-B14F-4D97-AF65-F5344CB8AC3E}">
        <p14:creationId xmlns:p14="http://schemas.microsoft.com/office/powerpoint/2010/main" val="131590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Conclusions</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7392453"/>
              </p:ext>
            </p:extLst>
          </p:nvPr>
        </p:nvGraphicFramePr>
        <p:xfrm>
          <a:off x="221673" y="1754909"/>
          <a:ext cx="8571345" cy="4614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685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B26F4E8E-CD6F-4221-B6D3-11475304070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72A8A2D6-6515-4D1F-A6BE-2369218509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96FA34B5-0B3B-4A6F-AF33-65DC89DE9F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A35AEC4E-C831-425D-8CFA-B2BAEDC240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606249" y="1563329"/>
            <a:ext cx="7928151" cy="4805939"/>
          </a:xfrm>
        </p:spPr>
        <p:txBody>
          <a:bodyPr>
            <a:noAutofit/>
          </a:bodyPr>
          <a:lstStyle/>
          <a:p>
            <a:pPr marL="0" indent="0" algn="ctr">
              <a:buNone/>
            </a:pPr>
            <a:r>
              <a:rPr lang="en-GB" sz="34400" dirty="0" smtClean="0">
                <a:solidFill>
                  <a:schemeClr val="accent5"/>
                </a:solidFill>
                <a:latin typeface="Arial Black" panose="020B0A04020102020204" pitchFamily="34" charset="0"/>
              </a:rPr>
              <a:t>?</a:t>
            </a:r>
            <a:endParaRPr lang="en-GB" sz="34400" dirty="0">
              <a:solidFill>
                <a:schemeClr val="accent5"/>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2573622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09601" y="1905000"/>
            <a:ext cx="7928151" cy="4235669"/>
          </a:xfrm>
        </p:spPr>
        <p:txBody>
          <a:bodyPr/>
          <a:lstStyle/>
          <a:p>
            <a:r>
              <a:rPr lang="en-US" dirty="0" smtClean="0"/>
              <a:t>Distance learning at Aberystwyth University </a:t>
            </a:r>
          </a:p>
          <a:p>
            <a:pPr lvl="1"/>
            <a:r>
              <a:rPr lang="en-US" dirty="0"/>
              <a:t>Introduction to the MSc Industrial Biotechnology </a:t>
            </a:r>
            <a:endParaRPr lang="en-US" dirty="0" smtClean="0"/>
          </a:p>
          <a:p>
            <a:r>
              <a:rPr lang="en-US" dirty="0" smtClean="0"/>
              <a:t>What is Digital storytelling? </a:t>
            </a:r>
          </a:p>
          <a:p>
            <a:r>
              <a:rPr lang="en-US" dirty="0"/>
              <a:t>Methods</a:t>
            </a:r>
          </a:p>
          <a:p>
            <a:r>
              <a:rPr lang="en-US" dirty="0" smtClean="0"/>
              <a:t>R</a:t>
            </a:r>
            <a:r>
              <a:rPr lang="en-US" dirty="0" smtClean="0"/>
              <a:t>esearch aims/questions</a:t>
            </a:r>
          </a:p>
          <a:p>
            <a:r>
              <a:rPr lang="en-US" dirty="0" smtClean="0"/>
              <a:t>Preliminary </a:t>
            </a:r>
            <a:r>
              <a:rPr lang="en-US" dirty="0" smtClean="0"/>
              <a:t>results </a:t>
            </a:r>
            <a:endParaRPr lang="en-US" dirty="0" smtClean="0"/>
          </a:p>
          <a:p>
            <a:r>
              <a:rPr lang="en-US" dirty="0" smtClean="0"/>
              <a:t>Discussion </a:t>
            </a:r>
            <a:r>
              <a:rPr lang="en-US" dirty="0" smtClean="0"/>
              <a:t>and conclusions</a:t>
            </a:r>
          </a:p>
          <a:p>
            <a:r>
              <a:rPr lang="en-US" dirty="0" smtClean="0"/>
              <a:t>Any further questions?</a:t>
            </a:r>
          </a:p>
          <a:p>
            <a:endParaRPr lang="en-US" dirty="0"/>
          </a:p>
        </p:txBody>
      </p:sp>
    </p:spTree>
    <p:custDataLst>
      <p:tags r:id="rId1"/>
    </p:custDataLst>
    <p:extLst>
      <p:ext uri="{BB962C8B-B14F-4D97-AF65-F5344CB8AC3E}">
        <p14:creationId xmlns:p14="http://schemas.microsoft.com/office/powerpoint/2010/main" val="3088783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7 </a:t>
            </a:r>
            <a:r>
              <a:rPr lang="en-GB" b="1" dirty="0"/>
              <a:t>Elements of Digital Storytelling</a:t>
            </a:r>
            <a:br>
              <a:rPr lang="en-GB" b="1" dirty="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8745335"/>
              </p:ext>
            </p:extLst>
          </p:nvPr>
        </p:nvGraphicFramePr>
        <p:xfrm>
          <a:off x="606425" y="1533525"/>
          <a:ext cx="7927975" cy="4835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493417" y="6369268"/>
            <a:ext cx="8040984" cy="430887"/>
          </a:xfrm>
          <a:prstGeom prst="rect">
            <a:avLst/>
          </a:prstGeom>
          <a:noFill/>
        </p:spPr>
        <p:txBody>
          <a:bodyPr wrap="none" rtlCol="0">
            <a:spAutoFit/>
          </a:bodyPr>
          <a:lstStyle/>
          <a:p>
            <a:r>
              <a:rPr lang="en-GB" sz="1100" dirty="0" err="1"/>
              <a:t>Center</a:t>
            </a:r>
            <a:r>
              <a:rPr lang="en-GB" sz="1100" dirty="0"/>
              <a:t> for Digital </a:t>
            </a:r>
            <a:r>
              <a:rPr lang="en-GB" sz="1100" dirty="0" smtClean="0"/>
              <a:t>Storytelling, </a:t>
            </a:r>
            <a:r>
              <a:rPr lang="en-GB" sz="1100" dirty="0"/>
              <a:t>quoted in </a:t>
            </a:r>
            <a:r>
              <a:rPr lang="en-GB" sz="1100" dirty="0">
                <a:hlinkClick r:id="rId9"/>
              </a:rPr>
              <a:t>http://digitalstorytelling.coe.uh.edu/page.cfm?id=27&amp;cid=27&amp;sublinkid=31</a:t>
            </a:r>
            <a:r>
              <a:rPr lang="en-GB" sz="1100" dirty="0"/>
              <a:t> </a:t>
            </a:r>
          </a:p>
          <a:p>
            <a:endParaRPr lang="en-GB" sz="1100" dirty="0"/>
          </a:p>
        </p:txBody>
      </p:sp>
    </p:spTree>
    <p:custDataLst>
      <p:tags r:id="rId1"/>
    </p:custDataLst>
    <p:extLst>
      <p:ext uri="{BB962C8B-B14F-4D97-AF65-F5344CB8AC3E}">
        <p14:creationId xmlns:p14="http://schemas.microsoft.com/office/powerpoint/2010/main" val="517374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deway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34" y="393612"/>
            <a:ext cx="3389376" cy="1402080"/>
          </a:xfrm>
          <a:prstGeom prst="rect">
            <a:avLst/>
          </a:prstGeom>
        </p:spPr>
      </p:pic>
      <p:sp>
        <p:nvSpPr>
          <p:cNvPr id="3" name="TextBox 2"/>
          <p:cNvSpPr txBox="1"/>
          <p:nvPr/>
        </p:nvSpPr>
        <p:spPr>
          <a:xfrm>
            <a:off x="4502209" y="459291"/>
            <a:ext cx="4641791" cy="923330"/>
          </a:xfrm>
          <a:prstGeom prst="rect">
            <a:avLst/>
          </a:prstGeom>
          <a:noFill/>
        </p:spPr>
        <p:txBody>
          <a:bodyPr wrap="square" rtlCol="0">
            <a:spAutoFit/>
          </a:bodyPr>
          <a:lstStyle/>
          <a:p>
            <a:r>
              <a:rPr lang="en-US" dirty="0"/>
              <a:t>Take individual modules to increase your knowledge or work towards a range of </a:t>
            </a:r>
            <a:r>
              <a:rPr lang="en-US" u="sng" dirty="0">
                <a:hlinkClick r:id="rId5"/>
              </a:rPr>
              <a:t>postgraduate qualifications.</a:t>
            </a:r>
            <a:endParaRPr lang="en-US" dirty="0"/>
          </a:p>
        </p:txBody>
      </p:sp>
      <p:sp>
        <p:nvSpPr>
          <p:cNvPr id="68" name="Rectangle 866"/>
          <p:cNvSpPr>
            <a:spLocks noChangeArrowheads="1"/>
          </p:cNvSpPr>
          <p:nvPr/>
        </p:nvSpPr>
        <p:spPr bwMode="auto">
          <a:xfrm>
            <a:off x="5313363" y="7367588"/>
            <a:ext cx="3587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w</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Rectangle 867"/>
          <p:cNvSpPr>
            <a:spLocks noChangeArrowheads="1"/>
          </p:cNvSpPr>
          <p:nvPr/>
        </p:nvSpPr>
        <p:spPr bwMode="auto">
          <a:xfrm>
            <a:off x="5519738" y="7367588"/>
            <a:ext cx="3587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w</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868"/>
          <p:cNvSpPr>
            <a:spLocks noChangeArrowheads="1"/>
          </p:cNvSpPr>
          <p:nvPr/>
        </p:nvSpPr>
        <p:spPr bwMode="auto">
          <a:xfrm>
            <a:off x="5730875" y="7367588"/>
            <a:ext cx="3587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w</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869"/>
          <p:cNvSpPr>
            <a:spLocks noChangeArrowheads="1"/>
          </p:cNvSpPr>
          <p:nvPr/>
        </p:nvSpPr>
        <p:spPr bwMode="auto">
          <a:xfrm>
            <a:off x="5921375" y="7367588"/>
            <a:ext cx="2254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870"/>
          <p:cNvSpPr>
            <a:spLocks noChangeArrowheads="1"/>
          </p:cNvSpPr>
          <p:nvPr/>
        </p:nvSpPr>
        <p:spPr bwMode="auto">
          <a:xfrm>
            <a:off x="5995988"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Rectangle 871"/>
          <p:cNvSpPr>
            <a:spLocks noChangeArrowheads="1"/>
          </p:cNvSpPr>
          <p:nvPr/>
        </p:nvSpPr>
        <p:spPr bwMode="auto">
          <a:xfrm>
            <a:off x="6062663"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Rectangle 872"/>
          <p:cNvSpPr>
            <a:spLocks noChangeArrowheads="1"/>
          </p:cNvSpPr>
          <p:nvPr/>
        </p:nvSpPr>
        <p:spPr bwMode="auto">
          <a:xfrm>
            <a:off x="6216650"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5" name="Rectangle 873"/>
          <p:cNvSpPr>
            <a:spLocks noChangeArrowheads="1"/>
          </p:cNvSpPr>
          <p:nvPr/>
        </p:nvSpPr>
        <p:spPr bwMode="auto">
          <a:xfrm>
            <a:off x="6365875" y="7367588"/>
            <a:ext cx="23971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6" name="Rectangle 874"/>
          <p:cNvSpPr>
            <a:spLocks noChangeArrowheads="1"/>
          </p:cNvSpPr>
          <p:nvPr/>
        </p:nvSpPr>
        <p:spPr bwMode="auto">
          <a:xfrm>
            <a:off x="6456363"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Rectangle 875"/>
          <p:cNvSpPr>
            <a:spLocks noChangeArrowheads="1"/>
          </p:cNvSpPr>
          <p:nvPr/>
        </p:nvSpPr>
        <p:spPr bwMode="auto">
          <a:xfrm>
            <a:off x="6607175"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Rectangle 876"/>
          <p:cNvSpPr>
            <a:spLocks noChangeArrowheads="1"/>
          </p:cNvSpPr>
          <p:nvPr/>
        </p:nvSpPr>
        <p:spPr bwMode="auto">
          <a:xfrm>
            <a:off x="6675438"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Rectangle 877"/>
          <p:cNvSpPr>
            <a:spLocks noChangeArrowheads="1"/>
          </p:cNvSpPr>
          <p:nvPr/>
        </p:nvSpPr>
        <p:spPr bwMode="auto">
          <a:xfrm>
            <a:off x="6831013" y="7367588"/>
            <a:ext cx="2492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Rectangle 878"/>
          <p:cNvSpPr>
            <a:spLocks noChangeArrowheads="1"/>
          </p:cNvSpPr>
          <p:nvPr/>
        </p:nvSpPr>
        <p:spPr bwMode="auto">
          <a:xfrm>
            <a:off x="6924675" y="7367588"/>
            <a:ext cx="29686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79"/>
          <p:cNvSpPr>
            <a:spLocks noChangeArrowheads="1"/>
          </p:cNvSpPr>
          <p:nvPr/>
        </p:nvSpPr>
        <p:spPr bwMode="auto">
          <a:xfrm>
            <a:off x="7070725" y="7367588"/>
            <a:ext cx="2746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Rectangle 880"/>
          <p:cNvSpPr>
            <a:spLocks noChangeArrowheads="1"/>
          </p:cNvSpPr>
          <p:nvPr/>
        </p:nvSpPr>
        <p:spPr bwMode="auto">
          <a:xfrm>
            <a:off x="7192963"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881"/>
          <p:cNvSpPr>
            <a:spLocks noChangeArrowheads="1"/>
          </p:cNvSpPr>
          <p:nvPr/>
        </p:nvSpPr>
        <p:spPr bwMode="auto">
          <a:xfrm>
            <a:off x="7343775" y="7367588"/>
            <a:ext cx="2254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882"/>
          <p:cNvSpPr>
            <a:spLocks noChangeArrowheads="1"/>
          </p:cNvSpPr>
          <p:nvPr/>
        </p:nvSpPr>
        <p:spPr bwMode="auto">
          <a:xfrm>
            <a:off x="7419975" y="7367588"/>
            <a:ext cx="2746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883"/>
          <p:cNvSpPr>
            <a:spLocks noChangeArrowheads="1"/>
          </p:cNvSpPr>
          <p:nvPr/>
        </p:nvSpPr>
        <p:spPr bwMode="auto">
          <a:xfrm>
            <a:off x="7539038"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884"/>
          <p:cNvSpPr>
            <a:spLocks noChangeArrowheads="1"/>
          </p:cNvSpPr>
          <p:nvPr/>
        </p:nvSpPr>
        <p:spPr bwMode="auto">
          <a:xfrm>
            <a:off x="7693025" y="7367588"/>
            <a:ext cx="38576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885"/>
          <p:cNvSpPr>
            <a:spLocks noChangeArrowheads="1"/>
          </p:cNvSpPr>
          <p:nvPr/>
        </p:nvSpPr>
        <p:spPr bwMode="auto">
          <a:xfrm>
            <a:off x="7926388"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8" name="Rectangle 886"/>
          <p:cNvSpPr>
            <a:spLocks noChangeArrowheads="1"/>
          </p:cNvSpPr>
          <p:nvPr/>
        </p:nvSpPr>
        <p:spPr bwMode="auto">
          <a:xfrm>
            <a:off x="7989888"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887"/>
          <p:cNvSpPr>
            <a:spLocks noChangeArrowheads="1"/>
          </p:cNvSpPr>
          <p:nvPr/>
        </p:nvSpPr>
        <p:spPr bwMode="auto">
          <a:xfrm>
            <a:off x="8056563"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88"/>
          <p:cNvSpPr>
            <a:spLocks noChangeArrowheads="1"/>
          </p:cNvSpPr>
          <p:nvPr/>
        </p:nvSpPr>
        <p:spPr bwMode="auto">
          <a:xfrm>
            <a:off x="8204200"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889"/>
          <p:cNvSpPr>
            <a:spLocks noChangeArrowheads="1"/>
          </p:cNvSpPr>
          <p:nvPr/>
        </p:nvSpPr>
        <p:spPr bwMode="auto">
          <a:xfrm>
            <a:off x="8351838"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890"/>
          <p:cNvSpPr>
            <a:spLocks noChangeArrowheads="1"/>
          </p:cNvSpPr>
          <p:nvPr/>
        </p:nvSpPr>
        <p:spPr bwMode="auto">
          <a:xfrm>
            <a:off x="8501063"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891"/>
          <p:cNvSpPr>
            <a:spLocks noChangeArrowheads="1"/>
          </p:cNvSpPr>
          <p:nvPr/>
        </p:nvSpPr>
        <p:spPr bwMode="auto">
          <a:xfrm>
            <a:off x="8647113"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92"/>
          <p:cNvSpPr>
            <a:spLocks noChangeArrowheads="1"/>
          </p:cNvSpPr>
          <p:nvPr/>
        </p:nvSpPr>
        <p:spPr bwMode="auto">
          <a:xfrm>
            <a:off x="8794750"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893"/>
          <p:cNvSpPr>
            <a:spLocks noChangeArrowheads="1"/>
          </p:cNvSpPr>
          <p:nvPr/>
        </p:nvSpPr>
        <p:spPr bwMode="auto">
          <a:xfrm>
            <a:off x="8859838"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94"/>
          <p:cNvSpPr>
            <a:spLocks noChangeArrowheads="1"/>
          </p:cNvSpPr>
          <p:nvPr/>
        </p:nvSpPr>
        <p:spPr bwMode="auto">
          <a:xfrm>
            <a:off x="9007475"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95"/>
          <p:cNvSpPr>
            <a:spLocks noChangeArrowheads="1"/>
          </p:cNvSpPr>
          <p:nvPr/>
        </p:nvSpPr>
        <p:spPr bwMode="auto">
          <a:xfrm>
            <a:off x="9155113"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896"/>
          <p:cNvSpPr>
            <a:spLocks noChangeArrowheads="1"/>
          </p:cNvSpPr>
          <p:nvPr/>
        </p:nvSpPr>
        <p:spPr bwMode="auto">
          <a:xfrm>
            <a:off x="9304338"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897"/>
          <p:cNvSpPr>
            <a:spLocks noChangeArrowheads="1"/>
          </p:cNvSpPr>
          <p:nvPr/>
        </p:nvSpPr>
        <p:spPr bwMode="auto">
          <a:xfrm>
            <a:off x="9453563"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898"/>
          <p:cNvSpPr>
            <a:spLocks noChangeArrowheads="1"/>
          </p:cNvSpPr>
          <p:nvPr/>
        </p:nvSpPr>
        <p:spPr bwMode="auto">
          <a:xfrm>
            <a:off x="9599613" y="7367588"/>
            <a:ext cx="3000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899"/>
          <p:cNvSpPr>
            <a:spLocks noChangeArrowheads="1"/>
          </p:cNvSpPr>
          <p:nvPr/>
        </p:nvSpPr>
        <p:spPr bwMode="auto">
          <a:xfrm>
            <a:off x="9747251"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900"/>
          <p:cNvSpPr>
            <a:spLocks noChangeArrowheads="1"/>
          </p:cNvSpPr>
          <p:nvPr/>
        </p:nvSpPr>
        <p:spPr bwMode="auto">
          <a:xfrm>
            <a:off x="9813926"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901"/>
          <p:cNvSpPr>
            <a:spLocks noChangeArrowheads="1"/>
          </p:cNvSpPr>
          <p:nvPr/>
        </p:nvSpPr>
        <p:spPr bwMode="auto">
          <a:xfrm>
            <a:off x="9879013" y="7367588"/>
            <a:ext cx="2921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02"/>
          <p:cNvSpPr>
            <a:spLocks noChangeArrowheads="1"/>
          </p:cNvSpPr>
          <p:nvPr/>
        </p:nvSpPr>
        <p:spPr bwMode="auto">
          <a:xfrm>
            <a:off x="10015538" y="7367588"/>
            <a:ext cx="2492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03"/>
          <p:cNvSpPr>
            <a:spLocks noChangeArrowheads="1"/>
          </p:cNvSpPr>
          <p:nvPr/>
        </p:nvSpPr>
        <p:spPr bwMode="auto">
          <a:xfrm>
            <a:off x="10112376"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904"/>
          <p:cNvSpPr>
            <a:spLocks noChangeArrowheads="1"/>
          </p:cNvSpPr>
          <p:nvPr/>
        </p:nvSpPr>
        <p:spPr bwMode="auto">
          <a:xfrm>
            <a:off x="10263188" y="7367588"/>
            <a:ext cx="26511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905"/>
          <p:cNvSpPr>
            <a:spLocks noChangeArrowheads="1"/>
          </p:cNvSpPr>
          <p:nvPr/>
        </p:nvSpPr>
        <p:spPr bwMode="auto">
          <a:xfrm>
            <a:off x="10374313" y="7367588"/>
            <a:ext cx="2492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906"/>
          <p:cNvSpPr>
            <a:spLocks noChangeArrowheads="1"/>
          </p:cNvSpPr>
          <p:nvPr/>
        </p:nvSpPr>
        <p:spPr bwMode="auto">
          <a:xfrm>
            <a:off x="10469563" y="7367588"/>
            <a:ext cx="2921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907"/>
          <p:cNvSpPr>
            <a:spLocks noChangeArrowheads="1"/>
          </p:cNvSpPr>
          <p:nvPr/>
        </p:nvSpPr>
        <p:spPr bwMode="auto">
          <a:xfrm>
            <a:off x="10607676" y="7367588"/>
            <a:ext cx="23971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908"/>
          <p:cNvSpPr>
            <a:spLocks noChangeArrowheads="1"/>
          </p:cNvSpPr>
          <p:nvPr/>
        </p:nvSpPr>
        <p:spPr bwMode="auto">
          <a:xfrm>
            <a:off x="10693401" y="7367588"/>
            <a:ext cx="23971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1" name="Rectangle 909"/>
          <p:cNvSpPr>
            <a:spLocks noChangeArrowheads="1"/>
          </p:cNvSpPr>
          <p:nvPr/>
        </p:nvSpPr>
        <p:spPr bwMode="auto">
          <a:xfrm>
            <a:off x="10777538" y="7367588"/>
            <a:ext cx="41275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2" name="Rectangle 910"/>
          <p:cNvSpPr>
            <a:spLocks noChangeArrowheads="1"/>
          </p:cNvSpPr>
          <p:nvPr/>
        </p:nvSpPr>
        <p:spPr bwMode="auto">
          <a:xfrm>
            <a:off x="11039476" y="7367588"/>
            <a:ext cx="2921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 name="Rectangle 911"/>
          <p:cNvSpPr>
            <a:spLocks noChangeArrowheads="1"/>
          </p:cNvSpPr>
          <p:nvPr/>
        </p:nvSpPr>
        <p:spPr bwMode="auto">
          <a:xfrm>
            <a:off x="11179176"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912"/>
          <p:cNvSpPr>
            <a:spLocks noChangeArrowheads="1"/>
          </p:cNvSpPr>
          <p:nvPr/>
        </p:nvSpPr>
        <p:spPr bwMode="auto">
          <a:xfrm>
            <a:off x="11331576" y="7367588"/>
            <a:ext cx="29686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913"/>
          <p:cNvSpPr>
            <a:spLocks noChangeArrowheads="1"/>
          </p:cNvSpPr>
          <p:nvPr/>
        </p:nvSpPr>
        <p:spPr bwMode="auto">
          <a:xfrm>
            <a:off x="11476038" y="7367588"/>
            <a:ext cx="25241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914"/>
          <p:cNvSpPr>
            <a:spLocks noChangeArrowheads="1"/>
          </p:cNvSpPr>
          <p:nvPr/>
        </p:nvSpPr>
        <p:spPr bwMode="auto">
          <a:xfrm>
            <a:off x="11549063" y="7367588"/>
            <a:ext cx="2254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915"/>
          <p:cNvSpPr>
            <a:spLocks noChangeArrowheads="1"/>
          </p:cNvSpPr>
          <p:nvPr/>
        </p:nvSpPr>
        <p:spPr bwMode="auto">
          <a:xfrm>
            <a:off x="11623676" y="7367588"/>
            <a:ext cx="2921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8" name="Rectangle 916"/>
          <p:cNvSpPr>
            <a:spLocks noChangeArrowheads="1"/>
          </p:cNvSpPr>
          <p:nvPr/>
        </p:nvSpPr>
        <p:spPr bwMode="auto">
          <a:xfrm>
            <a:off x="11763376" y="7367588"/>
            <a:ext cx="27463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9" name="Rectangle 917"/>
          <p:cNvSpPr>
            <a:spLocks noChangeArrowheads="1"/>
          </p:cNvSpPr>
          <p:nvPr/>
        </p:nvSpPr>
        <p:spPr bwMode="auto">
          <a:xfrm>
            <a:off x="11885613" y="7367588"/>
            <a:ext cx="2254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0" name="Rectangle 918"/>
          <p:cNvSpPr>
            <a:spLocks noChangeArrowheads="1"/>
          </p:cNvSpPr>
          <p:nvPr/>
        </p:nvSpPr>
        <p:spPr bwMode="auto">
          <a:xfrm>
            <a:off x="11960226" y="7367588"/>
            <a:ext cx="306388"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1" name="Rectangle 919"/>
          <p:cNvSpPr>
            <a:spLocks noChangeArrowheads="1"/>
          </p:cNvSpPr>
          <p:nvPr/>
        </p:nvSpPr>
        <p:spPr bwMode="auto">
          <a:xfrm>
            <a:off x="12112626" y="7367588"/>
            <a:ext cx="28416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920"/>
          <p:cNvSpPr>
            <a:spLocks noChangeArrowheads="1"/>
          </p:cNvSpPr>
          <p:nvPr/>
        </p:nvSpPr>
        <p:spPr bwMode="auto">
          <a:xfrm>
            <a:off x="12244388" y="7367588"/>
            <a:ext cx="21907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rgbClr val="FFFFFF"/>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6" name="Rectangle 2715"/>
          <p:cNvSpPr/>
          <p:nvPr/>
        </p:nvSpPr>
        <p:spPr>
          <a:xfrm>
            <a:off x="621950" y="2093493"/>
            <a:ext cx="2602508" cy="4403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January 2016</a:t>
            </a:r>
          </a:p>
          <a:p>
            <a:pPr algn="ctr"/>
            <a:r>
              <a:rPr lang="en-GB" sz="2800" dirty="0" err="1" smtClean="0"/>
              <a:t>Biorenewable</a:t>
            </a:r>
            <a:r>
              <a:rPr lang="en-GB" sz="2800" dirty="0" smtClean="0"/>
              <a:t> Feedstocks</a:t>
            </a:r>
          </a:p>
          <a:p>
            <a:pPr algn="ctr"/>
            <a:endParaRPr lang="en-GB" dirty="0" smtClean="0"/>
          </a:p>
          <a:p>
            <a:pPr algn="ctr"/>
            <a:r>
              <a:rPr lang="en-GB" sz="1600" dirty="0" smtClean="0"/>
              <a:t>Crop breeding for optimal traits, waste streams, matching feedstocks to end-use, emerging technologies, scaling up production, societal pressures</a:t>
            </a:r>
          </a:p>
          <a:p>
            <a:pPr algn="ctr"/>
            <a:endParaRPr lang="en-GB" dirty="0"/>
          </a:p>
        </p:txBody>
      </p:sp>
      <p:sp>
        <p:nvSpPr>
          <p:cNvPr id="957" name="Rectangle 956"/>
          <p:cNvSpPr/>
          <p:nvPr/>
        </p:nvSpPr>
        <p:spPr>
          <a:xfrm>
            <a:off x="3388591" y="2093493"/>
            <a:ext cx="2602508" cy="4403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May 2016</a:t>
            </a:r>
          </a:p>
          <a:p>
            <a:pPr algn="ctr"/>
            <a:r>
              <a:rPr lang="fr-FR" sz="2400" dirty="0" smtClean="0"/>
              <a:t>Conversion</a:t>
            </a:r>
            <a:r>
              <a:rPr lang="fr-FR" sz="2400" dirty="0"/>
              <a:t>, </a:t>
            </a:r>
            <a:r>
              <a:rPr lang="fr-FR" sz="2400" dirty="0" err="1"/>
              <a:t>Separation</a:t>
            </a:r>
            <a:r>
              <a:rPr lang="fr-FR" sz="2400" dirty="0"/>
              <a:t> and Transformation Technologies</a:t>
            </a:r>
            <a:endParaRPr lang="en-GB" sz="2400" dirty="0" smtClean="0"/>
          </a:p>
          <a:p>
            <a:pPr algn="ctr"/>
            <a:endParaRPr lang="en-GB" dirty="0" smtClean="0"/>
          </a:p>
          <a:p>
            <a:pPr algn="ctr"/>
            <a:r>
              <a:rPr lang="en-GB" sz="1600" dirty="0" smtClean="0"/>
              <a:t>Thermochemical, enzyme, microbial,  metabolic engineering, </a:t>
            </a:r>
            <a:r>
              <a:rPr lang="en-GB" sz="1600" dirty="0" err="1" smtClean="0"/>
              <a:t>pretreatments</a:t>
            </a:r>
            <a:r>
              <a:rPr lang="en-GB" sz="1600" dirty="0" smtClean="0"/>
              <a:t>, AD, integrated </a:t>
            </a:r>
            <a:r>
              <a:rPr lang="en-GB" sz="1600" dirty="0" err="1" smtClean="0"/>
              <a:t>biorefinery</a:t>
            </a:r>
            <a:r>
              <a:rPr lang="en-GB" sz="1600" dirty="0" smtClean="0"/>
              <a:t>,  </a:t>
            </a:r>
            <a:r>
              <a:rPr lang="en-GB" sz="1600" dirty="0" err="1" smtClean="0"/>
              <a:t>chemometric</a:t>
            </a:r>
            <a:r>
              <a:rPr lang="en-GB" sz="1600" dirty="0" smtClean="0"/>
              <a:t> data, </a:t>
            </a:r>
            <a:r>
              <a:rPr lang="en-GB" sz="1600" dirty="0" err="1" smtClean="0"/>
              <a:t>etc</a:t>
            </a:r>
            <a:endParaRPr lang="en-GB" sz="1600" dirty="0" smtClean="0"/>
          </a:p>
          <a:p>
            <a:pPr algn="ctr"/>
            <a:endParaRPr lang="en-GB" dirty="0"/>
          </a:p>
        </p:txBody>
      </p:sp>
      <p:sp>
        <p:nvSpPr>
          <p:cNvPr id="958" name="Rectangle 957"/>
          <p:cNvSpPr/>
          <p:nvPr/>
        </p:nvSpPr>
        <p:spPr>
          <a:xfrm>
            <a:off x="6155233" y="2093493"/>
            <a:ext cx="2602508" cy="4403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September 2016</a:t>
            </a:r>
          </a:p>
          <a:p>
            <a:pPr algn="ctr"/>
            <a:r>
              <a:rPr lang="en-GB" sz="2800" dirty="0" smtClean="0"/>
              <a:t>Product Development</a:t>
            </a:r>
          </a:p>
          <a:p>
            <a:pPr algn="ctr"/>
            <a:endParaRPr lang="en-GB" dirty="0" smtClean="0"/>
          </a:p>
          <a:p>
            <a:pPr algn="ctr"/>
            <a:r>
              <a:rPr lang="en-GB" sz="1600" dirty="0" smtClean="0"/>
              <a:t>Design, development, manufacturing processes, economic assessment, regulation, LCA etc. For products such as pharmaceuticals, foods, cosmetics, resins, plastics, packaging, forest products</a:t>
            </a:r>
          </a:p>
          <a:p>
            <a:pPr algn="ctr"/>
            <a:endParaRPr lang="en-GB" dirty="0"/>
          </a:p>
        </p:txBody>
      </p:sp>
    </p:spTree>
    <p:custDataLst>
      <p:tags r:id="rId1"/>
    </p:custDataLst>
    <p:extLst>
      <p:ext uri="{BB962C8B-B14F-4D97-AF65-F5344CB8AC3E}">
        <p14:creationId xmlns:p14="http://schemas.microsoft.com/office/powerpoint/2010/main" val="1188514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8186" t="7727" r="8055" b="2552"/>
          <a:stretch/>
        </p:blipFill>
        <p:spPr>
          <a:xfrm>
            <a:off x="1093998" y="334458"/>
            <a:ext cx="4059158" cy="6153055"/>
          </a:xfrm>
          <a:prstGeom prst="rect">
            <a:avLst/>
          </a:prstGeom>
          <a:ln>
            <a:solidFill>
              <a:srgbClr val="FF0000"/>
            </a:solidFill>
          </a:ln>
        </p:spPr>
      </p:pic>
      <p:sp>
        <p:nvSpPr>
          <p:cNvPr id="2" name="TextBox 1"/>
          <p:cNvSpPr txBox="1"/>
          <p:nvPr/>
        </p:nvSpPr>
        <p:spPr>
          <a:xfrm>
            <a:off x="5692763" y="1019079"/>
            <a:ext cx="2813538" cy="3970318"/>
          </a:xfrm>
          <a:prstGeom prst="rect">
            <a:avLst/>
          </a:prstGeom>
          <a:noFill/>
        </p:spPr>
        <p:txBody>
          <a:bodyPr wrap="square" rtlCol="0">
            <a:spAutoFit/>
          </a:bodyPr>
          <a:lstStyle/>
          <a:p>
            <a:r>
              <a:rPr lang="en-US" dirty="0" smtClean="0"/>
              <a:t>20 credit Module</a:t>
            </a:r>
          </a:p>
          <a:p>
            <a:endParaRPr lang="en-US" dirty="0" smtClean="0"/>
          </a:p>
          <a:p>
            <a:r>
              <a:rPr lang="en-US" dirty="0" smtClean="0"/>
              <a:t>14 weeks</a:t>
            </a:r>
          </a:p>
          <a:p>
            <a:endParaRPr lang="en-US" dirty="0"/>
          </a:p>
          <a:p>
            <a:r>
              <a:rPr lang="en-US" dirty="0" smtClean="0"/>
              <a:t>10 units</a:t>
            </a:r>
          </a:p>
          <a:p>
            <a:endParaRPr lang="en-US" dirty="0"/>
          </a:p>
          <a:p>
            <a:r>
              <a:rPr lang="en-US" dirty="0" smtClean="0"/>
              <a:t>Module is split into 3 blocks</a:t>
            </a:r>
          </a:p>
          <a:p>
            <a:endParaRPr lang="en-US" dirty="0" smtClean="0"/>
          </a:p>
          <a:p>
            <a:r>
              <a:rPr lang="en-US" dirty="0" smtClean="0"/>
              <a:t>Separated by a reading week</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51292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952648" y="404049"/>
            <a:ext cx="7984848" cy="769441"/>
          </a:xfrm>
          <a:prstGeom prst="rect">
            <a:avLst/>
          </a:prstGeom>
          <a:noFill/>
        </p:spPr>
        <p:txBody>
          <a:bodyPr wrap="square" rtlCol="0">
            <a:spAutoFit/>
          </a:bodyPr>
          <a:lstStyle/>
          <a:p>
            <a:r>
              <a:rPr lang="en-US" sz="4400" dirty="0" smtClean="0"/>
              <a:t>How far can a student go?</a:t>
            </a:r>
            <a:endParaRPr lang="en-US" sz="4400" dirty="0"/>
          </a:p>
        </p:txBody>
      </p:sp>
      <p:sp>
        <p:nvSpPr>
          <p:cNvPr id="6" name="Rectangle 5"/>
          <p:cNvSpPr/>
          <p:nvPr/>
        </p:nvSpPr>
        <p:spPr>
          <a:xfrm>
            <a:off x="397039" y="4987420"/>
            <a:ext cx="2707105" cy="1080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Postgrad Certificate</a:t>
            </a:r>
            <a:endParaRPr lang="en-GB" sz="2800" b="1" dirty="0"/>
          </a:p>
        </p:txBody>
      </p:sp>
      <p:grpSp>
        <p:nvGrpSpPr>
          <p:cNvPr id="22" name="Group 21"/>
          <p:cNvGrpSpPr/>
          <p:nvPr/>
        </p:nvGrpSpPr>
        <p:grpSpPr>
          <a:xfrm>
            <a:off x="3256543" y="3907420"/>
            <a:ext cx="2707105" cy="2160000"/>
            <a:chOff x="3256543" y="3907420"/>
            <a:chExt cx="2707105" cy="2160000"/>
          </a:xfrm>
        </p:grpSpPr>
        <p:sp>
          <p:nvSpPr>
            <p:cNvPr id="7" name="Rectangle 6"/>
            <p:cNvSpPr/>
            <p:nvPr/>
          </p:nvSpPr>
          <p:spPr>
            <a:xfrm>
              <a:off x="3256543" y="3907420"/>
              <a:ext cx="2707105" cy="2160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Postgrad Diploma</a:t>
              </a:r>
            </a:p>
            <a:p>
              <a:pPr algn="ctr"/>
              <a:endParaRPr lang="en-GB" sz="2800" b="1" dirty="0"/>
            </a:p>
            <a:p>
              <a:pPr algn="ctr"/>
              <a:endParaRPr lang="en-GB" sz="2800" b="1" dirty="0"/>
            </a:p>
          </p:txBody>
        </p:sp>
        <p:sp>
          <p:nvSpPr>
            <p:cNvPr id="9" name="Rectangle 8"/>
            <p:cNvSpPr/>
            <p:nvPr/>
          </p:nvSpPr>
          <p:spPr>
            <a:xfrm>
              <a:off x="3256543" y="5768058"/>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3" name="Rectangle 12"/>
            <p:cNvSpPr/>
            <p:nvPr/>
          </p:nvSpPr>
          <p:spPr>
            <a:xfrm>
              <a:off x="3256543" y="5210536"/>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4" name="Rectangle 13"/>
            <p:cNvSpPr/>
            <p:nvPr/>
          </p:nvSpPr>
          <p:spPr>
            <a:xfrm>
              <a:off x="3256543" y="5489297"/>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grpSp>
        <p:nvGrpSpPr>
          <p:cNvPr id="23" name="Group 22"/>
          <p:cNvGrpSpPr/>
          <p:nvPr/>
        </p:nvGrpSpPr>
        <p:grpSpPr>
          <a:xfrm>
            <a:off x="6116047" y="2827420"/>
            <a:ext cx="2707107" cy="3240000"/>
            <a:chOff x="6116047" y="2827420"/>
            <a:chExt cx="2707107" cy="3240000"/>
          </a:xfrm>
        </p:grpSpPr>
        <p:sp>
          <p:nvSpPr>
            <p:cNvPr id="8" name="Rectangle 7"/>
            <p:cNvSpPr/>
            <p:nvPr/>
          </p:nvSpPr>
          <p:spPr>
            <a:xfrm>
              <a:off x="6116049" y="2827420"/>
              <a:ext cx="2707105" cy="3240000"/>
            </a:xfrm>
            <a:prstGeom prst="rect">
              <a:avLst/>
            </a:prstGeom>
            <a:solidFill>
              <a:schemeClr val="accent6">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MSc</a:t>
              </a:r>
            </a:p>
            <a:p>
              <a:pPr algn="ctr"/>
              <a:endParaRPr lang="en-GB" sz="2800" b="1" dirty="0"/>
            </a:p>
            <a:p>
              <a:pPr algn="ctr"/>
              <a:endParaRPr lang="en-GB" sz="2800" b="1" dirty="0" smtClean="0"/>
            </a:p>
            <a:p>
              <a:pPr algn="ctr"/>
              <a:endParaRPr lang="en-GB" sz="2800" b="1" dirty="0"/>
            </a:p>
            <a:p>
              <a:pPr algn="ctr"/>
              <a:endParaRPr lang="en-GB" sz="2800" b="1" dirty="0" smtClean="0"/>
            </a:p>
            <a:p>
              <a:pPr algn="ctr"/>
              <a:endParaRPr lang="en-GB" sz="2800" b="1" dirty="0"/>
            </a:p>
            <a:p>
              <a:pPr algn="ctr"/>
              <a:endParaRPr lang="en-GB" sz="2800" b="1" dirty="0"/>
            </a:p>
          </p:txBody>
        </p:sp>
        <p:sp>
          <p:nvSpPr>
            <p:cNvPr id="15" name="Rectangle 14"/>
            <p:cNvSpPr/>
            <p:nvPr/>
          </p:nvSpPr>
          <p:spPr>
            <a:xfrm>
              <a:off x="6116049" y="5768058"/>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6" name="Rectangle 15"/>
            <p:cNvSpPr/>
            <p:nvPr/>
          </p:nvSpPr>
          <p:spPr>
            <a:xfrm>
              <a:off x="6116049" y="5198023"/>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7" name="Rectangle 16"/>
            <p:cNvSpPr/>
            <p:nvPr/>
          </p:nvSpPr>
          <p:spPr>
            <a:xfrm>
              <a:off x="6116049" y="5483039"/>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8" name="Rectangle 17"/>
            <p:cNvSpPr/>
            <p:nvPr/>
          </p:nvSpPr>
          <p:spPr>
            <a:xfrm>
              <a:off x="6116047" y="4913007"/>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9" name="Rectangle 18"/>
            <p:cNvSpPr/>
            <p:nvPr/>
          </p:nvSpPr>
          <p:spPr>
            <a:xfrm>
              <a:off x="6116047" y="4342975"/>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0" name="Rectangle 19"/>
            <p:cNvSpPr/>
            <p:nvPr/>
          </p:nvSpPr>
          <p:spPr>
            <a:xfrm>
              <a:off x="6116047" y="4627991"/>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1" name="Rectangle 20"/>
            <p:cNvSpPr/>
            <p:nvPr/>
          </p:nvSpPr>
          <p:spPr>
            <a:xfrm>
              <a:off x="6116049" y="4057959"/>
              <a:ext cx="2707105" cy="10800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642513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9144000" cy="6858000"/>
          </a:xfrm>
          <a:prstGeom prst="rect">
            <a:avLst/>
          </a:prstGeom>
        </p:spPr>
      </p:pic>
      <p:pic>
        <p:nvPicPr>
          <p:cNvPr id="3" name="Picture 2"/>
          <p:cNvPicPr>
            <a:picLocks noChangeAspect="1"/>
          </p:cNvPicPr>
          <p:nvPr/>
        </p:nvPicPr>
        <p:blipFill>
          <a:blip r:embed="rId5"/>
          <a:stretch>
            <a:fillRect/>
          </a:stretch>
        </p:blipFill>
        <p:spPr>
          <a:xfrm>
            <a:off x="0" y="7200900"/>
            <a:ext cx="9144000" cy="0"/>
          </a:xfrm>
          <a:prstGeom prst="rect">
            <a:avLst/>
          </a:prstGeom>
        </p:spPr>
      </p:pic>
      <p:sp>
        <p:nvSpPr>
          <p:cNvPr id="4" name="TextBox 3"/>
          <p:cNvSpPr txBox="1"/>
          <p:nvPr/>
        </p:nvSpPr>
        <p:spPr>
          <a:xfrm>
            <a:off x="0" y="2714625"/>
            <a:ext cx="9144000" cy="1714500"/>
          </a:xfrm>
          <a:prstGeom prst="rect">
            <a:avLst/>
          </a:prstGeom>
        </p:spPr>
        <p:txBody>
          <a:bodyPr wrap="none" lIns="178587" tIns="0" rIns="178587" bIns="0" anchor="t"/>
          <a:lstStyle/>
          <a:p>
            <a:pPr algn="ctr"/>
            <a:endParaRPr/>
          </a:p>
        </p:txBody>
      </p:sp>
      <p:sp>
        <p:nvSpPr>
          <p:cNvPr id="5" name="TextBox 4"/>
          <p:cNvSpPr txBox="1"/>
          <p:nvPr/>
        </p:nvSpPr>
        <p:spPr>
          <a:xfrm>
            <a:off x="0" y="6768703"/>
            <a:ext cx="9144000" cy="85725"/>
          </a:xfrm>
          <a:prstGeom prst="rect">
            <a:avLst/>
          </a:prstGeom>
        </p:spPr>
        <p:txBody>
          <a:bodyPr wrap="none" lIns="178587" tIns="0" rIns="178587" bIns="0" anchor="t"/>
          <a:lstStyle/>
          <a:p>
            <a:pPr algn="l"/>
            <a:r>
              <a:rPr lang="en-US" sz="600" b="1">
                <a:solidFill>
                  <a:srgbClr val="FFFFFF"/>
                </a:solidFill>
                <a:latin typeface="Calibri"/>
              </a:rPr>
              <a:t>cc: HckySo - https://www.flickr.com/photos/54191388@N00</a:t>
            </a:r>
          </a:p>
        </p:txBody>
      </p:sp>
      <p:sp>
        <p:nvSpPr>
          <p:cNvPr id="6" name="TextBox 5"/>
          <p:cNvSpPr txBox="1"/>
          <p:nvPr/>
        </p:nvSpPr>
        <p:spPr>
          <a:xfrm>
            <a:off x="720996" y="5866078"/>
            <a:ext cx="7641001" cy="923330"/>
          </a:xfrm>
          <a:prstGeom prst="rect">
            <a:avLst/>
          </a:prstGeom>
          <a:solidFill>
            <a:schemeClr val="tx1"/>
          </a:solidFill>
        </p:spPr>
        <p:txBody>
          <a:bodyPr wrap="square" rtlCol="0">
            <a:spAutoFit/>
          </a:bodyPr>
          <a:lstStyle/>
          <a:p>
            <a:r>
              <a:rPr lang="en-US" dirty="0">
                <a:hlinkClick r:id="rId6"/>
              </a:rPr>
              <a:t>https://</a:t>
            </a:r>
            <a:r>
              <a:rPr lang="en-US" dirty="0" smtClean="0">
                <a:hlinkClick r:id="rId6"/>
              </a:rPr>
              <a:t>blackboard.aber.ac.uk</a:t>
            </a:r>
            <a:r>
              <a:rPr lang="en-US" dirty="0">
                <a:hlinkClick r:id="rId6"/>
              </a:rPr>
              <a:t>/webapps/blackboard/content/listContentEditable.jsp?content_id=_527079_1&amp;course_id=_</a:t>
            </a:r>
            <a:r>
              <a:rPr lang="en-US" dirty="0" smtClean="0">
                <a:hlinkClick r:id="rId6"/>
              </a:rPr>
              <a:t>12312_1&amp;mode=reset</a:t>
            </a:r>
            <a:endParaRPr lang="en-US" dirty="0"/>
          </a:p>
        </p:txBody>
      </p:sp>
    </p:spTree>
    <p:custDataLst>
      <p:tags r:id="rId1"/>
    </p:custDataLst>
    <p:extLst>
      <p:ext uri="{BB962C8B-B14F-4D97-AF65-F5344CB8AC3E}">
        <p14:creationId xmlns:p14="http://schemas.microsoft.com/office/powerpoint/2010/main" val="1347499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51928"/>
            <a:ext cx="7924800" cy="1280890"/>
          </a:xfrm>
        </p:spPr>
        <p:txBody>
          <a:bodyPr/>
          <a:lstStyle/>
          <a:p>
            <a:endParaRPr lang="en-US" dirty="0"/>
          </a:p>
        </p:txBody>
      </p:sp>
      <p:pic>
        <p:nvPicPr>
          <p:cNvPr id="6" name="Picture 5" descr="science vs ar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grpSp>
        <p:nvGrpSpPr>
          <p:cNvPr id="5" name="Group 4"/>
          <p:cNvGrpSpPr/>
          <p:nvPr/>
        </p:nvGrpSpPr>
        <p:grpSpPr>
          <a:xfrm>
            <a:off x="795210" y="1754758"/>
            <a:ext cx="3748261" cy="1860031"/>
            <a:chOff x="795210" y="2021089"/>
            <a:chExt cx="3748261" cy="1860031"/>
          </a:xfrm>
        </p:grpSpPr>
        <p:sp>
          <p:nvSpPr>
            <p:cNvPr id="3" name="Down Arrow 2"/>
            <p:cNvSpPr/>
            <p:nvPr/>
          </p:nvSpPr>
          <p:spPr>
            <a:xfrm rot="3811354">
              <a:off x="1739325" y="1076974"/>
              <a:ext cx="1860031" cy="3748261"/>
            </a:xfrm>
            <a:prstGeom prst="downArrow">
              <a:avLst>
                <a:gd name="adj1" fmla="val 100000"/>
                <a:gd name="adj2" fmla="val 49351"/>
              </a:avLst>
            </a:prstGeom>
            <a:ln w="571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venir Black"/>
                <a:cs typeface="Avenir Black"/>
              </a:endParaRPr>
            </a:p>
          </p:txBody>
        </p:sp>
        <p:sp>
          <p:nvSpPr>
            <p:cNvPr id="4" name="TextBox 3"/>
            <p:cNvSpPr txBox="1"/>
            <p:nvPr/>
          </p:nvSpPr>
          <p:spPr>
            <a:xfrm rot="19989388">
              <a:off x="1864136" y="2192101"/>
              <a:ext cx="2355777" cy="1200329"/>
            </a:xfrm>
            <a:prstGeom prst="rect">
              <a:avLst/>
            </a:prstGeom>
            <a:noFill/>
          </p:spPr>
          <p:txBody>
            <a:bodyPr wrap="square" rtlCol="0">
              <a:spAutoFit/>
            </a:bodyPr>
            <a:lstStyle/>
            <a:p>
              <a:r>
                <a:rPr lang="en-US" sz="3600" b="1" dirty="0" smtClean="0">
                  <a:latin typeface="Bookman Old Style"/>
                  <a:cs typeface="Bookman Old Style"/>
                </a:rPr>
                <a:t>Distance Learning</a:t>
              </a:r>
              <a:endParaRPr lang="en-US" sz="3600" b="1" dirty="0">
                <a:latin typeface="Bookman Old Style"/>
                <a:cs typeface="Bookman Old Style"/>
              </a:endParaRPr>
            </a:p>
          </p:txBody>
        </p:sp>
      </p:grpSp>
    </p:spTree>
    <p:custDataLst>
      <p:tags r:id="rId1"/>
    </p:custDataLst>
    <p:extLst>
      <p:ext uri="{BB962C8B-B14F-4D97-AF65-F5344CB8AC3E}">
        <p14:creationId xmlns:p14="http://schemas.microsoft.com/office/powerpoint/2010/main" val="21448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638" y="2875924"/>
            <a:ext cx="4572000" cy="3762375"/>
          </a:xfrm>
          <a:prstGeom prst="rect">
            <a:avLst/>
          </a:prstGeom>
        </p:spPr>
      </p:pic>
      <p:sp>
        <p:nvSpPr>
          <p:cNvPr id="2" name="Title 1"/>
          <p:cNvSpPr>
            <a:spLocks noGrp="1"/>
          </p:cNvSpPr>
          <p:nvPr>
            <p:ph type="title"/>
          </p:nvPr>
        </p:nvSpPr>
        <p:spPr/>
        <p:txBody>
          <a:bodyPr/>
          <a:lstStyle/>
          <a:p>
            <a:r>
              <a:rPr lang="en-GB" smtClean="0"/>
              <a:t>What is a digital story?</a:t>
            </a:r>
            <a:endParaRPr lang="en-GB" dirty="0"/>
          </a:p>
        </p:txBody>
      </p:sp>
      <p:sp>
        <p:nvSpPr>
          <p:cNvPr id="3" name="Content Placeholder 2"/>
          <p:cNvSpPr>
            <a:spLocks noGrp="1"/>
          </p:cNvSpPr>
          <p:nvPr>
            <p:ph idx="1"/>
          </p:nvPr>
        </p:nvSpPr>
        <p:spPr>
          <a:xfrm>
            <a:off x="445477" y="1441938"/>
            <a:ext cx="8412161" cy="4927331"/>
          </a:xfrm>
        </p:spPr>
        <p:txBody>
          <a:bodyPr>
            <a:normAutofit/>
          </a:bodyPr>
          <a:lstStyle/>
          <a:p>
            <a:r>
              <a:rPr lang="en-GB" dirty="0" err="1"/>
              <a:t>Storycenter</a:t>
            </a:r>
            <a:r>
              <a:rPr lang="en-GB" dirty="0"/>
              <a:t> </a:t>
            </a:r>
            <a:r>
              <a:rPr lang="en-GB" dirty="0">
                <a:hlinkClick r:id="rId4"/>
              </a:rPr>
              <a:t>http://www.storycenter.org/</a:t>
            </a:r>
            <a:r>
              <a:rPr lang="en-GB" dirty="0"/>
              <a:t> Joe Lambert, the co-founder of the </a:t>
            </a:r>
            <a:r>
              <a:rPr lang="en-GB" dirty="0" err="1"/>
              <a:t>Center</a:t>
            </a:r>
            <a:r>
              <a:rPr lang="en-GB" dirty="0"/>
              <a:t> for Digital Storytelling (</a:t>
            </a:r>
            <a:r>
              <a:rPr lang="en-GB" dirty="0">
                <a:hlinkClick r:id="rId4"/>
              </a:rPr>
              <a:t>CDS</a:t>
            </a:r>
            <a:r>
              <a:rPr lang="en-GB" dirty="0"/>
              <a:t>)</a:t>
            </a:r>
          </a:p>
          <a:p>
            <a:r>
              <a:rPr lang="en-GB" dirty="0"/>
              <a:t>Educational Used of Digital Storytelling </a:t>
            </a:r>
            <a:r>
              <a:rPr lang="en-GB" dirty="0">
                <a:hlinkClick r:id="rId5"/>
              </a:rPr>
              <a:t>http://digitalstorytelling.coe.uh.edu/page.cfm?id=27</a:t>
            </a:r>
            <a:endParaRPr lang="en-GB" dirty="0"/>
          </a:p>
          <a:p>
            <a:endParaRPr lang="en-US" dirty="0" smtClean="0"/>
          </a:p>
          <a:p>
            <a:r>
              <a:rPr lang="en-US" dirty="0" smtClean="0"/>
              <a:t>Short</a:t>
            </a:r>
          </a:p>
          <a:p>
            <a:r>
              <a:rPr lang="en-US" dirty="0" smtClean="0"/>
              <a:t>Recorded narration</a:t>
            </a:r>
          </a:p>
          <a:p>
            <a:r>
              <a:rPr lang="en-US" dirty="0" smtClean="0"/>
              <a:t>Single idea</a:t>
            </a:r>
          </a:p>
          <a:p>
            <a:r>
              <a:rPr lang="en-US" dirty="0" smtClean="0"/>
              <a:t>Images, not elaborate video</a:t>
            </a:r>
          </a:p>
        </p:txBody>
      </p:sp>
      <p:sp>
        <p:nvSpPr>
          <p:cNvPr id="5" name="TextBox 4"/>
          <p:cNvSpPr txBox="1"/>
          <p:nvPr/>
        </p:nvSpPr>
        <p:spPr>
          <a:xfrm>
            <a:off x="346683" y="6176634"/>
            <a:ext cx="4075155" cy="430887"/>
          </a:xfrm>
          <a:prstGeom prst="rect">
            <a:avLst/>
          </a:prstGeom>
          <a:noFill/>
        </p:spPr>
        <p:txBody>
          <a:bodyPr wrap="none" rtlCol="0">
            <a:spAutoFit/>
          </a:bodyPr>
          <a:lstStyle/>
          <a:p>
            <a:pPr>
              <a:defRPr/>
            </a:pPr>
            <a:r>
              <a:rPr lang="en-GB" sz="1100" dirty="0"/>
              <a:t>“</a:t>
            </a:r>
            <a:r>
              <a:rPr lang="en-GB" sz="1100" dirty="0" smtClean="0"/>
              <a:t>Storytelling 101” </a:t>
            </a:r>
            <a:r>
              <a:rPr lang="en-GB" sz="1100" dirty="0"/>
              <a:t>by Walter Lim, Licence CC BY 2.0</a:t>
            </a:r>
          </a:p>
          <a:p>
            <a:pPr>
              <a:defRPr/>
            </a:pPr>
            <a:r>
              <a:rPr lang="en-GB" sz="1100" dirty="0">
                <a:hlinkClick r:id="rId6"/>
              </a:rPr>
              <a:t>https://</a:t>
            </a:r>
            <a:r>
              <a:rPr lang="en-GB" sz="1100" dirty="0" smtClean="0">
                <a:hlinkClick r:id="rId6"/>
              </a:rPr>
              <a:t>www.flickr.com/photos/coolinsights/26378049095</a:t>
            </a:r>
            <a:r>
              <a:rPr lang="en-GB" sz="1100" dirty="0" smtClean="0"/>
              <a:t> </a:t>
            </a:r>
            <a:endParaRPr lang="en-GB" sz="1100" dirty="0"/>
          </a:p>
        </p:txBody>
      </p:sp>
    </p:spTree>
    <p:custDataLst>
      <p:tags r:id="rId1"/>
    </p:custDataLst>
    <p:extLst>
      <p:ext uri="{BB962C8B-B14F-4D97-AF65-F5344CB8AC3E}">
        <p14:creationId xmlns:p14="http://schemas.microsoft.com/office/powerpoint/2010/main" val="278836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4"/>
            <a:ext cx="9143244" cy="1456824"/>
          </a:xfrm>
          <a:prstGeom prst="rect">
            <a:avLst/>
          </a:prstGeom>
        </p:spPr>
      </p:pic>
      <p:sp>
        <p:nvSpPr>
          <p:cNvPr id="2" name="Title 1"/>
          <p:cNvSpPr>
            <a:spLocks noGrp="1"/>
          </p:cNvSpPr>
          <p:nvPr>
            <p:ph type="title"/>
          </p:nvPr>
        </p:nvSpPr>
        <p:spPr/>
        <p:txBody>
          <a:bodyPr>
            <a:normAutofit/>
          </a:bodyPr>
          <a:lstStyle/>
          <a:p>
            <a:r>
              <a:rPr lang="en-GB" sz="6000" dirty="0" smtClean="0"/>
              <a:t>The project</a:t>
            </a:r>
            <a:endParaRPr lang="en-GB" dirty="0"/>
          </a:p>
        </p:txBody>
      </p:sp>
      <p:sp>
        <p:nvSpPr>
          <p:cNvPr id="3" name="Content Placeholder 2"/>
          <p:cNvSpPr>
            <a:spLocks noGrp="1"/>
          </p:cNvSpPr>
          <p:nvPr>
            <p:ph type="body" idx="1"/>
          </p:nvPr>
        </p:nvSpPr>
        <p:spPr>
          <a:xfrm>
            <a:off x="1942415" y="3581399"/>
            <a:ext cx="7012014" cy="1916151"/>
          </a:xfrm>
        </p:spPr>
        <p:txBody>
          <a:bodyPr>
            <a:normAutofit/>
          </a:bodyPr>
          <a:lstStyle/>
          <a:p>
            <a:pPr lvl="0"/>
            <a:r>
              <a:rPr lang="en-US" sz="2800" dirty="0" smtClean="0">
                <a:latin typeface="+mj-lt"/>
                <a:ea typeface="+mj-ea"/>
                <a:cs typeface="+mj-cs"/>
              </a:rPr>
              <a:t>digital </a:t>
            </a:r>
            <a:r>
              <a:rPr lang="en-US" sz="2800" dirty="0">
                <a:latin typeface="+mj-lt"/>
                <a:ea typeface="+mj-ea"/>
                <a:cs typeface="+mj-cs"/>
              </a:rPr>
              <a:t>storytelling using video </a:t>
            </a:r>
            <a:r>
              <a:rPr lang="en-US" sz="2800" dirty="0" smtClean="0">
                <a:latin typeface="+mj-lt"/>
                <a:ea typeface="+mj-ea"/>
                <a:cs typeface="+mj-cs"/>
              </a:rPr>
              <a:t>poems</a:t>
            </a:r>
          </a:p>
          <a:p>
            <a:pPr lvl="0"/>
            <a:r>
              <a:rPr lang="en-US" sz="2800" dirty="0" smtClean="0">
                <a:latin typeface="+mj-lt"/>
                <a:ea typeface="+mj-ea"/>
                <a:cs typeface="+mj-cs"/>
              </a:rPr>
              <a:t>for distance learning science module </a:t>
            </a:r>
            <a:endParaRPr lang="en-GB" sz="2800" dirty="0">
              <a:latin typeface="+mj-lt"/>
              <a:ea typeface="+mj-ea"/>
              <a:cs typeface="+mj-cs"/>
            </a:endParaRPr>
          </a:p>
        </p:txBody>
      </p:sp>
    </p:spTree>
    <p:custDataLst>
      <p:tags r:id="rId1"/>
    </p:custDataLst>
    <p:extLst>
      <p:ext uri="{BB962C8B-B14F-4D97-AF65-F5344CB8AC3E}">
        <p14:creationId xmlns:p14="http://schemas.microsoft.com/office/powerpoint/2010/main" val="8680979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2979A9607AEC45A3EB69AD70C05FE2" ma:contentTypeVersion="21" ma:contentTypeDescription="Create a new document." ma:contentTypeScope="" ma:versionID="e3c8c12cacb1542197ed0f965f3cb2d0">
  <xsd:schema xmlns:xsd="http://www.w3.org/2001/XMLSchema" xmlns:xs="http://www.w3.org/2001/XMLSchema" xmlns:p="http://schemas.microsoft.com/office/2006/metadata/properties" xmlns:ns2="3aa72657-aade-40dc-9fe9-efcfca6458f2" xmlns:ns3="47848b28-c835-4bfd-8f54-2996db37bbdb" targetNamespace="http://schemas.microsoft.com/office/2006/metadata/properties" ma:root="true" ma:fieldsID="21c439b009204a5b3c01058a95501536" ns2:_="" ns3:_="">
    <xsd:import namespace="3aa72657-aade-40dc-9fe9-efcfca6458f2"/>
    <xsd:import namespace="47848b28-c835-4bfd-8f54-2996db37bbdb"/>
    <xsd:element name="properties">
      <xsd:complexType>
        <xsd:sequence>
          <xsd:element name="documentManagement">
            <xsd:complexType>
              <xsd:all>
                <xsd:element ref="ns2:Relates_x0020_to" minOccurs="0"/>
                <xsd:element ref="ns2:Year"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72657-aade-40dc-9fe9-efcfca6458f2" elementFormDefault="qualified">
    <xsd:import namespace="http://schemas.microsoft.com/office/2006/documentManagement/types"/>
    <xsd:import namespace="http://schemas.microsoft.com/office/infopath/2007/PartnerControls"/>
    <xsd:element name="Relates_x0020_to" ma:index="4" nillable="true" ma:displayName="Relates to" ma:internalName="Relates_x0020_to">
      <xsd:complexType>
        <xsd:complexContent>
          <xsd:extension base="dms:MultiChoice">
            <xsd:sequence>
              <xsd:element name="Value" maxOccurs="unbounded" minOccurs="0" nillable="true">
                <xsd:simpleType>
                  <xsd:restriction base="dms:Choice">
                    <xsd:enumeration value="Budget"/>
                    <xsd:enumeration value="Chairs"/>
                    <xsd:enumeration value="Follow Up"/>
                    <xsd:enumeration value="Hospitality"/>
                    <xsd:enumeration value="Organisational"/>
                    <xsd:enumeration value="Pack"/>
                    <xsd:enumeration value="Papers"/>
                    <xsd:enumeration value="Planning"/>
                    <xsd:enumeration value="Proposals"/>
                    <xsd:enumeration value="Publicity"/>
                    <xsd:enumeration value="Sessions"/>
                    <xsd:enumeration value="Workshops"/>
                    <xsd:enumeration value="Feedback"/>
                  </xsd:restriction>
                </xsd:simpleType>
              </xsd:element>
            </xsd:sequence>
          </xsd:extension>
        </xsd:complexContent>
      </xsd:complexType>
    </xsd:element>
    <xsd:element name="Year" ma:index="5" nillable="true" ma:displayName="Year" ma:description="Year of Conference" ma:internalName="Year">
      <xsd:complexType>
        <xsd:complexContent>
          <xsd:extension base="dms:MultiChoice">
            <xsd:sequence>
              <xsd:element name="Value" maxOccurs="unbounded" minOccurs="0" nillable="true">
                <xsd:simpleType>
                  <xsd:restriction base="dms:Choice">
                    <xsd:enumeration value="2013"/>
                    <xsd:enumeration value="2014"/>
                    <xsd:enumeration value="2015"/>
                    <xsd:enumeration value="2016"/>
                    <xsd:enumeration value="2017"/>
                    <xsd:enumeration value="2018"/>
                  </xsd:restriction>
                </xsd:simpleType>
              </xsd:element>
            </xsd:sequence>
          </xsd:extension>
        </xsd:complexContent>
      </xsd:complex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48b28-c835-4bfd-8f54-2996db37bbd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3aa72657-aade-40dc-9fe9-efcfca6458f2">
      <Value>2016</Value>
    </Year>
    <Relates_x0020_to xmlns="3aa72657-aade-40dc-9fe9-efcfca6458f2"/>
  </documentManagement>
</p:properties>
</file>

<file path=customXml/itemProps1.xml><?xml version="1.0" encoding="utf-8"?>
<ds:datastoreItem xmlns:ds="http://schemas.openxmlformats.org/officeDocument/2006/customXml" ds:itemID="{6717D5E0-9AFD-4DFC-BE54-4A9393B8A479}">
  <ds:schemaRefs>
    <ds:schemaRef ds:uri="http://schemas.microsoft.com/sharepoint/v3/contenttype/forms"/>
  </ds:schemaRefs>
</ds:datastoreItem>
</file>

<file path=customXml/itemProps2.xml><?xml version="1.0" encoding="utf-8"?>
<ds:datastoreItem xmlns:ds="http://schemas.openxmlformats.org/officeDocument/2006/customXml" ds:itemID="{C81C5A29-8938-4726-BC83-C5F6517FA25F}"/>
</file>

<file path=customXml/itemProps3.xml><?xml version="1.0" encoding="utf-8"?>
<ds:datastoreItem xmlns:ds="http://schemas.openxmlformats.org/officeDocument/2006/customXml" ds:itemID="{7C8C7A35-F240-4AC7-88F7-45A1F7236444}">
  <ds:schemaRef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74198fb0-a2bb-4fad-a422-ea975358262b"/>
    <ds:schemaRef ds:uri="http://purl.org/dc/terms/"/>
    <ds:schemaRef ds:uri="http://purl.org/dc/elements/1.1/"/>
    <ds:schemaRef ds:uri="47848b28-c835-4bfd-8f54-2996db37bbd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2622</TotalTime>
  <Words>1711</Words>
  <Application>Microsoft Office PowerPoint</Application>
  <PresentationFormat>On-screen Show (4:3)</PresentationFormat>
  <Paragraphs>240</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Avenir Black</vt:lpstr>
      <vt:lpstr>Bookman Old Style</vt:lpstr>
      <vt:lpstr>Calibri</vt:lpstr>
      <vt:lpstr>Century Gothic</vt:lpstr>
      <vt:lpstr>Wingdings 3</vt:lpstr>
      <vt:lpstr>Wisp</vt:lpstr>
      <vt:lpstr>Digital Storytelling for Learning: A case study</vt:lpstr>
      <vt:lpstr>Outline:</vt:lpstr>
      <vt:lpstr>PowerPoint Presentation</vt:lpstr>
      <vt:lpstr>PowerPoint Presentation</vt:lpstr>
      <vt:lpstr>PowerPoint Presentation</vt:lpstr>
      <vt:lpstr>PowerPoint Presentation</vt:lpstr>
      <vt:lpstr>PowerPoint Presentation</vt:lpstr>
      <vt:lpstr>What is a digital story?</vt:lpstr>
      <vt:lpstr>The project</vt:lpstr>
      <vt:lpstr>Method</vt:lpstr>
      <vt:lpstr>Research aims and questions</vt:lpstr>
      <vt:lpstr>A journey</vt:lpstr>
      <vt:lpstr>A journey</vt:lpstr>
      <vt:lpstr>PowerPoint Presentation</vt:lpstr>
      <vt:lpstr>Video Poems</vt:lpstr>
      <vt:lpstr>Student feedback </vt:lpstr>
      <vt:lpstr>PowerPoint Presentation</vt:lpstr>
      <vt:lpstr>Conclusions</vt:lpstr>
      <vt:lpstr>Questions?</vt:lpstr>
      <vt:lpstr>7 Elements of Digital Storytelling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Divide: Literature and Science, 3rd June 2016  </dc:title>
  <dc:creator>Mary Jacob [mhj]</dc:creator>
  <cp:lastModifiedBy>Mary Jacob [mhj]</cp:lastModifiedBy>
  <cp:revision>127</cp:revision>
  <dcterms:created xsi:type="dcterms:W3CDTF">2016-05-11T09:21:57Z</dcterms:created>
  <dcterms:modified xsi:type="dcterms:W3CDTF">2016-07-01T13:48:41Z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0x010100322979A9607AEC45A3EB69AD70C05FE2</vt:lpwstr>
  </property>
</Properties>
</file>