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7" r:id="rId5"/>
    <p:sldId id="263" r:id="rId6"/>
    <p:sldId id="262" r:id="rId7"/>
    <p:sldId id="264" r:id="rId8"/>
    <p:sldId id="273" r:id="rId9"/>
    <p:sldId id="265" r:id="rId10"/>
    <p:sldId id="266" r:id="rId11"/>
    <p:sldId id="268" r:id="rId12"/>
    <p:sldId id="269" r:id="rId13"/>
    <p:sldId id="272"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5" d="100"/>
          <a:sy n="45" d="100"/>
        </p:scale>
        <p:origin x="106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007AB965-DF72-5748-B191-ECC255E058F9}" type="datetimeFigureOut">
              <a:rPr lang="en-US" smtClean="0"/>
              <a:pPr/>
              <a:t>7/8/2016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18990916-533D-2A40-8AD0-F439AAB887E5}"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007AB965-DF72-5748-B191-ECC255E058F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0916-533D-2A40-8AD0-F439AAB887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007AB965-DF72-5748-B191-ECC255E058F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0916-533D-2A40-8AD0-F439AAB887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007AB965-DF72-5748-B191-ECC255E058F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90916-533D-2A40-8AD0-F439AAB887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007AB965-DF72-5748-B191-ECC255E058F9}" type="datetimeFigureOut">
              <a:rPr lang="en-US" smtClean="0"/>
              <a:pPr/>
              <a:t>7/8/2016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18990916-533D-2A40-8AD0-F439AAB887E5}"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007AB965-DF72-5748-B191-ECC255E058F9}"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18990916-533D-2A40-8AD0-F439AAB887E5}"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007AB965-DF72-5748-B191-ECC255E058F9}" type="datetimeFigureOut">
              <a:rPr lang="en-US" smtClean="0"/>
              <a:pPr/>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18990916-533D-2A40-8AD0-F439AAB887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007AB965-DF72-5748-B191-ECC255E058F9}" type="datetimeFigureOut">
              <a:rPr lang="en-US" smtClean="0"/>
              <a:pPr/>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90916-533D-2A40-8AD0-F439AAB887E5}"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AB965-DF72-5748-B191-ECC255E058F9}" type="datetimeFigureOut">
              <a:rPr lang="en-US" smtClean="0"/>
              <a:pPr/>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90916-533D-2A40-8AD0-F439AAB887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007AB965-DF72-5748-B191-ECC255E058F9}" type="datetimeFigureOut">
              <a:rPr lang="en-US" smtClean="0"/>
              <a:pPr/>
              <a:t>7/8/2016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18990916-533D-2A40-8AD0-F439AAB887E5}"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GB"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GB"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007AB965-DF72-5748-B191-ECC255E058F9}" type="datetimeFigureOut">
              <a:rPr lang="en-US" smtClean="0"/>
              <a:pPr/>
              <a:t>7/8/2016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18990916-533D-2A40-8AD0-F439AAB887E5}"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007AB965-DF72-5748-B191-ECC255E058F9}" type="datetimeFigureOut">
              <a:rPr lang="en-US" smtClean="0"/>
              <a:pPr/>
              <a:t>7/8/2016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18990916-533D-2A40-8AD0-F439AAB887E5}"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Projecting the Perfect Image?</a:t>
            </a:r>
            <a:endParaRPr lang="en-US" dirty="0"/>
          </a:p>
        </p:txBody>
      </p:sp>
      <p:sp>
        <p:nvSpPr>
          <p:cNvPr id="3" name="Subtitle 2"/>
          <p:cNvSpPr>
            <a:spLocks noGrp="1"/>
          </p:cNvSpPr>
          <p:nvPr>
            <p:ph type="subTitle" idx="1"/>
          </p:nvPr>
        </p:nvSpPr>
        <p:spPr/>
        <p:txBody>
          <a:bodyPr/>
          <a:lstStyle/>
          <a:p>
            <a:endParaRPr lang="en-US"/>
          </a:p>
        </p:txBody>
      </p:sp>
      <p:pic>
        <p:nvPicPr>
          <p:cNvPr id="5" name="Picture 4" descr="images-3.jpeg"/>
          <p:cNvPicPr>
            <a:picLocks noChangeAspect="1"/>
          </p:cNvPicPr>
          <p:nvPr/>
        </p:nvPicPr>
        <p:blipFill>
          <a:blip r:embed="rId3"/>
          <a:stretch>
            <a:fillRect/>
          </a:stretch>
        </p:blipFill>
        <p:spPr>
          <a:xfrm>
            <a:off x="464234" y="3581400"/>
            <a:ext cx="3574366" cy="266700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Apollo Belvedere 2</a:t>
            </a:r>
            <a:r>
              <a:rPr lang="en-US" sz="2400" baseline="30000" dirty="0" smtClean="0"/>
              <a:t>nd</a:t>
            </a:r>
            <a:r>
              <a:rPr lang="en-US" sz="2400" dirty="0" smtClean="0"/>
              <a:t> century A.D. (copy of an original bronze statue of 330-320 B.C. by </a:t>
            </a:r>
            <a:r>
              <a:rPr lang="en-US" sz="2400" dirty="0" err="1" smtClean="0"/>
              <a:t>Leochares</a:t>
            </a:r>
            <a:r>
              <a:rPr lang="en-US" sz="2400" dirty="0" smtClean="0"/>
              <a:t>) marble</a:t>
            </a:r>
            <a:endParaRPr lang="en-US" sz="2400" dirty="0"/>
          </a:p>
        </p:txBody>
      </p:sp>
      <p:pic>
        <p:nvPicPr>
          <p:cNvPr id="4" name="Content Placeholder 3" descr="apollobelvedere-full.jpg.1.jpeg"/>
          <p:cNvPicPr>
            <a:picLocks noGrp="1" noChangeAspect="1"/>
          </p:cNvPicPr>
          <p:nvPr>
            <p:ph idx="1"/>
          </p:nvPr>
        </p:nvPicPr>
        <p:blipFill>
          <a:blip r:embed="rId2"/>
          <a:srcRect l="-125852" r="-125852"/>
          <a:stretch>
            <a:fillRect/>
          </a:stretch>
        </p:blipFill>
        <p:spPr>
          <a:xfrm>
            <a:off x="-2667000" y="1396536"/>
            <a:ext cx="9220200" cy="523286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t/>
            </a:r>
            <a:br>
              <a:rPr lang="en-US" sz="2400" i="1" dirty="0" smtClean="0"/>
            </a:br>
            <a:r>
              <a:rPr lang="en-US" sz="2400" i="1" dirty="0" smtClean="0"/>
              <a:t>Apollo </a:t>
            </a:r>
            <a:r>
              <a:rPr lang="en-US" sz="2400" i="1" dirty="0" err="1" smtClean="0"/>
              <a:t>Smintheus</a:t>
            </a:r>
            <a:r>
              <a:rPr lang="en-US" sz="2400" i="1" dirty="0" smtClean="0"/>
              <a:t/>
            </a:r>
            <a:br>
              <a:rPr lang="en-US" sz="2400" i="1" dirty="0" smtClean="0"/>
            </a:br>
            <a:r>
              <a:rPr lang="en-US" sz="2000" dirty="0" smtClean="0"/>
              <a:t>Lamp lid with mouse, 1</a:t>
            </a:r>
            <a:r>
              <a:rPr lang="en-US" sz="2000" baseline="30000" dirty="0" smtClean="0"/>
              <a:t>st</a:t>
            </a:r>
            <a:r>
              <a:rPr lang="en-US" sz="2000" dirty="0" smtClean="0"/>
              <a:t> century A.D., Bronze, cast, 3 cm </a:t>
            </a:r>
            <a:r>
              <a:rPr lang="en-US" sz="2000" dirty="0" err="1" smtClean="0"/>
              <a:t>h</a:t>
            </a:r>
            <a:r>
              <a:rPr lang="en-US" sz="2000" dirty="0" smtClean="0"/>
              <a:t> </a:t>
            </a:r>
            <a:r>
              <a:rPr lang="en-US" sz="2000" dirty="0" err="1" smtClean="0"/>
              <a:t>x</a:t>
            </a:r>
            <a:r>
              <a:rPr lang="en-US" sz="2000" dirty="0" smtClean="0"/>
              <a:t> 3.2 cm diam., British Museum</a:t>
            </a:r>
            <a:endParaRPr lang="en-US" sz="2400" i="1" dirty="0"/>
          </a:p>
        </p:txBody>
      </p:sp>
      <p:pic>
        <p:nvPicPr>
          <p:cNvPr id="4" name="Content Placeholder 3" descr="images-3.jpeg"/>
          <p:cNvPicPr>
            <a:picLocks noGrp="1" noChangeAspect="1"/>
          </p:cNvPicPr>
          <p:nvPr>
            <p:ph idx="1"/>
          </p:nvPr>
        </p:nvPicPr>
        <p:blipFill>
          <a:blip r:embed="rId2"/>
          <a:srcRect l="-6974" r="-6974"/>
          <a:stretch>
            <a:fillRect/>
          </a:stretch>
        </p:blipFill>
        <p:spPr>
          <a:xfrm>
            <a:off x="0" y="2514600"/>
            <a:ext cx="6553200" cy="3382963"/>
          </a:xfrm>
        </p:spPr>
      </p:pic>
      <p:pic>
        <p:nvPicPr>
          <p:cNvPr id="6" name="Picture 5" descr="bronze-mouse-with-mask-british-museum.jpg"/>
          <p:cNvPicPr>
            <a:picLocks noChangeAspect="1"/>
          </p:cNvPicPr>
          <p:nvPr/>
        </p:nvPicPr>
        <p:blipFill>
          <a:blip r:embed="rId3"/>
          <a:stretch>
            <a:fillRect/>
          </a:stretch>
        </p:blipFill>
        <p:spPr>
          <a:xfrm>
            <a:off x="6553200" y="3200399"/>
            <a:ext cx="2133600" cy="17319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The Bronze Mice of Apollo </a:t>
            </a:r>
            <a:r>
              <a:rPr lang="en-US" dirty="0" err="1" smtClean="0"/>
              <a:t>Smintheus</a:t>
            </a:r>
            <a:endParaRPr lang="en-US" dirty="0" smtClean="0"/>
          </a:p>
          <a:p>
            <a:pPr>
              <a:buNone/>
            </a:pPr>
            <a:endParaRPr lang="en-US" dirty="0" smtClean="0"/>
          </a:p>
          <a:p>
            <a:pPr>
              <a:buNone/>
            </a:pPr>
            <a:r>
              <a:rPr lang="en-US" dirty="0" smtClean="0"/>
              <a:t>Philip Kiernan </a:t>
            </a:r>
            <a:r>
              <a:rPr lang="en-US" i="1" dirty="0" smtClean="0"/>
              <a:t>American Journal of Archaeology Vol. 118, No. 4 (October 2014), pp. 601-626</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descr="hb_19.73.1.jpg"/>
          <p:cNvPicPr>
            <a:picLocks noGrp="1" noChangeAspect="1"/>
          </p:cNvPicPr>
          <p:nvPr>
            <p:ph idx="1"/>
          </p:nvPr>
        </p:nvPicPr>
        <p:blipFill>
          <a:blip r:embed="rId2"/>
          <a:srcRect l="-64986" r="-64986"/>
          <a:stretch>
            <a:fillRect/>
          </a:stretch>
        </p:blipFill>
        <p:spPr>
          <a:xfrm>
            <a:off x="-1447800" y="1646237"/>
            <a:ext cx="8229600" cy="452628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5"/>
            <a:ext cx="8229600" cy="1880065"/>
          </a:xfrm>
        </p:spPr>
        <p:txBody>
          <a:bodyPr>
            <a:noAutofit/>
          </a:bodyPr>
          <a:lstStyle/>
          <a:p>
            <a:r>
              <a:rPr lang="en-US" sz="2000" b="1" dirty="0" smtClean="0"/>
              <a:t>Apollo </a:t>
            </a:r>
            <a:r>
              <a:rPr lang="en-US" sz="2000" b="1" dirty="0" err="1" smtClean="0"/>
              <a:t>Smintheus</a:t>
            </a:r>
            <a:r>
              <a:rPr lang="en-US" sz="2000" b="1" dirty="0" smtClean="0"/>
              <a:t> Mouse Pad £11.70 per </a:t>
            </a:r>
            <a:r>
              <a:rPr lang="en-US" sz="2000" b="1" dirty="0" err="1" smtClean="0"/>
              <a:t>mousepad</a:t>
            </a:r>
            <a:r>
              <a:rPr lang="en-US" sz="2000" b="1" dirty="0" smtClean="0"/>
              <a:t/>
            </a:r>
            <a:br>
              <a:rPr lang="en-US" sz="2000" b="1" dirty="0" smtClean="0"/>
            </a:br>
            <a:r>
              <a:rPr lang="en-US" sz="2000" dirty="0" smtClean="0"/>
              <a:t>“Style: </a:t>
            </a:r>
            <a:r>
              <a:rPr lang="en-US" sz="2000" dirty="0" err="1" smtClean="0"/>
              <a:t>MousepadCreate</a:t>
            </a:r>
            <a:r>
              <a:rPr lang="en-US" sz="2000" dirty="0" smtClean="0"/>
              <a:t> a custom mouse mat for home and office! Decorate your desk with your </a:t>
            </a:r>
            <a:r>
              <a:rPr lang="en-US" sz="2000" dirty="0" err="1" smtClean="0"/>
              <a:t>favourite</a:t>
            </a:r>
            <a:r>
              <a:rPr lang="en-US" sz="2000" dirty="0" smtClean="0"/>
              <a:t> image or choose from thousands of designs that look great and protect your mouse from scratches and debris”.</a:t>
            </a:r>
            <a:endParaRPr lang="en-US" sz="2000" dirty="0"/>
          </a:p>
        </p:txBody>
      </p:sp>
      <p:pic>
        <p:nvPicPr>
          <p:cNvPr id="4" name="Content Placeholder 3" descr="apollo_smintheus_mouse_pad-rc76f82e7aa5642faaf21923e7e1923e7_x74vi_8byvr_512.jpg"/>
          <p:cNvPicPr>
            <a:picLocks noGrp="1" noChangeAspect="1"/>
          </p:cNvPicPr>
          <p:nvPr>
            <p:ph idx="1"/>
          </p:nvPr>
        </p:nvPicPr>
        <p:blipFill>
          <a:blip r:embed="rId2"/>
          <a:srcRect l="-40915" r="-40915"/>
          <a:stretch>
            <a:fillRect/>
          </a:stretch>
        </p:blipFill>
        <p:spPr>
          <a:xfrm>
            <a:off x="-1219200" y="2590800"/>
            <a:ext cx="7239000" cy="3992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Steve Bell </a:t>
            </a:r>
            <a:r>
              <a:rPr lang="en-US" sz="2400" i="1" dirty="0" smtClean="0"/>
              <a:t>The Guardian </a:t>
            </a:r>
            <a:r>
              <a:rPr lang="en-US" sz="2400" dirty="0" smtClean="0"/>
              <a:t>(published 28</a:t>
            </a:r>
            <a:r>
              <a:rPr lang="en-US" sz="2400" baseline="30000" dirty="0" smtClean="0"/>
              <a:t>th</a:t>
            </a:r>
            <a:r>
              <a:rPr lang="en-US" sz="2400" dirty="0" smtClean="0"/>
              <a:t> June 2016)</a:t>
            </a:r>
            <a:endParaRPr lang="en-US" sz="2400" dirty="0"/>
          </a:p>
        </p:txBody>
      </p:sp>
      <p:pic>
        <p:nvPicPr>
          <p:cNvPr id="4" name="Content Placeholder 3" descr="650.jpg"/>
          <p:cNvPicPr>
            <a:picLocks noGrp="1" noChangeAspect="1"/>
          </p:cNvPicPr>
          <p:nvPr>
            <p:ph idx="1"/>
          </p:nvPr>
        </p:nvPicPr>
        <p:blipFill>
          <a:blip r:embed="rId2"/>
          <a:srcRect l="-11683" r="-11683"/>
          <a:stretch>
            <a:fillRect/>
          </a:stretch>
        </p:blipFill>
        <p:spPr>
          <a:xfrm>
            <a:off x="-304800" y="1646237"/>
            <a:ext cx="8229600" cy="45262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Enguerrand</a:t>
            </a:r>
            <a:r>
              <a:rPr lang="en-US" sz="2400" dirty="0" smtClean="0"/>
              <a:t> </a:t>
            </a:r>
            <a:r>
              <a:rPr lang="en-US" sz="2400" dirty="0" err="1" smtClean="0"/>
              <a:t>Quarton</a:t>
            </a:r>
            <a:r>
              <a:rPr lang="en-US" sz="2400" dirty="0" smtClean="0"/>
              <a:t> ‘The Avignon </a:t>
            </a:r>
            <a:r>
              <a:rPr lang="en-US" sz="2400" dirty="0" err="1" smtClean="0"/>
              <a:t>Pietà</a:t>
            </a:r>
            <a:r>
              <a:rPr lang="en-US" sz="2400" dirty="0" smtClean="0"/>
              <a:t>’ </a:t>
            </a:r>
            <a:r>
              <a:rPr lang="en-US" sz="2400" i="1" dirty="0" smtClean="0"/>
              <a:t> (</a:t>
            </a:r>
            <a:r>
              <a:rPr lang="en-US" sz="2400" i="1" dirty="0" err="1" smtClean="0"/>
              <a:t>Pietà</a:t>
            </a:r>
            <a:r>
              <a:rPr lang="en-US" sz="2400" i="1" dirty="0" smtClean="0"/>
              <a:t> of Villeneuve-</a:t>
            </a:r>
            <a:r>
              <a:rPr lang="en-US" sz="2400" i="1" dirty="0" err="1" smtClean="0"/>
              <a:t>lès</a:t>
            </a:r>
            <a:r>
              <a:rPr lang="en-US" sz="2400" i="1" dirty="0" smtClean="0"/>
              <a:t>-Avignon) </a:t>
            </a:r>
            <a:r>
              <a:rPr lang="en-US" sz="2400" dirty="0" smtClean="0"/>
              <a:t>(1456)</a:t>
            </a:r>
            <a:endParaRPr lang="en-US" sz="2400" dirty="0"/>
          </a:p>
        </p:txBody>
      </p:sp>
      <p:pic>
        <p:nvPicPr>
          <p:cNvPr id="4" name="Content Placeholder 3" descr="800px-Enguerrand_Quarton,_La_Pietà_de_Villeneuve-lès-Avignon_(c._1455).jpg"/>
          <p:cNvPicPr>
            <a:picLocks noGrp="1" noChangeAspect="1"/>
          </p:cNvPicPr>
          <p:nvPr>
            <p:ph idx="1"/>
          </p:nvPr>
        </p:nvPicPr>
        <p:blipFill>
          <a:blip r:embed="rId2"/>
          <a:srcRect l="-17164" r="-17164"/>
          <a:stretch>
            <a:fillRect/>
          </a:stretch>
        </p:blipFill>
        <p:spPr>
          <a:xfrm>
            <a:off x="-609600" y="1646237"/>
            <a:ext cx="8229600" cy="452628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Michelangelo </a:t>
            </a:r>
            <a:r>
              <a:rPr lang="en-US" sz="2400" i="1" dirty="0" err="1" smtClean="0"/>
              <a:t>Pietà</a:t>
            </a:r>
            <a:r>
              <a:rPr lang="en-US" sz="2400" i="1" dirty="0" smtClean="0"/>
              <a:t>  </a:t>
            </a:r>
            <a:r>
              <a:rPr lang="en-US" sz="2400" dirty="0" smtClean="0"/>
              <a:t>c.1498-1500, marble</a:t>
            </a:r>
            <a:endParaRPr lang="en-US" sz="2400" i="1" dirty="0"/>
          </a:p>
        </p:txBody>
      </p:sp>
      <p:pic>
        <p:nvPicPr>
          <p:cNvPr id="4" name="Content Placeholder 3" descr="800px-Michelangelo's_Pieta_5450_cut_out_black.jpg"/>
          <p:cNvPicPr>
            <a:picLocks noGrp="1" noChangeAspect="1"/>
          </p:cNvPicPr>
          <p:nvPr>
            <p:ph idx="1"/>
          </p:nvPr>
        </p:nvPicPr>
        <p:blipFill>
          <a:blip r:embed="rId2"/>
          <a:srcRect l="-40915" r="-40915"/>
          <a:stretch>
            <a:fillRect/>
          </a:stretch>
        </p:blipFill>
        <p:spPr>
          <a:xfrm>
            <a:off x="-1371600" y="1646237"/>
            <a:ext cx="8229600" cy="452628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Gustave</a:t>
            </a:r>
            <a:r>
              <a:rPr lang="en-US" sz="2400" dirty="0" smtClean="0"/>
              <a:t> </a:t>
            </a:r>
            <a:r>
              <a:rPr lang="en-US" sz="2400" dirty="0" err="1" smtClean="0"/>
              <a:t>Doré</a:t>
            </a:r>
            <a:r>
              <a:rPr lang="en-US" sz="2400" dirty="0" smtClean="0"/>
              <a:t> ‘Over London by Rail’</a:t>
            </a:r>
            <a:r>
              <a:rPr lang="en-US" sz="2400" i="1" dirty="0" smtClean="0"/>
              <a:t> </a:t>
            </a:r>
            <a:r>
              <a:rPr lang="en-US" sz="2400" dirty="0" smtClean="0"/>
              <a:t>from</a:t>
            </a:r>
            <a:r>
              <a:rPr lang="en-US" sz="2400" i="1" dirty="0" smtClean="0"/>
              <a:t> London: A Pilgrimage</a:t>
            </a:r>
            <a:r>
              <a:rPr lang="en-US" sz="2400" dirty="0" smtClean="0"/>
              <a:t> 1872 (with text by Blanchard Jerrold)</a:t>
            </a:r>
            <a:endParaRPr lang="en-US" sz="2400" i="1" dirty="0"/>
          </a:p>
        </p:txBody>
      </p:sp>
      <p:pic>
        <p:nvPicPr>
          <p:cNvPr id="4" name="Content Placeholder 3" descr="iStock_000013364998XSmall-duncan1890.jpg"/>
          <p:cNvPicPr>
            <a:picLocks noGrp="1" noChangeAspect="1"/>
          </p:cNvPicPr>
          <p:nvPr>
            <p:ph idx="1"/>
          </p:nvPr>
        </p:nvPicPr>
        <p:blipFill>
          <a:blip r:embed="rId2"/>
          <a:srcRect l="-20970" r="-20970"/>
          <a:stretch>
            <a:fillRect/>
          </a:stretch>
        </p:blipFill>
        <p:spPr>
          <a:xfrm>
            <a:off x="-762000" y="1646237"/>
            <a:ext cx="8229600" cy="452628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John Thompson ‘The Crawlers</a:t>
            </a:r>
            <a:r>
              <a:rPr lang="en-US" sz="2400" i="1" dirty="0" smtClean="0"/>
              <a:t>’, </a:t>
            </a:r>
            <a:r>
              <a:rPr lang="en-US" sz="2400" dirty="0" smtClean="0"/>
              <a:t>'</a:t>
            </a:r>
            <a:r>
              <a:rPr lang="en-US" sz="2400" dirty="0" err="1" smtClean="0"/>
              <a:t>Woodburytype</a:t>
            </a:r>
            <a:r>
              <a:rPr lang="en-US" sz="2400" dirty="0" smtClean="0"/>
              <a:t>’, from </a:t>
            </a:r>
            <a:r>
              <a:rPr lang="en-US" sz="2400" i="1" dirty="0" smtClean="0"/>
              <a:t>Street Life in London</a:t>
            </a:r>
            <a:r>
              <a:rPr lang="en-US" sz="2400" dirty="0" smtClean="0"/>
              <a:t>, 1877 (with text written in collaboration with </a:t>
            </a:r>
            <a:r>
              <a:rPr lang="en-US" sz="2400" dirty="0" err="1" smtClean="0"/>
              <a:t>Adolphe</a:t>
            </a:r>
            <a:r>
              <a:rPr lang="en-US" sz="2400" dirty="0" smtClean="0"/>
              <a:t> Smith [</a:t>
            </a:r>
            <a:r>
              <a:rPr lang="en-US" sz="2400" dirty="0" err="1" smtClean="0"/>
              <a:t>Headingley</a:t>
            </a:r>
            <a:r>
              <a:rPr lang="en-US" sz="2400" dirty="0" smtClean="0"/>
              <a:t>])</a:t>
            </a:r>
            <a:endParaRPr lang="en-US" sz="2400" dirty="0"/>
          </a:p>
        </p:txBody>
      </p:sp>
      <p:pic>
        <p:nvPicPr>
          <p:cNvPr id="8" name="Content Placeholder 7" descr="lse-zeg943muw.jpg"/>
          <p:cNvPicPr>
            <a:picLocks noGrp="1" noChangeAspect="1"/>
          </p:cNvPicPr>
          <p:nvPr>
            <p:ph idx="1"/>
          </p:nvPr>
        </p:nvPicPr>
        <p:blipFill>
          <a:blip r:embed="rId2"/>
          <a:srcRect l="-71827" r="-71827"/>
          <a:stretch>
            <a:fillRect/>
          </a:stretch>
        </p:blipFill>
        <p:spPr>
          <a:xfrm>
            <a:off x="-1905000" y="1646237"/>
            <a:ext cx="8229600" cy="452628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Albrecht </a:t>
            </a:r>
            <a:r>
              <a:rPr lang="en-US" sz="2400" dirty="0" err="1" smtClean="0"/>
              <a:t>Dürer</a:t>
            </a:r>
            <a:r>
              <a:rPr lang="en-US" sz="2400" dirty="0" smtClean="0"/>
              <a:t> (1471 – 1528) </a:t>
            </a:r>
            <a:r>
              <a:rPr lang="en-US" sz="2400" i="1" dirty="0" smtClean="0"/>
              <a:t>The Fall of Man </a:t>
            </a:r>
            <a:r>
              <a:rPr lang="en-US" sz="2400" dirty="0" smtClean="0"/>
              <a:t>(Adam and Eve), engraving on copper, 1507 </a:t>
            </a:r>
            <a:endParaRPr lang="en-US" sz="2400" dirty="0"/>
          </a:p>
        </p:txBody>
      </p:sp>
      <p:pic>
        <p:nvPicPr>
          <p:cNvPr id="4" name="Content Placeholder 3" descr="hb_19.73.1.jpg"/>
          <p:cNvPicPr>
            <a:picLocks noGrp="1" noChangeAspect="1"/>
          </p:cNvPicPr>
          <p:nvPr>
            <p:ph idx="1"/>
          </p:nvPr>
        </p:nvPicPr>
        <p:blipFill>
          <a:blip r:embed="rId2"/>
          <a:srcRect l="-64986" r="-64986"/>
          <a:stretch>
            <a:fillRect/>
          </a:stretch>
        </p:blipFill>
        <p:spPr>
          <a:xfrm>
            <a:off x="-1828800" y="1646236"/>
            <a:ext cx="8610600" cy="49831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Giovanni </a:t>
            </a:r>
            <a:r>
              <a:rPr lang="en-US" sz="2400" dirty="0" err="1" smtClean="0"/>
              <a:t>di</a:t>
            </a:r>
            <a:r>
              <a:rPr lang="en-US" sz="2400" dirty="0" smtClean="0"/>
              <a:t> Paolo (Giovanni </a:t>
            </a:r>
            <a:r>
              <a:rPr lang="en-US" sz="2400" dirty="0" err="1" smtClean="0"/>
              <a:t>di</a:t>
            </a:r>
            <a:r>
              <a:rPr lang="en-US" sz="2400" dirty="0" smtClean="0"/>
              <a:t> Paolo </a:t>
            </a:r>
            <a:r>
              <a:rPr lang="en-US" sz="2400" dirty="0" err="1" smtClean="0"/>
              <a:t>di</a:t>
            </a:r>
            <a:r>
              <a:rPr lang="en-US" sz="2400" dirty="0" smtClean="0"/>
              <a:t> </a:t>
            </a:r>
            <a:r>
              <a:rPr lang="en-US" sz="2400" dirty="0" err="1" smtClean="0"/>
              <a:t>Grazia</a:t>
            </a:r>
            <a:r>
              <a:rPr lang="en-US" sz="2400" dirty="0" smtClean="0"/>
              <a:t>) (1398–1482 ) </a:t>
            </a:r>
            <a:r>
              <a:rPr lang="en-US" sz="2400" i="1" dirty="0" smtClean="0"/>
              <a:t>The Creation of the World and the Expulsion from Paradise </a:t>
            </a:r>
            <a:r>
              <a:rPr lang="en-US" sz="2400" dirty="0" smtClean="0"/>
              <a:t>1445</a:t>
            </a:r>
            <a:endParaRPr lang="en-US" sz="2400" i="1" dirty="0"/>
          </a:p>
        </p:txBody>
      </p:sp>
      <p:pic>
        <p:nvPicPr>
          <p:cNvPr id="4" name="Content Placeholder 3" descr="hb_19.73.1.jpg"/>
          <p:cNvPicPr>
            <a:picLocks noGrp="1" noChangeAspect="1"/>
          </p:cNvPicPr>
          <p:nvPr>
            <p:ph idx="1"/>
          </p:nvPr>
        </p:nvPicPr>
        <p:blipFill>
          <a:blip r:embed="rId2"/>
          <a:srcRect l="-64986" r="-64986"/>
          <a:stretch>
            <a:fillRect/>
          </a:stretch>
        </p:blipFill>
        <p:spPr>
          <a:xfrm>
            <a:off x="-1828800" y="1646237"/>
            <a:ext cx="8229600" cy="4526280"/>
          </a:xfrm>
        </p:spPr>
      </p:pic>
      <p:pic>
        <p:nvPicPr>
          <p:cNvPr id="5" name="Picture 4" descr="868px-Creation-and-the-expulsion-from-the-paradise-11291.jpg"/>
          <p:cNvPicPr>
            <a:picLocks noChangeAspect="1"/>
          </p:cNvPicPr>
          <p:nvPr/>
        </p:nvPicPr>
        <p:blipFill>
          <a:blip r:embed="rId3"/>
          <a:stretch>
            <a:fillRect/>
          </a:stretch>
        </p:blipFill>
        <p:spPr>
          <a:xfrm>
            <a:off x="4191001" y="2667000"/>
            <a:ext cx="4191000" cy="35055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b_19.73.1_av3.jpg"/>
          <p:cNvPicPr>
            <a:picLocks noGrp="1" noChangeAspect="1"/>
          </p:cNvPicPr>
          <p:nvPr>
            <p:ph idx="1"/>
          </p:nvPr>
        </p:nvPicPr>
        <p:blipFill>
          <a:blip r:embed="rId2"/>
          <a:srcRect l="-18109" r="-18109"/>
          <a:stretch>
            <a:fillRect/>
          </a:stretch>
        </p:blipFill>
        <p:spPr>
          <a:xfrm>
            <a:off x="-685800" y="1646237"/>
            <a:ext cx="8229600" cy="4526280"/>
          </a:xfr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979A9607AEC45A3EB69AD70C05FE2" ma:contentTypeVersion="21" ma:contentTypeDescription="Create a new document." ma:contentTypeScope="" ma:versionID="e3c8c12cacb1542197ed0f965f3cb2d0">
  <xsd:schema xmlns:xsd="http://www.w3.org/2001/XMLSchema" xmlns:xs="http://www.w3.org/2001/XMLSchema" xmlns:p="http://schemas.microsoft.com/office/2006/metadata/properties" xmlns:ns2="3aa72657-aade-40dc-9fe9-efcfca6458f2" xmlns:ns3="47848b28-c835-4bfd-8f54-2996db37bbdb" targetNamespace="http://schemas.microsoft.com/office/2006/metadata/properties" ma:root="true" ma:fieldsID="21c439b009204a5b3c01058a95501536" ns2:_="" ns3:_="">
    <xsd:import namespace="3aa72657-aade-40dc-9fe9-efcfca6458f2"/>
    <xsd:import namespace="47848b28-c835-4bfd-8f54-2996db37bbdb"/>
    <xsd:element name="properties">
      <xsd:complexType>
        <xsd:sequence>
          <xsd:element name="documentManagement">
            <xsd:complexType>
              <xsd:all>
                <xsd:element ref="ns2:Relates_x0020_to" minOccurs="0"/>
                <xsd:element ref="ns2:Yea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72657-aade-40dc-9fe9-efcfca6458f2" elementFormDefault="qualified">
    <xsd:import namespace="http://schemas.microsoft.com/office/2006/documentManagement/types"/>
    <xsd:import namespace="http://schemas.microsoft.com/office/infopath/2007/PartnerControls"/>
    <xsd:element name="Relates_x0020_to" ma:index="4" nillable="true" ma:displayName="Relates to" ma:internalName="Relates_x0020_to">
      <xsd:complexType>
        <xsd:complexContent>
          <xsd:extension base="dms:MultiChoice">
            <xsd:sequence>
              <xsd:element name="Value" maxOccurs="unbounded" minOccurs="0" nillable="true">
                <xsd:simpleType>
                  <xsd:restriction base="dms:Choice">
                    <xsd:enumeration value="Budget"/>
                    <xsd:enumeration value="Chairs"/>
                    <xsd:enumeration value="Follow Up"/>
                    <xsd:enumeration value="Hospitality"/>
                    <xsd:enumeration value="Organisational"/>
                    <xsd:enumeration value="Pack"/>
                    <xsd:enumeration value="Papers"/>
                    <xsd:enumeration value="Planning"/>
                    <xsd:enumeration value="Proposals"/>
                    <xsd:enumeration value="Publicity"/>
                    <xsd:enumeration value="Sessions"/>
                    <xsd:enumeration value="Workshops"/>
                    <xsd:enumeration value="Feedback"/>
                  </xsd:restriction>
                </xsd:simpleType>
              </xsd:element>
            </xsd:sequence>
          </xsd:extension>
        </xsd:complexContent>
      </xsd:complexType>
    </xsd:element>
    <xsd:element name="Year" ma:index="5" nillable="true" ma:displayName="Year" ma:description="Year of Conference" ma:internalName="Year">
      <xsd:complexType>
        <xsd:complexContent>
          <xsd:extension base="dms:MultiChoice">
            <xsd:sequence>
              <xsd:element name="Value" maxOccurs="unbounded" minOccurs="0" nillable="true">
                <xsd:simpleType>
                  <xsd:restriction base="dms:Choice">
                    <xsd:enumeration value="2013"/>
                    <xsd:enumeration value="2014"/>
                    <xsd:enumeration value="2015"/>
                    <xsd:enumeration value="2016"/>
                    <xsd:enumeration value="2017"/>
                    <xsd:enumeration value="2018"/>
                  </xsd:restriction>
                </xsd:simpleType>
              </xsd:element>
            </xsd:sequence>
          </xsd:extension>
        </xsd:complexContent>
      </xsd:complex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3aa72657-aade-40dc-9fe9-efcfca6458f2">
      <Value>2016</Value>
    </Year>
    <Relates_x0020_to xmlns="3aa72657-aade-40dc-9fe9-efcfca6458f2"/>
  </documentManagement>
</p:properties>
</file>

<file path=customXml/itemProps1.xml><?xml version="1.0" encoding="utf-8"?>
<ds:datastoreItem xmlns:ds="http://schemas.openxmlformats.org/officeDocument/2006/customXml" ds:itemID="{F0B95C82-AD78-467B-940D-4C4A8A836FDC}"/>
</file>

<file path=customXml/itemProps2.xml><?xml version="1.0" encoding="utf-8"?>
<ds:datastoreItem xmlns:ds="http://schemas.openxmlformats.org/officeDocument/2006/customXml" ds:itemID="{79C94160-7D29-4F25-8D82-608DDAFACEEA}"/>
</file>

<file path=customXml/itemProps3.xml><?xml version="1.0" encoding="utf-8"?>
<ds:datastoreItem xmlns:ds="http://schemas.openxmlformats.org/officeDocument/2006/customXml" ds:itemID="{68E948C5-869C-49DF-A4E2-E60D0CCD5CC6}"/>
</file>

<file path=docProps/app.xml><?xml version="1.0" encoding="utf-8"?>
<Properties xmlns="http://schemas.openxmlformats.org/officeDocument/2006/extended-properties" xmlns:vt="http://schemas.openxmlformats.org/officeDocument/2006/docPropsVTypes">
  <Template>Foundry.thmx</Template>
  <TotalTime>0</TotalTime>
  <Words>183</Words>
  <Application>Microsoft Office PowerPoint</Application>
  <PresentationFormat>On-screen Show (4:3)</PresentationFormat>
  <Paragraphs>14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Rockwell</vt:lpstr>
      <vt:lpstr>Wingdings 2</vt:lpstr>
      <vt:lpstr>Foundry</vt:lpstr>
      <vt:lpstr>Projecting the Perfect Image?</vt:lpstr>
      <vt:lpstr>Steve Bell The Guardian (published 28th June 2016)</vt:lpstr>
      <vt:lpstr>Enguerrand Quarton ‘The Avignon Pietà’  (Pietà of Villeneuve-lès-Avignon) (1456)</vt:lpstr>
      <vt:lpstr>Michelangelo Pietà  c.1498-1500, marble</vt:lpstr>
      <vt:lpstr>Gustave Doré ‘Over London by Rail’ from London: A Pilgrimage 1872 (with text by Blanchard Jerrold)</vt:lpstr>
      <vt:lpstr>John Thompson ‘The Crawlers’, 'Woodburytype’, from Street Life in London, 1877 (with text written in collaboration with Adolphe Smith [Headingley])</vt:lpstr>
      <vt:lpstr>Albrecht Dürer (1471 – 1528) The Fall of Man (Adam and Eve), engraving on copper, 1507 </vt:lpstr>
      <vt:lpstr>Giovanni di Paolo (Giovanni di Paolo di Grazia) (1398–1482 ) The Creation of the World and the Expulsion from Paradise 1445</vt:lpstr>
      <vt:lpstr>PowerPoint Presentation</vt:lpstr>
      <vt:lpstr>Apollo Belvedere 2nd century A.D. (copy of an original bronze statue of 330-320 B.C. by Leochares) marble</vt:lpstr>
      <vt:lpstr> Apollo Smintheus Lamp lid with mouse, 1st century A.D., Bronze, cast, 3 cm h x 3.2 cm diam., British Museum</vt:lpstr>
      <vt:lpstr>PowerPoint Presentation</vt:lpstr>
      <vt:lpstr>PowerPoint Presentation</vt:lpstr>
      <vt:lpstr>Apollo Smintheus Mouse Pad £11.70 per mousepad “Style: MousepadCreate a custom mouse mat for home and office! Decorate your desk with your favourite image or choose from thousands of designs that look great and protect your mouse from scratches and debris”.</vt:lpstr>
      <vt:lpstr>PowerPoint Presentation</vt:lpstr>
    </vt:vector>
  </TitlesOfParts>
  <Company>School of Art, UWA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Projecting the Perfect Image?</dc:title>
  <dc:creator>Colin Cruise</dc:creator>
  <cp:lastModifiedBy>Blackboard and E-learning Support [bbbstaff]</cp:lastModifiedBy>
  <cp:revision>9</cp:revision>
  <dcterms:created xsi:type="dcterms:W3CDTF">2016-07-08T06:27:37Z</dcterms:created>
  <dcterms:modified xsi:type="dcterms:W3CDTF">2016-07-08T08:25:30Z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0x010100322979A9607AEC45A3EB69AD70C05FE2</vt:lpwstr>
  </property>
</Properties>
</file>