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 i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0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0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3695700" cy="4114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62500" y="1981200"/>
            <a:ext cx="36957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5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36957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online image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500" y="1981200"/>
            <a:ext cx="3695700" cy="4114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24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6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13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1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74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7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08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77F5-5F25-4992-8D21-FACB40C69984}" type="datetimeFigureOut">
              <a:rPr lang="en-GB" smtClean="0"/>
              <a:t>07/07/2016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318A-06AB-4C87-A06E-F7666FFC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Encouraging reflection on feedback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Hazel </a:t>
            </a:r>
            <a:r>
              <a:rPr lang="en-GB" dirty="0" smtClean="0"/>
              <a:t>Davey (hlr@aber.ac.uk)</a:t>
            </a:r>
            <a:endParaRPr lang="en-GB" dirty="0" smtClean="0"/>
          </a:p>
          <a:p>
            <a:r>
              <a:rPr lang="en-GB" dirty="0" smtClean="0"/>
              <a:t>IBERS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92403" y="6488668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hazeldaveyaber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6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09508"/>
              </p:ext>
            </p:extLst>
          </p:nvPr>
        </p:nvGraphicFramePr>
        <p:xfrm>
          <a:off x="71215" y="166183"/>
          <a:ext cx="8847854" cy="1679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15306480" imgH="2904840" progId="">
                  <p:embed/>
                </p:oleObj>
              </mc:Choice>
              <mc:Fallback>
                <p:oleObj r:id="rId3" imgW="15306480" imgH="29048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215" y="166183"/>
                        <a:ext cx="8847854" cy="16797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92403" y="6488668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hazeldaveyaber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47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9932"/>
              </p:ext>
            </p:extLst>
          </p:nvPr>
        </p:nvGraphicFramePr>
        <p:xfrm>
          <a:off x="301951" y="255810"/>
          <a:ext cx="8431851" cy="2678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3" imgW="17002080" imgH="5400360" progId="">
                  <p:embed/>
                </p:oleObj>
              </mc:Choice>
              <mc:Fallback>
                <p:oleObj r:id="rId3" imgW="17002080" imgH="54003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951" y="255810"/>
                        <a:ext cx="8431851" cy="2678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969680"/>
              </p:ext>
            </p:extLst>
          </p:nvPr>
        </p:nvGraphicFramePr>
        <p:xfrm>
          <a:off x="0" y="2431150"/>
          <a:ext cx="3937956" cy="219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r:id="rId5" imgW="6029280" imgH="3362040" progId="">
                  <p:embed/>
                </p:oleObj>
              </mc:Choice>
              <mc:Fallback>
                <p:oleObj r:id="rId5" imgW="6029280" imgH="3362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2431150"/>
                        <a:ext cx="3937956" cy="219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55449" t="51827" r="11862" b="7243"/>
          <a:stretch/>
        </p:blipFill>
        <p:spPr>
          <a:xfrm>
            <a:off x="4799604" y="3457096"/>
            <a:ext cx="3934198" cy="13627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78751" y="255810"/>
            <a:ext cx="1555335" cy="2483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579121" y="680232"/>
            <a:ext cx="3539384" cy="798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79121" y="1842508"/>
            <a:ext cx="3539384" cy="9946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963824" y="1392964"/>
            <a:ext cx="554052" cy="10381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588950" y="2666288"/>
            <a:ext cx="290557" cy="8628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92403" y="6488668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hazeldaveyaber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9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17281"/>
              </p:ext>
            </p:extLst>
          </p:nvPr>
        </p:nvGraphicFramePr>
        <p:xfrm>
          <a:off x="136191" y="64138"/>
          <a:ext cx="8881094" cy="417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17287560" imgH="8124480" progId="">
                  <p:embed/>
                </p:oleObj>
              </mc:Choice>
              <mc:Fallback>
                <p:oleObj r:id="rId3" imgW="17287560" imgH="81244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191" y="64138"/>
                        <a:ext cx="8881094" cy="4174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16692"/>
          <a:stretch/>
        </p:blipFill>
        <p:spPr>
          <a:xfrm>
            <a:off x="347229" y="4622429"/>
            <a:ext cx="3971544" cy="217484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2495372" y="3794333"/>
            <a:ext cx="1201809" cy="905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b="6798"/>
          <a:stretch/>
        </p:blipFill>
        <p:spPr>
          <a:xfrm>
            <a:off x="5088467" y="4376090"/>
            <a:ext cx="3780715" cy="248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857866"/>
              </p:ext>
            </p:extLst>
          </p:nvPr>
        </p:nvGraphicFramePr>
        <p:xfrm>
          <a:off x="267767" y="293213"/>
          <a:ext cx="8543541" cy="954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r:id="rId3" imgW="15439680" imgH="1723680" progId="">
                  <p:embed/>
                </p:oleObj>
              </mc:Choice>
              <mc:Fallback>
                <p:oleObj r:id="rId3" imgW="15439680" imgH="172368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767" y="293213"/>
                        <a:ext cx="8543541" cy="954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58781"/>
              </p:ext>
            </p:extLst>
          </p:nvPr>
        </p:nvGraphicFramePr>
        <p:xfrm>
          <a:off x="2839133" y="1493690"/>
          <a:ext cx="5972175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r:id="rId5" imgW="5972040" imgH="3152520" progId="">
                  <p:embed/>
                </p:oleObj>
              </mc:Choice>
              <mc:Fallback>
                <p:oleObj r:id="rId5" imgW="5972040" imgH="31525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39133" y="1493690"/>
                        <a:ext cx="5972175" cy="315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92403" y="6488668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hazeldaveyaber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4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285554"/>
              </p:ext>
            </p:extLst>
          </p:nvPr>
        </p:nvGraphicFramePr>
        <p:xfrm>
          <a:off x="11869" y="80947"/>
          <a:ext cx="8269006" cy="6013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3" imgW="15992280" imgH="11629800" progId="">
                  <p:embed/>
                </p:oleObj>
              </mc:Choice>
              <mc:Fallback>
                <p:oleObj r:id="rId3" imgW="15992280" imgH="116298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69" y="80947"/>
                        <a:ext cx="8269006" cy="6013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13839"/>
              </p:ext>
            </p:extLst>
          </p:nvPr>
        </p:nvGraphicFramePr>
        <p:xfrm>
          <a:off x="2942603" y="4144948"/>
          <a:ext cx="6096000" cy="271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5" imgW="16049520" imgH="7153200" progId="">
                  <p:embed/>
                </p:oleObj>
              </mc:Choice>
              <mc:Fallback>
                <p:oleObj r:id="rId5" imgW="16049520" imgH="71532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42603" y="4144948"/>
                        <a:ext cx="6096000" cy="2716213"/>
                      </a:xfrm>
                      <a:prstGeom prst="rect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6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Encourage (assess) reflection earlier in the semester</a:t>
            </a:r>
          </a:p>
          <a:p>
            <a:r>
              <a:rPr lang="en-GB" dirty="0" smtClean="0"/>
              <a:t>Other tools</a:t>
            </a:r>
          </a:p>
          <a:p>
            <a:pPr lvl="1"/>
            <a:r>
              <a:rPr lang="en-GB" dirty="0" smtClean="0"/>
              <a:t>Patchwork text?</a:t>
            </a:r>
          </a:p>
          <a:p>
            <a:pPr lvl="1"/>
            <a:r>
              <a:rPr lang="en-GB" dirty="0" smtClean="0"/>
              <a:t>Learning logs?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92403" y="6488668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hazeldaveyaber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7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theory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Feedback</a:t>
            </a:r>
          </a:p>
          <a:p>
            <a:pPr lvl="1"/>
            <a:r>
              <a:rPr lang="en-GB" dirty="0" smtClean="0"/>
              <a:t>Explains the mark</a:t>
            </a:r>
          </a:p>
          <a:p>
            <a:pPr lvl="1"/>
            <a:r>
              <a:rPr lang="en-GB" dirty="0" smtClean="0"/>
              <a:t>Justifies the mark</a:t>
            </a:r>
          </a:p>
          <a:p>
            <a:pPr lvl="1"/>
            <a:r>
              <a:rPr lang="en-GB" dirty="0" smtClean="0"/>
              <a:t>improves future marks</a:t>
            </a:r>
            <a:endParaRPr lang="en-GB" dirty="0"/>
          </a:p>
          <a:p>
            <a:r>
              <a:rPr lang="en-GB" dirty="0" smtClean="0"/>
              <a:t>Feedforward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......IF students engage with that feedback!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2403" y="6488668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hazeldaveyaber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2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 – unused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For the marker</a:t>
            </a:r>
          </a:p>
          <a:p>
            <a:pPr lvl="1"/>
            <a:r>
              <a:rPr lang="en-GB" dirty="0" smtClean="0"/>
              <a:t>Same old mistakes</a:t>
            </a:r>
          </a:p>
          <a:p>
            <a:pPr lvl="1"/>
            <a:r>
              <a:rPr lang="en-GB" dirty="0" smtClean="0"/>
              <a:t>“Wasted” time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For the student</a:t>
            </a:r>
          </a:p>
          <a:p>
            <a:pPr lvl="1"/>
            <a:r>
              <a:rPr lang="en-GB" dirty="0" smtClean="0"/>
              <a:t>Same old mistakes</a:t>
            </a:r>
          </a:p>
          <a:p>
            <a:pPr lvl="1"/>
            <a:r>
              <a:rPr lang="en-GB" dirty="0" smtClean="0"/>
              <a:t>No improvement</a:t>
            </a:r>
          </a:p>
          <a:p>
            <a:pPr lvl="1"/>
            <a:r>
              <a:rPr lang="en-GB" dirty="0" smtClean="0"/>
              <a:t>Poor satisfaction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92403" y="6488668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hazeldaveyaber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4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Aberystwyth NSS 2014 and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979" r="12576" b="39131"/>
          <a:stretch/>
        </p:blipFill>
        <p:spPr>
          <a:xfrm>
            <a:off x="-1" y="1355452"/>
            <a:ext cx="9063847" cy="3506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92403" y="6488668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hazeldaveyaber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3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54673" y="2699658"/>
            <a:ext cx="444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Too much feedback still goes unread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2350" t="33115" r="26221" b="3770"/>
          <a:stretch/>
        </p:blipFill>
        <p:spPr>
          <a:xfrm>
            <a:off x="7329608" y="476828"/>
            <a:ext cx="1828800" cy="6312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561" t="23987" r="44012" b="8676"/>
          <a:stretch/>
        </p:blipFill>
        <p:spPr>
          <a:xfrm>
            <a:off x="-116115" y="690994"/>
            <a:ext cx="7329608" cy="588397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576457" y="6197599"/>
            <a:ext cx="388777" cy="362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67" t="40241" r="74580" b="26091"/>
          <a:stretch/>
        </p:blipFill>
        <p:spPr>
          <a:xfrm>
            <a:off x="-116116" y="507999"/>
            <a:ext cx="5925204" cy="5950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179" t="82473" r="74853" b="6934"/>
          <a:stretch/>
        </p:blipFill>
        <p:spPr>
          <a:xfrm>
            <a:off x="6142260" y="3686628"/>
            <a:ext cx="2924131" cy="1386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3560" t="77392" r="42290" b="11723"/>
          <a:stretch/>
        </p:blipFill>
        <p:spPr>
          <a:xfrm>
            <a:off x="6064652" y="5239657"/>
            <a:ext cx="3079348" cy="1480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4557" t="52576" r="81020" b="36540"/>
          <a:stretch/>
        </p:blipFill>
        <p:spPr>
          <a:xfrm>
            <a:off x="6159281" y="188686"/>
            <a:ext cx="2984719" cy="140788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42261" y="1763487"/>
            <a:ext cx="27695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lot of this feedback is relevant to future assignments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414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intervention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Level zero module (most need and most impact)</a:t>
            </a:r>
          </a:p>
          <a:p>
            <a:r>
              <a:rPr lang="en-GB" dirty="0" smtClean="0"/>
              <a:t>Scheme structure</a:t>
            </a:r>
          </a:p>
          <a:p>
            <a:pPr lvl="1"/>
            <a:r>
              <a:rPr lang="en-GB" dirty="0" smtClean="0"/>
              <a:t>2 x 40 credit ‘content’ modules</a:t>
            </a:r>
          </a:p>
          <a:p>
            <a:pPr lvl="2"/>
            <a:r>
              <a:rPr lang="en-GB" dirty="0" smtClean="0"/>
              <a:t>Coursework 70%, Exam 30%</a:t>
            </a:r>
          </a:p>
          <a:p>
            <a:pPr lvl="1"/>
            <a:r>
              <a:rPr lang="en-GB" dirty="0" smtClean="0"/>
              <a:t>2 x 20 credit skills modules</a:t>
            </a:r>
          </a:p>
          <a:p>
            <a:pPr lvl="2"/>
            <a:r>
              <a:rPr lang="en-GB" dirty="0" smtClean="0"/>
              <a:t>100% coursework</a:t>
            </a:r>
          </a:p>
          <a:p>
            <a:endParaRPr lang="en-GB" dirty="0"/>
          </a:p>
          <a:p>
            <a:r>
              <a:rPr lang="en-GB" dirty="0" smtClean="0"/>
              <a:t>Semester 1 – reflection on coursework (assessed)</a:t>
            </a:r>
          </a:p>
          <a:p>
            <a:pPr lvl="1"/>
            <a:r>
              <a:rPr lang="en-GB" dirty="0" smtClean="0"/>
              <a:t>Ensure feedback is used</a:t>
            </a:r>
          </a:p>
          <a:p>
            <a:pPr lvl="1"/>
            <a:r>
              <a:rPr lang="en-GB" dirty="0" smtClean="0"/>
              <a:t>Underpin revision</a:t>
            </a:r>
          </a:p>
          <a:p>
            <a:pPr lvl="1"/>
            <a:r>
              <a:rPr lang="en-GB" dirty="0" smtClean="0"/>
              <a:t>Something else to do in January</a:t>
            </a:r>
          </a:p>
          <a:p>
            <a:pPr lvl="1"/>
            <a:r>
              <a:rPr lang="en-GB" dirty="0" smtClean="0"/>
              <a:t>Engender good habits?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292403" y="6488668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hazeldaveyaber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3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523" t="14761" r="53691" b="36825"/>
          <a:stretch/>
        </p:blipFill>
        <p:spPr>
          <a:xfrm>
            <a:off x="133350" y="190499"/>
            <a:ext cx="8839200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6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23" t="63143" r="53691" b="7143"/>
          <a:stretch/>
        </p:blipFill>
        <p:spPr>
          <a:xfrm>
            <a:off x="0" y="247650"/>
            <a:ext cx="9043988" cy="4019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92403" y="6488668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@</a:t>
            </a:r>
            <a:r>
              <a:rPr lang="en-GB" dirty="0" err="1" smtClean="0"/>
              <a:t>hazeldaveyaber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02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zeCle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zeClear" id="{90081D73-9753-4CBD-B903-5092F58C68A5}" vid="{11C833EB-F4B3-4986-A287-D8AA4800503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2979A9607AEC45A3EB69AD70C05FE2" ma:contentTypeVersion="21" ma:contentTypeDescription="Create a new document." ma:contentTypeScope="" ma:versionID="e3c8c12cacb1542197ed0f965f3cb2d0">
  <xsd:schema xmlns:xsd="http://www.w3.org/2001/XMLSchema" xmlns:xs="http://www.w3.org/2001/XMLSchema" xmlns:p="http://schemas.microsoft.com/office/2006/metadata/properties" xmlns:ns2="3aa72657-aade-40dc-9fe9-efcfca6458f2" xmlns:ns3="47848b28-c835-4bfd-8f54-2996db37bbdb" targetNamespace="http://schemas.microsoft.com/office/2006/metadata/properties" ma:root="true" ma:fieldsID="21c439b009204a5b3c01058a95501536" ns2:_="" ns3:_="">
    <xsd:import namespace="3aa72657-aade-40dc-9fe9-efcfca6458f2"/>
    <xsd:import namespace="47848b28-c835-4bfd-8f54-2996db37bbdb"/>
    <xsd:element name="properties">
      <xsd:complexType>
        <xsd:sequence>
          <xsd:element name="documentManagement">
            <xsd:complexType>
              <xsd:all>
                <xsd:element ref="ns2:Relates_x0020_to" minOccurs="0"/>
                <xsd:element ref="ns2:Year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72657-aade-40dc-9fe9-efcfca6458f2" elementFormDefault="qualified">
    <xsd:import namespace="http://schemas.microsoft.com/office/2006/documentManagement/types"/>
    <xsd:import namespace="http://schemas.microsoft.com/office/infopath/2007/PartnerControls"/>
    <xsd:element name="Relates_x0020_to" ma:index="4" nillable="true" ma:displayName="Relates to" ma:internalName="Relates_x0020_to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dget"/>
                    <xsd:enumeration value="Chairs"/>
                    <xsd:enumeration value="Follow Up"/>
                    <xsd:enumeration value="Hospitality"/>
                    <xsd:enumeration value="Organisational"/>
                    <xsd:enumeration value="Pack"/>
                    <xsd:enumeration value="Papers"/>
                    <xsd:enumeration value="Planning"/>
                    <xsd:enumeration value="Proposals"/>
                    <xsd:enumeration value="Publicity"/>
                    <xsd:enumeration value="Sessions"/>
                    <xsd:enumeration value="Workshops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Year" ma:index="5" nillable="true" ma:displayName="Year" ma:description="Year of Conference" ma:internalName="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3"/>
                    <xsd:enumeration value="2014"/>
                    <xsd:enumeration value="2015"/>
                    <xsd:enumeration value="2016"/>
                    <xsd:enumeration value="2017"/>
                    <xsd:enumeration value="2018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48b28-c835-4bfd-8f54-2996db37bbd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3aa72657-aade-40dc-9fe9-efcfca6458f2">
      <Value>2016</Value>
    </Year>
    <Relates_x0020_to xmlns="3aa72657-aade-40dc-9fe9-efcfca6458f2"/>
  </documentManagement>
</p:properties>
</file>

<file path=customXml/itemProps1.xml><?xml version="1.0" encoding="utf-8"?>
<ds:datastoreItem xmlns:ds="http://schemas.openxmlformats.org/officeDocument/2006/customXml" ds:itemID="{C70348EE-4F0C-4DAD-87BC-EC82F39E0C29}"/>
</file>

<file path=customXml/itemProps2.xml><?xml version="1.0" encoding="utf-8"?>
<ds:datastoreItem xmlns:ds="http://schemas.openxmlformats.org/officeDocument/2006/customXml" ds:itemID="{032CC0D8-6063-467B-B7EF-6A72341BEB8D}"/>
</file>

<file path=customXml/itemProps3.xml><?xml version="1.0" encoding="utf-8"?>
<ds:datastoreItem xmlns:ds="http://schemas.openxmlformats.org/officeDocument/2006/customXml" ds:itemID="{FA9EC60E-0293-4184-AF3E-DFC518FF34C9}"/>
</file>

<file path=docProps/app.xml><?xml version="1.0" encoding="utf-8"?>
<Properties xmlns="http://schemas.openxmlformats.org/officeDocument/2006/extended-properties" xmlns:vt="http://schemas.openxmlformats.org/officeDocument/2006/docPropsVTypes">
  <Template>HazeClear</Template>
  <TotalTime>0</TotalTime>
  <Words>179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HazeClear</vt:lpstr>
      <vt:lpstr>Encouraging reflection on feedback</vt:lpstr>
      <vt:lpstr>The theory</vt:lpstr>
      <vt:lpstr>The problem – unused feedback</vt:lpstr>
      <vt:lpstr>Aberystwyth NSS 2014 and 2015</vt:lpstr>
      <vt:lpstr>PowerPoint Presentation</vt:lpstr>
      <vt:lpstr>PowerPoint Presentation</vt:lpstr>
      <vt:lpstr>The intervention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next?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2016-06-29T13:58:38Z</dcterms:created>
  <dcterms:modified xsi:type="dcterms:W3CDTF">2016-07-07T13:59:43Z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0x010100322979A9607AEC45A3EB69AD70C05FE2</vt:lpwstr>
  </property>
</Properties>
</file>