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1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62" r:id="rId4"/>
    <p:sldId id="266" r:id="rId5"/>
    <p:sldId id="258" r:id="rId6"/>
    <p:sldId id="263" r:id="rId7"/>
    <p:sldId id="267" r:id="rId8"/>
    <p:sldId id="268" r:id="rId9"/>
    <p:sldId id="259" r:id="rId10"/>
    <p:sldId id="269" r:id="rId11"/>
    <p:sldId id="270" r:id="rId12"/>
    <p:sldId id="264" r:id="rId13"/>
    <p:sldId id="260" r:id="rId14"/>
    <p:sldId id="261" r:id="rId15"/>
    <p:sldId id="265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CD4EC4-2045-4697-998A-2C2EFB04C911}" type="datetimeFigureOut">
              <a:rPr lang="en-US" smtClean="0"/>
              <a:t>7/4/2016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8F7BB2-E5CB-4E27-82D9-6D15F1B88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949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79A85-5076-448F-A57F-089A2854964D}" type="datetime1">
              <a:rPr lang="en-US" smtClean="0"/>
              <a:t>7/4/2016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Low cost 3D-printing methods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24C8F-F037-4C75-95F8-4415E829F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418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3D002-C28F-4BD8-90BD-E66200D8FEE2}" type="datetime1">
              <a:rPr lang="en-US" smtClean="0"/>
              <a:t>7/4/2016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Low cost 3D-printing methods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24C8F-F037-4C75-95F8-4415E829F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167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08763-08E5-49BE-8398-EC68C1358D0F}" type="datetime1">
              <a:rPr lang="en-US" smtClean="0"/>
              <a:t>7/4/2016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Low cost 3D-printing methods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24C8F-F037-4C75-95F8-4415E829F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551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E0169-9049-4F97-8C34-5708353F5332}" type="datetime1">
              <a:rPr lang="en-US" smtClean="0"/>
              <a:t>7/4/2016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Low cost 3D-printing methods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24C8F-F037-4C75-95F8-4415E829F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829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E25D-EAD3-44A5-91AA-23F36DA7918D}" type="datetime1">
              <a:rPr lang="en-US" smtClean="0"/>
              <a:t>7/4/2016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Low cost 3D-printing methods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24C8F-F037-4C75-95F8-4415E829F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029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7388F-AF5E-4FB1-9824-9A744A4B6256}" type="datetime1">
              <a:rPr lang="en-US" smtClean="0"/>
              <a:t>7/4/2016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Low cost 3D-printing methods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24C8F-F037-4C75-95F8-4415E829F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257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E2089-620D-41AB-9549-8E17796E832E}" type="datetime1">
              <a:rPr lang="en-US" smtClean="0"/>
              <a:t>7/4/2016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Low cost 3D-printing methods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24C8F-F037-4C75-95F8-4415E829F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78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7AED7-073B-48A7-9273-6219C7CFFCB3}" type="datetime1">
              <a:rPr lang="en-US" smtClean="0"/>
              <a:t>7/4/2016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Low cost 3D-printing methods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24C8F-F037-4C75-95F8-4415E829F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039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C2FBF-2949-4B7B-B97E-3F530C5ED09E}" type="datetime1">
              <a:rPr lang="en-US" smtClean="0"/>
              <a:t>7/4/2016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Low cost 3D-printing methods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24C8F-F037-4C75-95F8-4415E829F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21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D6694-C18C-4161-A6A6-5D054FD2D4F1}" type="datetime1">
              <a:rPr lang="en-US" smtClean="0"/>
              <a:t>7/4/2016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Low cost 3D-printing methods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24C8F-F037-4C75-95F8-4415E829F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820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B34F8-1A58-4DD9-A36E-F8512242FAC1}" type="datetime1">
              <a:rPr lang="en-US" smtClean="0"/>
              <a:t>7/4/2016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Low cost 3D-printing methods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24C8F-F037-4C75-95F8-4415E829F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955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75F42D-6159-429B-AED0-589D7440854E}" type="datetime1">
              <a:rPr lang="en-US" smtClean="0"/>
              <a:t>7/4/2016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Low cost 3D-printing methods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24C8F-F037-4C75-95F8-4415E829F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342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aber.ac.uk/en/phys/prospective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cap="small" dirty="0"/>
              <a:t>Low cost 3D-printing methods used in an undergraduate project </a:t>
            </a:r>
            <a:br>
              <a:rPr lang="en-US" b="1" cap="small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094961"/>
            <a:ext cx="9144000" cy="1655762"/>
          </a:xfrm>
        </p:spPr>
        <p:txBody>
          <a:bodyPr/>
          <a:lstStyle/>
          <a:p>
            <a:r>
              <a:rPr lang="en-GB" b="1" cap="small" dirty="0"/>
              <a:t>Dr Chris Finlayson, Department of Physics</a:t>
            </a:r>
            <a:endParaRPr lang="en-US" b="1" cap="small" dirty="0"/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1331" y="4064924"/>
            <a:ext cx="3623599" cy="2474811"/>
          </a:xfrm>
          <a:prstGeom prst="rect">
            <a:avLst/>
          </a:prstGeom>
        </p:spPr>
      </p:pic>
      <p:pic>
        <p:nvPicPr>
          <p:cNvPr id="1026" name="Picture 2" descr="Image result for aber physic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781" y="4172463"/>
            <a:ext cx="2288367" cy="228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93784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9852"/>
            <a:ext cx="10515600" cy="941161"/>
          </a:xfrm>
        </p:spPr>
        <p:txBody>
          <a:bodyPr/>
          <a:lstStyle/>
          <a:p>
            <a:r>
              <a:rPr lang="en-GB" dirty="0" smtClean="0"/>
              <a:t>(Photo)luminescent 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322" y="1101012"/>
            <a:ext cx="10515600" cy="5255337"/>
          </a:xfrm>
        </p:spPr>
        <p:txBody>
          <a:bodyPr>
            <a:normAutofit/>
          </a:bodyPr>
          <a:lstStyle/>
          <a:p>
            <a:r>
              <a:rPr lang="en-GB" dirty="0" smtClean="0"/>
              <a:t>Photoluminescent materials old and new have been extensively investigated since the first descriptive understanding of fluorescence by Sir George Stokes in 1852. </a:t>
            </a:r>
            <a:r>
              <a:rPr lang="en-GB" sz="2400" dirty="0" smtClean="0">
                <a:solidFill>
                  <a:srgbClr val="FF0000"/>
                </a:solidFill>
              </a:rPr>
              <a:t>(Phil. Trans. </a:t>
            </a:r>
            <a:r>
              <a:rPr lang="en-GB" sz="2400" dirty="0">
                <a:solidFill>
                  <a:srgbClr val="FF0000"/>
                </a:solidFill>
              </a:rPr>
              <a:t>of the Royal Society of London. </a:t>
            </a:r>
            <a:r>
              <a:rPr lang="en-GB" sz="2400" dirty="0" smtClean="0">
                <a:solidFill>
                  <a:srgbClr val="FF0000"/>
                </a:solidFill>
              </a:rPr>
              <a:t>1852; vol.</a:t>
            </a:r>
            <a:r>
              <a:rPr lang="en-GB" sz="2400" b="1" dirty="0" smtClean="0">
                <a:solidFill>
                  <a:srgbClr val="FF0000"/>
                </a:solidFill>
              </a:rPr>
              <a:t>142</a:t>
            </a:r>
            <a:r>
              <a:rPr lang="en-GB" sz="2400" dirty="0" smtClean="0">
                <a:solidFill>
                  <a:srgbClr val="FF0000"/>
                </a:solidFill>
              </a:rPr>
              <a:t>, p463-562)</a:t>
            </a:r>
            <a:r>
              <a:rPr lang="en-GB" sz="3600" dirty="0" smtClean="0"/>
              <a:t> </a:t>
            </a:r>
            <a:endParaRPr lang="en-GB" sz="3200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In the modern world, luminescent materials are used in a wide variety of applications, ranging from advanced diagnostic markers in biomedicine, new mobile phones, </a:t>
            </a:r>
            <a:r>
              <a:rPr lang="en-GB" dirty="0" smtClean="0"/>
              <a:t>TVs </a:t>
            </a:r>
            <a:r>
              <a:rPr lang="en-GB" dirty="0" smtClean="0"/>
              <a:t>and computer tablets which have display screens that use organic semiconducting polymers to produce light emission,(</a:t>
            </a:r>
            <a:r>
              <a:rPr lang="en-GB" sz="2400" dirty="0" err="1" smtClean="0">
                <a:solidFill>
                  <a:srgbClr val="FF0000"/>
                </a:solidFill>
              </a:rPr>
              <a:t>Burroughes</a:t>
            </a:r>
            <a:r>
              <a:rPr lang="en-GB" sz="2400" dirty="0" smtClean="0">
                <a:solidFill>
                  <a:srgbClr val="FF0000"/>
                </a:solidFill>
              </a:rPr>
              <a:t> </a:t>
            </a:r>
            <a:r>
              <a:rPr lang="en-GB" sz="2400" dirty="0" smtClean="0">
                <a:solidFill>
                  <a:srgbClr val="FF0000"/>
                </a:solidFill>
              </a:rPr>
              <a:t>J, </a:t>
            </a:r>
            <a:r>
              <a:rPr lang="en-GB" sz="2400" i="1" dirty="0" smtClean="0">
                <a:solidFill>
                  <a:srgbClr val="FF0000"/>
                </a:solidFill>
              </a:rPr>
              <a:t>et al</a:t>
            </a:r>
            <a:r>
              <a:rPr lang="en-GB" sz="2400" dirty="0" smtClean="0">
                <a:solidFill>
                  <a:srgbClr val="FF0000"/>
                </a:solidFill>
              </a:rPr>
              <a:t>., Nature. 1990, </a:t>
            </a:r>
            <a:r>
              <a:rPr lang="en-GB" sz="2400" b="1" dirty="0" smtClean="0">
                <a:solidFill>
                  <a:srgbClr val="FF0000"/>
                </a:solidFill>
              </a:rPr>
              <a:t>347</a:t>
            </a:r>
            <a:r>
              <a:rPr lang="en-GB" sz="2400" dirty="0" smtClean="0">
                <a:solidFill>
                  <a:srgbClr val="FF0000"/>
                </a:solidFill>
              </a:rPr>
              <a:t>, p.539-41.</a:t>
            </a:r>
            <a:r>
              <a:rPr lang="en-GB" dirty="0" smtClean="0"/>
              <a:t>) to simple highlighter pen inks.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Low cost 3D-printing methods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229423" y="2759184"/>
            <a:ext cx="32398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00FF"/>
                </a:solidFill>
              </a:rPr>
              <a:t>Light absorbed is re-emitted, </a:t>
            </a:r>
          </a:p>
          <a:p>
            <a:r>
              <a:rPr lang="en-GB" dirty="0" smtClean="0">
                <a:solidFill>
                  <a:srgbClr val="0000FF"/>
                </a:solidFill>
              </a:rPr>
              <a:t>usually at a different wavelength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8" name="Picture 246" descr="RGB Liquid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85661" y="2413415"/>
            <a:ext cx="2969029" cy="1373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684210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en-GB" sz="4000" dirty="0" smtClean="0"/>
              <a:t>“Quantum yield” measured by integrating sphere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073" y="1023192"/>
            <a:ext cx="8264236" cy="5555787"/>
          </a:xfrm>
        </p:spPr>
        <p:txBody>
          <a:bodyPr>
            <a:normAutofit fontScale="92500"/>
          </a:bodyPr>
          <a:lstStyle/>
          <a:p>
            <a:r>
              <a:rPr lang="en-GB" dirty="0" smtClean="0"/>
              <a:t>The </a:t>
            </a:r>
            <a:r>
              <a:rPr lang="en-GB" i="1" dirty="0" smtClean="0"/>
              <a:t>efficiency </a:t>
            </a:r>
            <a:r>
              <a:rPr lang="en-GB" dirty="0" smtClean="0"/>
              <a:t>of a fluorescent material is related to its photo-luminescent quantum yield (QY</a:t>
            </a:r>
            <a:r>
              <a:rPr lang="en-GB" dirty="0" smtClean="0"/>
              <a:t>).(</a:t>
            </a:r>
            <a:r>
              <a:rPr lang="en-GB" sz="2600" dirty="0">
                <a:solidFill>
                  <a:srgbClr val="FF0000"/>
                </a:solidFill>
              </a:rPr>
              <a:t>Finlayson </a:t>
            </a:r>
            <a:r>
              <a:rPr lang="en-GB" sz="2600" dirty="0" smtClean="0">
                <a:solidFill>
                  <a:srgbClr val="FF0000"/>
                </a:solidFill>
              </a:rPr>
              <a:t>CE, </a:t>
            </a:r>
            <a:r>
              <a:rPr lang="en-GB" sz="2600" i="1" dirty="0" smtClean="0">
                <a:solidFill>
                  <a:srgbClr val="FF0000"/>
                </a:solidFill>
              </a:rPr>
              <a:t>et al</a:t>
            </a:r>
            <a:r>
              <a:rPr lang="en-GB" sz="2600" dirty="0" smtClean="0">
                <a:solidFill>
                  <a:srgbClr val="FF0000"/>
                </a:solidFill>
              </a:rPr>
              <a:t>. </a:t>
            </a:r>
            <a:r>
              <a:rPr lang="en-GB" sz="2600" dirty="0">
                <a:solidFill>
                  <a:srgbClr val="FF0000"/>
                </a:solidFill>
              </a:rPr>
              <a:t>Journal of Modern Optics. </a:t>
            </a:r>
            <a:r>
              <a:rPr lang="en-GB" sz="2600" dirty="0" smtClean="0">
                <a:solidFill>
                  <a:srgbClr val="FF0000"/>
                </a:solidFill>
              </a:rPr>
              <a:t>2005; 52, 955-64</a:t>
            </a:r>
            <a:r>
              <a:rPr lang="en-GB" sz="2600" dirty="0" smtClean="0"/>
              <a:t>)</a:t>
            </a:r>
            <a:r>
              <a:rPr lang="en-GB" sz="2600" dirty="0" smtClean="0">
                <a:solidFill>
                  <a:srgbClr val="FF0000"/>
                </a:solidFill>
              </a:rPr>
              <a:t> </a:t>
            </a:r>
            <a:endParaRPr lang="en-GB" dirty="0" smtClean="0">
              <a:solidFill>
                <a:srgbClr val="FF0000"/>
              </a:solidFill>
            </a:endParaRPr>
          </a:p>
          <a:p>
            <a:r>
              <a:rPr lang="en-GB" dirty="0" smtClean="0"/>
              <a:t>The QY is simply the ratio of the </a:t>
            </a:r>
            <a:r>
              <a:rPr lang="en-GB" dirty="0" smtClean="0"/>
              <a:t>light emitted </a:t>
            </a:r>
            <a:r>
              <a:rPr lang="en-GB" dirty="0" smtClean="0"/>
              <a:t>by the material to the </a:t>
            </a:r>
            <a:r>
              <a:rPr lang="en-GB" dirty="0" smtClean="0"/>
              <a:t>light absorbed </a:t>
            </a:r>
            <a:r>
              <a:rPr lang="en-GB" dirty="0" smtClean="0"/>
              <a:t>(i.e. </a:t>
            </a:r>
            <a:r>
              <a:rPr lang="en-GB" dirty="0" smtClean="0"/>
              <a:t>“photons </a:t>
            </a:r>
            <a:r>
              <a:rPr lang="en-GB" dirty="0" smtClean="0"/>
              <a:t>out / photons </a:t>
            </a:r>
            <a:r>
              <a:rPr lang="en-GB" dirty="0" smtClean="0"/>
              <a:t>in</a:t>
            </a:r>
            <a:r>
              <a:rPr lang="en-GB" dirty="0"/>
              <a:t>”). </a:t>
            </a:r>
            <a:endParaRPr lang="en-GB" dirty="0" smtClean="0"/>
          </a:p>
          <a:p>
            <a:r>
              <a:rPr lang="en-GB" dirty="0" smtClean="0"/>
              <a:t>So </a:t>
            </a:r>
            <a:r>
              <a:rPr lang="en-GB" dirty="0" smtClean="0"/>
              <a:t>mobile phones, TVs and computer tablets use display materials that have a high </a:t>
            </a:r>
            <a:r>
              <a:rPr lang="en-GB" dirty="0" smtClean="0"/>
              <a:t>QY </a:t>
            </a:r>
            <a:r>
              <a:rPr lang="en-GB" dirty="0" smtClean="0"/>
              <a:t>because this reduces energy consumption</a:t>
            </a:r>
            <a:r>
              <a:rPr lang="en-GB" dirty="0"/>
              <a:t>.(</a:t>
            </a:r>
            <a:r>
              <a:rPr lang="en-GB" sz="2600" dirty="0" err="1">
                <a:solidFill>
                  <a:srgbClr val="FF0000"/>
                </a:solidFill>
              </a:rPr>
              <a:t>Shuai</a:t>
            </a:r>
            <a:r>
              <a:rPr lang="en-GB" sz="2600" dirty="0">
                <a:solidFill>
                  <a:srgbClr val="FF0000"/>
                </a:solidFill>
              </a:rPr>
              <a:t> Z, </a:t>
            </a:r>
            <a:r>
              <a:rPr lang="en-GB" sz="2600" i="1" dirty="0">
                <a:solidFill>
                  <a:srgbClr val="FF0000"/>
                </a:solidFill>
              </a:rPr>
              <a:t>et al</a:t>
            </a:r>
            <a:r>
              <a:rPr lang="en-GB" sz="2600" dirty="0">
                <a:solidFill>
                  <a:srgbClr val="FF0000"/>
                </a:solidFill>
              </a:rPr>
              <a:t>. </a:t>
            </a:r>
            <a:r>
              <a:rPr lang="en-GB" sz="2600" dirty="0" smtClean="0">
                <a:solidFill>
                  <a:srgbClr val="FF0000"/>
                </a:solidFill>
              </a:rPr>
              <a:t>Phys. Rev. Lett. 2000; </a:t>
            </a:r>
            <a:r>
              <a:rPr lang="en-GB" sz="2600" b="1" dirty="0" smtClean="0">
                <a:solidFill>
                  <a:srgbClr val="FF0000"/>
                </a:solidFill>
              </a:rPr>
              <a:t>84</a:t>
            </a:r>
            <a:r>
              <a:rPr lang="en-GB" sz="2600" dirty="0" smtClean="0">
                <a:solidFill>
                  <a:srgbClr val="FF0000"/>
                </a:solidFill>
              </a:rPr>
              <a:t>, 131-4</a:t>
            </a:r>
            <a:r>
              <a:rPr lang="en-GB" dirty="0" smtClean="0"/>
              <a:t>)</a:t>
            </a:r>
            <a:endParaRPr lang="en-US" dirty="0" smtClean="0"/>
          </a:p>
          <a:p>
            <a:r>
              <a:rPr lang="en-GB" dirty="0" smtClean="0"/>
              <a:t>Experiments to find the </a:t>
            </a:r>
            <a:r>
              <a:rPr lang="en-GB" dirty="0" smtClean="0"/>
              <a:t>QY </a:t>
            </a:r>
            <a:r>
              <a:rPr lang="en-GB" dirty="0" smtClean="0"/>
              <a:t>of film materials can be difficult to achieve because of problems in collecting all of the emitted light due to an angular anisotropy of emission. </a:t>
            </a:r>
            <a:r>
              <a:rPr lang="en-GB" dirty="0"/>
              <a:t>(</a:t>
            </a:r>
            <a:r>
              <a:rPr lang="en-GB" dirty="0">
                <a:solidFill>
                  <a:srgbClr val="FF0000"/>
                </a:solidFill>
              </a:rPr>
              <a:t>de Mello J, </a:t>
            </a:r>
            <a:r>
              <a:rPr lang="en-GB" i="1" dirty="0">
                <a:solidFill>
                  <a:srgbClr val="FF0000"/>
                </a:solidFill>
              </a:rPr>
              <a:t>et al</a:t>
            </a:r>
            <a:r>
              <a:rPr lang="en-GB" dirty="0">
                <a:solidFill>
                  <a:srgbClr val="FF0000"/>
                </a:solidFill>
              </a:rPr>
              <a:t>. Advanced Materials. 1997; </a:t>
            </a:r>
            <a:r>
              <a:rPr lang="en-GB" b="1" dirty="0">
                <a:solidFill>
                  <a:srgbClr val="FF0000"/>
                </a:solidFill>
              </a:rPr>
              <a:t>9</a:t>
            </a:r>
            <a:r>
              <a:rPr lang="en-GB" dirty="0">
                <a:solidFill>
                  <a:srgbClr val="FF0000"/>
                </a:solidFill>
              </a:rPr>
              <a:t>, 230</a:t>
            </a:r>
            <a:r>
              <a:rPr lang="en-GB" dirty="0"/>
              <a:t>).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Low cost 3D-printing methods</a:t>
            </a:r>
            <a:endParaRPr lang="en-US"/>
          </a:p>
        </p:txBody>
      </p:sp>
      <p:pic>
        <p:nvPicPr>
          <p:cNvPr id="5" name="Picture 247" descr="Bild: OLED-Leucht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17826" y="1113480"/>
            <a:ext cx="2122703" cy="18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50" descr="OLED-lighting-1.gif"/>
          <p:cNvPicPr>
            <a:picLocks noChangeAspect="1"/>
          </p:cNvPicPr>
          <p:nvPr/>
        </p:nvPicPr>
        <p:blipFill>
          <a:blip r:embed="rId3"/>
          <a:srcRect t="26901"/>
          <a:stretch>
            <a:fillRect/>
          </a:stretch>
        </p:blipFill>
        <p:spPr bwMode="auto">
          <a:xfrm>
            <a:off x="9526386" y="3014402"/>
            <a:ext cx="2300942" cy="1602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51" descr="C:\Documents and Settings\mjl69\My Documents\My Pictures\flexible_display_rollou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59986" y="4688908"/>
            <a:ext cx="1833741" cy="1890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97955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073" y="62135"/>
            <a:ext cx="10515600" cy="1034467"/>
          </a:xfrm>
        </p:spPr>
        <p:txBody>
          <a:bodyPr/>
          <a:lstStyle/>
          <a:p>
            <a:r>
              <a:rPr lang="en-GB" dirty="0" smtClean="0"/>
              <a:t>Calibration and measurement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728" y="971751"/>
            <a:ext cx="7805672" cy="5268061"/>
          </a:xfrm>
        </p:spPr>
        <p:txBody>
          <a:bodyPr>
            <a:normAutofit lnSpcReduction="10000"/>
          </a:bodyPr>
          <a:lstStyle/>
          <a:p>
            <a:r>
              <a:rPr lang="en-GB" dirty="0"/>
              <a:t>H</a:t>
            </a:r>
            <a:r>
              <a:rPr lang="en-GB" dirty="0" smtClean="0"/>
              <a:t>omemade </a:t>
            </a:r>
            <a:r>
              <a:rPr lang="en-GB" dirty="0"/>
              <a:t>internal reflectance coating formulated from readily available materials, and a robust instrument calibration method using a tungsten bulb. </a:t>
            </a:r>
            <a:r>
              <a:rPr lang="en-GB" dirty="0" smtClean="0"/>
              <a:t>(</a:t>
            </a:r>
            <a:r>
              <a:rPr lang="en-GB" sz="2400" dirty="0" err="1" smtClean="0">
                <a:solidFill>
                  <a:srgbClr val="FF0000"/>
                </a:solidFill>
              </a:rPr>
              <a:t>Kosch</a:t>
            </a:r>
            <a:r>
              <a:rPr lang="en-GB" sz="2400" dirty="0" smtClean="0">
                <a:solidFill>
                  <a:srgbClr val="FF0000"/>
                </a:solidFill>
              </a:rPr>
              <a:t> </a:t>
            </a:r>
            <a:r>
              <a:rPr lang="en-GB" sz="2400" dirty="0">
                <a:solidFill>
                  <a:srgbClr val="FF0000"/>
                </a:solidFill>
              </a:rPr>
              <a:t>M, </a:t>
            </a:r>
            <a:r>
              <a:rPr lang="en-GB" sz="2400" i="1" dirty="0" smtClean="0">
                <a:solidFill>
                  <a:srgbClr val="FF0000"/>
                </a:solidFill>
              </a:rPr>
              <a:t>et al</a:t>
            </a:r>
            <a:r>
              <a:rPr lang="en-GB" sz="2400" dirty="0" smtClean="0">
                <a:solidFill>
                  <a:srgbClr val="FF0000"/>
                </a:solidFill>
              </a:rPr>
              <a:t>. Proceedings </a:t>
            </a:r>
            <a:r>
              <a:rPr lang="en-GB" sz="2400" dirty="0">
                <a:solidFill>
                  <a:srgbClr val="FF0000"/>
                </a:solidFill>
              </a:rPr>
              <a:t>of the 30th Annual European Meeting on Atmospheric Studies by Optical </a:t>
            </a:r>
            <a:r>
              <a:rPr lang="en-GB" sz="2400" dirty="0" smtClean="0">
                <a:solidFill>
                  <a:srgbClr val="FF0000"/>
                </a:solidFill>
              </a:rPr>
              <a:t>Methods, 2003</a:t>
            </a:r>
            <a:r>
              <a:rPr lang="en-GB" dirty="0" smtClean="0"/>
              <a:t>).</a:t>
            </a:r>
            <a:endParaRPr lang="en-GB" dirty="0" smtClean="0"/>
          </a:p>
          <a:p>
            <a:r>
              <a:rPr lang="en-GB" dirty="0" smtClean="0"/>
              <a:t>The </a:t>
            </a:r>
            <a:r>
              <a:rPr lang="en-GB" dirty="0"/>
              <a:t>instrument is demonstrated to give accurate and reproducible experimental measurements of luminescence quantum yield of various </a:t>
            </a:r>
            <a:r>
              <a:rPr lang="en-GB" dirty="0" smtClean="0"/>
              <a:t>luminescent semiconducting materials, </a:t>
            </a:r>
            <a:r>
              <a:rPr lang="en-GB" dirty="0"/>
              <a:t>in excellent agreement with literature values</a:t>
            </a:r>
            <a:r>
              <a:rPr lang="en-GB" dirty="0" smtClean="0"/>
              <a:t>.</a:t>
            </a:r>
          </a:p>
          <a:p>
            <a:r>
              <a:rPr lang="en-GB" dirty="0" smtClean="0"/>
              <a:t>Low cost laser-pointers as excitation source(s)</a:t>
            </a:r>
          </a:p>
          <a:p>
            <a:r>
              <a:rPr lang="en-GB" dirty="0" smtClean="0"/>
              <a:t>Total costs approaching only £25.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Low cost 3D-printing methods</a:t>
            </a:r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551"/>
          <a:stretch/>
        </p:blipFill>
        <p:spPr bwMode="auto">
          <a:xfrm>
            <a:off x="8153400" y="3587196"/>
            <a:ext cx="3829290" cy="2536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D:\project pics\WP_20150327_006.jpg"/>
          <p:cNvPicPr/>
          <p:nvPr/>
        </p:nvPicPr>
        <p:blipFill>
          <a:blip r:embed="rId3" cstate="print"/>
          <a:srcRect l="12745" t="6450" r="9356" b="20270"/>
          <a:stretch>
            <a:fillRect/>
          </a:stretch>
        </p:blipFill>
        <p:spPr bwMode="auto">
          <a:xfrm rot="10800000">
            <a:off x="8769925" y="1147160"/>
            <a:ext cx="3050751" cy="183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35807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dirty="0" smtClean="0"/>
              <a:t>Final year science projects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Technological innovations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The science bit (short!)</a:t>
            </a:r>
          </a:p>
          <a:p>
            <a:pPr>
              <a:lnSpc>
                <a:spcPct val="150000"/>
              </a:lnSpc>
            </a:pPr>
            <a:r>
              <a:rPr lang="en-GB" b="1" dirty="0" smtClean="0"/>
              <a:t>Conclusions and future directions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Low cost 3D-printing methods</a:t>
            </a:r>
            <a:endParaRPr lang="en-US"/>
          </a:p>
        </p:txBody>
      </p:sp>
      <p:pic>
        <p:nvPicPr>
          <p:cNvPr id="5" name="Picture 4" descr="D:\project pics\WP_20150420_00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383" y="3347156"/>
            <a:ext cx="4719600" cy="2648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6678" y="408831"/>
            <a:ext cx="2434213" cy="1802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4016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822" y="57147"/>
            <a:ext cx="10515600" cy="1325563"/>
          </a:xfrm>
        </p:spPr>
        <p:txBody>
          <a:bodyPr/>
          <a:lstStyle/>
          <a:p>
            <a:r>
              <a:rPr lang="en-GB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011" y="1313411"/>
            <a:ext cx="8409087" cy="4863552"/>
          </a:xfrm>
        </p:spPr>
        <p:txBody>
          <a:bodyPr>
            <a:normAutofit/>
          </a:bodyPr>
          <a:lstStyle/>
          <a:p>
            <a:r>
              <a:rPr lang="en-GB" dirty="0"/>
              <a:t>3D printing is a technology which has a potentially transformative effect in laboratory teaching and practical science across many scientific and engineering disciplines. </a:t>
            </a:r>
            <a:endParaRPr lang="en-GB" dirty="0" smtClean="0"/>
          </a:p>
          <a:p>
            <a:r>
              <a:rPr lang="en-GB" dirty="0" smtClean="0"/>
              <a:t>The </a:t>
            </a:r>
            <a:r>
              <a:rPr lang="en-GB" dirty="0"/>
              <a:t>latest 3D printing technologies provide low-cost instrumentation solutions for optoelectronic materials characterisation, which would otherwise be inaccessible to such undergraduate student projects. </a:t>
            </a:r>
            <a:endParaRPr lang="en-GB" dirty="0" smtClean="0"/>
          </a:p>
          <a:p>
            <a:r>
              <a:rPr lang="en-GB" dirty="0" smtClean="0"/>
              <a:t>This </a:t>
            </a:r>
            <a:r>
              <a:rPr lang="en-GB" dirty="0"/>
              <a:t>project also leaves a clear legacy, in terms of new apparatus, enhancing the scope of future projects.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Low cost 3D-printing methods</a:t>
            </a:r>
            <a:endParaRPr lang="en-US"/>
          </a:p>
        </p:txBody>
      </p:sp>
      <p:pic>
        <p:nvPicPr>
          <p:cNvPr id="5" name="Picture 4" descr="WP_20150320_0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29"/>
          <a:stretch>
            <a:fillRect/>
          </a:stretch>
        </p:blipFill>
        <p:spPr bwMode="auto">
          <a:xfrm rot="5400000">
            <a:off x="8413235" y="2486569"/>
            <a:ext cx="4401634" cy="265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06320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936"/>
            <a:ext cx="10515600" cy="1072885"/>
          </a:xfrm>
        </p:spPr>
        <p:txBody>
          <a:bodyPr/>
          <a:lstStyle/>
          <a:p>
            <a:r>
              <a:rPr lang="en-GB" dirty="0" smtClean="0"/>
              <a:t>Publication Pending!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877" y="990540"/>
            <a:ext cx="10515600" cy="5457091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John Tomes and Chris Finlayson, </a:t>
            </a:r>
            <a:r>
              <a:rPr lang="en-GB" i="1" dirty="0"/>
              <a:t>Low cost 3D-printing methods used in an undergraduate project; an integrating sphere for measurement of photoluminescence quantum </a:t>
            </a:r>
            <a:r>
              <a:rPr lang="en-GB" i="1" dirty="0" smtClean="0"/>
              <a:t>yield</a:t>
            </a:r>
            <a:r>
              <a:rPr lang="en-GB" dirty="0"/>
              <a:t>.</a:t>
            </a:r>
            <a:r>
              <a:rPr lang="en-GB" b="1" dirty="0" smtClean="0"/>
              <a:t> </a:t>
            </a:r>
            <a:endParaRPr lang="en-GB" b="1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European Journal of Physics (in press 2016)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FF0000"/>
                </a:solidFill>
              </a:rPr>
              <a:t>E-mail; jjt10@aber.ac.uk</a:t>
            </a:r>
            <a:r>
              <a:rPr lang="en-GB" dirty="0">
                <a:solidFill>
                  <a:srgbClr val="FF0000"/>
                </a:solidFill>
              </a:rPr>
              <a:t>, cef2@aber.ac.uk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Low cost 3D-printing methods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9176" y="1722146"/>
            <a:ext cx="3694922" cy="4816767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077" y="3054793"/>
            <a:ext cx="4413600" cy="2527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38" r="7162"/>
          <a:stretch/>
        </p:blipFill>
        <p:spPr bwMode="auto">
          <a:xfrm>
            <a:off x="3894092" y="3810366"/>
            <a:ext cx="1328498" cy="10206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254032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7044" y="1177232"/>
            <a:ext cx="7823662" cy="14163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800" dirty="0" smtClean="0"/>
              <a:t>Thank you for your attention!</a:t>
            </a:r>
            <a:endParaRPr lang="en-US" sz="4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Low cost 3D-printing methods</a:t>
            </a:r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3153" y="3173699"/>
            <a:ext cx="3404118" cy="2346207"/>
          </a:xfrm>
          <a:prstGeom prst="rect">
            <a:avLst/>
          </a:prstGeom>
        </p:spPr>
      </p:pic>
      <p:pic>
        <p:nvPicPr>
          <p:cNvPr id="6" name="Picture 5" descr="D:\project pics\WP_20150420_005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716" y="3304942"/>
            <a:ext cx="3706201" cy="2080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33541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b="1" dirty="0" smtClean="0"/>
              <a:t>Final year science projects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Technological innovations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The science bit (short!)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Conclusions and future directions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Low cost 3D-printing methods</a:t>
            </a:r>
            <a:endParaRPr lang="en-US"/>
          </a:p>
        </p:txBody>
      </p:sp>
      <p:pic>
        <p:nvPicPr>
          <p:cNvPr id="5" name="Picture 4" descr="D:\project pics\WP_20150420_00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383" y="3313906"/>
            <a:ext cx="4719600" cy="2648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6678" y="408831"/>
            <a:ext cx="2434213" cy="1802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526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1190"/>
            <a:ext cx="10515600" cy="1325563"/>
          </a:xfrm>
        </p:spPr>
        <p:txBody>
          <a:bodyPr/>
          <a:lstStyle/>
          <a:p>
            <a:r>
              <a:rPr lang="en-GB" dirty="0" smtClean="0"/>
              <a:t>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588" y="1303111"/>
            <a:ext cx="10515600" cy="4621828"/>
          </a:xfrm>
        </p:spPr>
        <p:txBody>
          <a:bodyPr>
            <a:normAutofit lnSpcReduction="10000"/>
          </a:bodyPr>
          <a:lstStyle/>
          <a:p>
            <a:r>
              <a:rPr lang="en-GB" dirty="0"/>
              <a:t>Final year student projects are a cornerstone of most undergraduate science degree courses</a:t>
            </a:r>
            <a:r>
              <a:rPr lang="en-GB" dirty="0" smtClean="0"/>
              <a:t>. </a:t>
            </a:r>
            <a:r>
              <a:rPr lang="en-GB" sz="2000" dirty="0">
                <a:solidFill>
                  <a:srgbClr val="FF0000"/>
                </a:solidFill>
              </a:rPr>
              <a:t>Exley K. </a:t>
            </a:r>
            <a:r>
              <a:rPr lang="en-GB" sz="2000" i="1" dirty="0">
                <a:solidFill>
                  <a:srgbClr val="FF0000"/>
                </a:solidFill>
              </a:rPr>
              <a:t>Key aspects of teaching and learning in science and engineering</a:t>
            </a:r>
            <a:r>
              <a:rPr lang="en-GB" sz="2000" dirty="0">
                <a:solidFill>
                  <a:srgbClr val="FF0000"/>
                </a:solidFill>
              </a:rPr>
              <a:t>. Fry H, editor. London: </a:t>
            </a:r>
            <a:r>
              <a:rPr lang="en-GB" sz="2000" dirty="0" err="1">
                <a:solidFill>
                  <a:srgbClr val="FF0000"/>
                </a:solidFill>
              </a:rPr>
              <a:t>Kogan</a:t>
            </a:r>
            <a:r>
              <a:rPr lang="en-GB" sz="2000" dirty="0">
                <a:solidFill>
                  <a:srgbClr val="FF0000"/>
                </a:solidFill>
              </a:rPr>
              <a:t> Page; 1999</a:t>
            </a:r>
            <a:r>
              <a:rPr lang="en-GB" sz="2000" dirty="0" smtClean="0">
                <a:solidFill>
                  <a:srgbClr val="FF0000"/>
                </a:solidFill>
              </a:rPr>
              <a:t>.</a:t>
            </a:r>
          </a:p>
          <a:p>
            <a:endParaRPr lang="en-GB" sz="2000" dirty="0" smtClean="0">
              <a:solidFill>
                <a:srgbClr val="FF0000"/>
              </a:solidFill>
            </a:endParaRPr>
          </a:p>
          <a:p>
            <a:r>
              <a:rPr lang="en-GB" i="1" dirty="0" smtClean="0"/>
              <a:t>Research-led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smtClean="0"/>
              <a:t>student projects not only desirable, from the pedagogic perspective…</a:t>
            </a:r>
          </a:p>
          <a:p>
            <a:endParaRPr lang="en-GB" dirty="0" smtClean="0"/>
          </a:p>
          <a:p>
            <a:r>
              <a:rPr lang="en-GB" dirty="0" smtClean="0"/>
              <a:t>Also essential in the context of student satisfaction and employability.</a:t>
            </a:r>
          </a:p>
          <a:p>
            <a:endParaRPr lang="en-GB" dirty="0" smtClean="0"/>
          </a:p>
          <a:p>
            <a:r>
              <a:rPr lang="en-GB" dirty="0" smtClean="0"/>
              <a:t>Requires “expert” staff, but also a pragmatic and innovative approach to (limited) available resources.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Low cost 3D-printing methods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901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894" y="150521"/>
            <a:ext cx="10515600" cy="978483"/>
          </a:xfrm>
        </p:spPr>
        <p:txBody>
          <a:bodyPr/>
          <a:lstStyle/>
          <a:p>
            <a:r>
              <a:rPr lang="en-GB" dirty="0" smtClean="0"/>
              <a:t>Situation in Aberystwyth Physics schemes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935" y="1129003"/>
            <a:ext cx="10515600" cy="4954555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In the Department of Physics at Aberystwyth University, students undertake major research-based projects, working in groups of one or two. </a:t>
            </a:r>
          </a:p>
          <a:p>
            <a:r>
              <a:rPr lang="en-GB" dirty="0" smtClean="0"/>
              <a:t>These projects count for 40 credits, or 1/3rd of the overall final year assessment. In the </a:t>
            </a:r>
            <a:r>
              <a:rPr lang="en-GB" dirty="0" err="1" smtClean="0"/>
              <a:t>M.Phys</a:t>
            </a:r>
            <a:r>
              <a:rPr lang="en-GB" dirty="0" smtClean="0"/>
              <a:t>. scheme, this is 60 credits, or ½ of the final year.  </a:t>
            </a:r>
            <a:r>
              <a:rPr lang="en-GB" sz="2400" u="sng" dirty="0" smtClean="0">
                <a:hlinkClick r:id="rId2"/>
              </a:rPr>
              <a:t>http</a:t>
            </a:r>
            <a:r>
              <a:rPr lang="en-GB" sz="2400" u="sng" dirty="0">
                <a:hlinkClick r:id="rId2"/>
              </a:rPr>
              <a:t>://www.aber.ac.uk/en/phys/prospective</a:t>
            </a:r>
            <a:r>
              <a:rPr lang="en-GB" sz="2400" u="sng" dirty="0" smtClean="0">
                <a:hlinkClick r:id="rId2"/>
              </a:rPr>
              <a:t>/</a:t>
            </a:r>
            <a:endParaRPr lang="en-GB" sz="2400" u="sng" dirty="0"/>
          </a:p>
          <a:p>
            <a:r>
              <a:rPr lang="en-GB" dirty="0" smtClean="0"/>
              <a:t>Diverse topics cover-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/>
              <a:t>M</a:t>
            </a:r>
            <a:r>
              <a:rPr lang="en-GB" dirty="0" smtClean="0"/>
              <a:t>aterials, semiconductors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/>
              <a:t>S</a:t>
            </a:r>
            <a:r>
              <a:rPr lang="en-GB" dirty="0" smtClean="0"/>
              <a:t>pace science and astronomy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 smtClean="0"/>
              <a:t>Instrumentation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 smtClean="0"/>
              <a:t>Theoretical physics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 smtClean="0"/>
              <a:t>Simulation and computation</a:t>
            </a:r>
          </a:p>
          <a:p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Low cost 3D-printing methods</a:t>
            </a:r>
            <a:endParaRPr lang="en-US" dirty="0"/>
          </a:p>
        </p:txBody>
      </p:sp>
      <p:pic>
        <p:nvPicPr>
          <p:cNvPr id="2050" name="Picture 2" descr="https://www.aber.ac.uk/en/media/departmental/impacs/physics/images/generalimages/36888-300x2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3329" y="3881535"/>
            <a:ext cx="3079100" cy="2052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8822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dirty="0" smtClean="0"/>
              <a:t>Final year science projects</a:t>
            </a:r>
          </a:p>
          <a:p>
            <a:pPr>
              <a:lnSpc>
                <a:spcPct val="150000"/>
              </a:lnSpc>
            </a:pPr>
            <a:r>
              <a:rPr lang="en-GB" b="1" dirty="0" smtClean="0"/>
              <a:t>Technological innovations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The science bit (short!)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Conclusions and future directions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Low cost 3D-printing methods</a:t>
            </a:r>
            <a:endParaRPr lang="en-US"/>
          </a:p>
        </p:txBody>
      </p:sp>
      <p:pic>
        <p:nvPicPr>
          <p:cNvPr id="5" name="Picture 4" descr="D:\project pics\WP_20150420_00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383" y="3313906"/>
            <a:ext cx="4719600" cy="2648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6678" y="408831"/>
            <a:ext cx="2434213" cy="1802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055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166327"/>
          </a:xfrm>
        </p:spPr>
        <p:txBody>
          <a:bodyPr/>
          <a:lstStyle/>
          <a:p>
            <a:r>
              <a:rPr lang="en-GB" dirty="0" smtClean="0"/>
              <a:t>3D printing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45" y="990892"/>
            <a:ext cx="10515600" cy="4351338"/>
          </a:xfrm>
        </p:spPr>
        <p:txBody>
          <a:bodyPr/>
          <a:lstStyle/>
          <a:p>
            <a:r>
              <a:rPr lang="en-GB" dirty="0"/>
              <a:t>E</a:t>
            </a:r>
            <a:r>
              <a:rPr lang="en-GB" dirty="0" smtClean="0"/>
              <a:t>xploitation </a:t>
            </a:r>
            <a:r>
              <a:rPr lang="en-GB" dirty="0"/>
              <a:t>of the latest 3D printing technologies to provide low-cost instrumentation solutions, for use in an undergraduate level final-year </a:t>
            </a:r>
            <a:r>
              <a:rPr lang="en-GB" dirty="0" smtClean="0"/>
              <a:t>project</a:t>
            </a:r>
          </a:p>
          <a:p>
            <a:r>
              <a:rPr lang="en-GB" dirty="0" smtClean="0"/>
              <a:t>3D printing or additive manufacturing is a process of making three dimensional solid objects from a digital (CAD) file.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Low cost 3D-printing methods</a:t>
            </a:r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8773151" y="3512645"/>
            <a:ext cx="3204000" cy="2718356"/>
            <a:chOff x="8745159" y="4001272"/>
            <a:chExt cx="3204000" cy="2718356"/>
          </a:xfrm>
        </p:grpSpPr>
        <p:pic>
          <p:nvPicPr>
            <p:cNvPr id="5" name="Picture 4" descr="D:\jjt10\Downloads\pastedImage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84"/>
            <a:stretch/>
          </p:blipFill>
          <p:spPr bwMode="auto">
            <a:xfrm>
              <a:off x="8745159" y="4001272"/>
              <a:ext cx="3204000" cy="2355078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9910400" y="6350296"/>
              <a:ext cx="12474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FF0000"/>
                  </a:solidFill>
                </a:rPr>
                <a:t>CAD design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88945" y="3284376"/>
            <a:ext cx="839521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The creation of a 3D printed object is achieved using an additive process by laying down successive layers of material until the object is created. Each of these layers can be seen as a thinly sliced horizontal cross-section of the eventual object.</a:t>
            </a:r>
          </a:p>
          <a:p>
            <a:endParaRPr lang="en-GB" sz="24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400" dirty="0" smtClean="0"/>
              <a:t>3</a:t>
            </a:r>
            <a:r>
              <a:rPr lang="en-GB" sz="2400" dirty="0"/>
              <a:t>D</a:t>
            </a:r>
            <a:r>
              <a:rPr lang="en-GB" sz="2400" dirty="0" smtClean="0"/>
              <a:t> printed instrument (integrating sphere)</a:t>
            </a:r>
            <a:r>
              <a:rPr lang="en-GB" sz="2400" dirty="0">
                <a:solidFill>
                  <a:srgbClr val="00B0F0"/>
                </a:solidFill>
              </a:rPr>
              <a:t>	</a:t>
            </a:r>
            <a:r>
              <a:rPr lang="en-GB" sz="2400" dirty="0" smtClean="0">
                <a:solidFill>
                  <a:srgbClr val="00B0F0"/>
                </a:solidFill>
              </a:rPr>
              <a:t>ca. few £s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400" dirty="0" smtClean="0"/>
              <a:t>Commercially available instrument</a:t>
            </a:r>
            <a:r>
              <a:rPr lang="en-GB" sz="2400" dirty="0" smtClean="0">
                <a:solidFill>
                  <a:srgbClr val="00B0F0"/>
                </a:solidFill>
              </a:rPr>
              <a:t>		ca. £5-10k</a:t>
            </a:r>
          </a:p>
          <a:p>
            <a:r>
              <a:rPr lang="en-GB" sz="2400" dirty="0">
                <a:solidFill>
                  <a:srgbClr val="00B0F0"/>
                </a:solidFill>
              </a:rPr>
              <a:t>	</a:t>
            </a:r>
            <a:r>
              <a:rPr lang="en-GB" sz="2000" dirty="0" smtClean="0">
                <a:solidFill>
                  <a:srgbClr val="FF0000"/>
                </a:solidFill>
              </a:rPr>
              <a:t>(https://www.newport.com/f/integrating-spheres)</a:t>
            </a:r>
            <a:endParaRPr lang="en-US" sz="20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15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99592"/>
            <a:ext cx="10515600" cy="4777371"/>
          </a:xfrm>
        </p:spPr>
        <p:txBody>
          <a:bodyPr>
            <a:normAutofit/>
          </a:bodyPr>
          <a:lstStyle/>
          <a:p>
            <a:r>
              <a:rPr lang="en-GB" dirty="0" smtClean="0"/>
              <a:t>Presented here is a 3</a:t>
            </a:r>
            <a:r>
              <a:rPr lang="en-GB" baseline="30000" dirty="0" smtClean="0"/>
              <a:t>rd</a:t>
            </a:r>
            <a:r>
              <a:rPr lang="en-GB" dirty="0" smtClean="0"/>
              <a:t> year undergraduate physics project which developed a low cost (£25) method to manufacture an experimentally accurate </a:t>
            </a:r>
            <a:r>
              <a:rPr lang="en-GB" i="1" dirty="0" smtClean="0"/>
              <a:t>integrating sphere </a:t>
            </a:r>
            <a:r>
              <a:rPr lang="en-GB" dirty="0" smtClean="0"/>
              <a:t>by 3D printing. </a:t>
            </a:r>
          </a:p>
          <a:p>
            <a:r>
              <a:rPr lang="en-GB" dirty="0" smtClean="0"/>
              <a:t>The </a:t>
            </a:r>
            <a:r>
              <a:rPr lang="en-GB" dirty="0"/>
              <a:t>project addresses prescient research issues in optoelectronics, which would otherwise be </a:t>
            </a:r>
            <a:r>
              <a:rPr lang="en-GB" i="1" dirty="0"/>
              <a:t>inaccessible</a:t>
            </a:r>
            <a:r>
              <a:rPr lang="en-GB" dirty="0"/>
              <a:t> to such undergraduate student projects. </a:t>
            </a:r>
            <a:endParaRPr lang="en-GB" dirty="0" smtClean="0"/>
          </a:p>
          <a:p>
            <a:r>
              <a:rPr lang="en-GB" dirty="0" smtClean="0"/>
              <a:t>The experimental use of an integrating sphere in conjunction with a desktop spectrometer presents opportunities to use easily handled, low cost materials as a means to illustrate many areas of physics such as spectroscopy, lasers, optics, simple circuits, black body radiation and data gathering.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Low cost 3D-printing methods</a:t>
            </a:r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Innovation in student projects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717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551"/>
          <a:stretch/>
        </p:blipFill>
        <p:spPr bwMode="auto">
          <a:xfrm>
            <a:off x="8362710" y="4002833"/>
            <a:ext cx="3829290" cy="2536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9959"/>
            <a:ext cx="10515600" cy="885177"/>
          </a:xfrm>
        </p:spPr>
        <p:txBody>
          <a:bodyPr/>
          <a:lstStyle/>
          <a:p>
            <a:r>
              <a:rPr lang="en-GB" dirty="0" smtClean="0"/>
              <a:t>Integrating spheres (what are they?)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53" y="1025136"/>
            <a:ext cx="8846976" cy="4825158"/>
          </a:xfrm>
        </p:spPr>
        <p:txBody>
          <a:bodyPr>
            <a:normAutofit/>
          </a:bodyPr>
          <a:lstStyle/>
          <a:p>
            <a:r>
              <a:rPr lang="en-GB" dirty="0" smtClean="0"/>
              <a:t>“An </a:t>
            </a:r>
            <a:r>
              <a:rPr lang="en-GB" b="1" dirty="0" smtClean="0"/>
              <a:t>integrating sphere</a:t>
            </a:r>
            <a:r>
              <a:rPr lang="en-GB" dirty="0" smtClean="0"/>
              <a:t> is an optical component consisting of a hollow spherical cavity with its interior covered with a diffuse white reflective coating, with small holes for entrance and exit ports. Its relevant property is a uniform scattering or diffusing effect”. (Wikipedia)</a:t>
            </a:r>
          </a:p>
          <a:p>
            <a:endParaRPr lang="en-GB" dirty="0"/>
          </a:p>
          <a:p>
            <a:r>
              <a:rPr lang="en-GB" dirty="0" smtClean="0"/>
              <a:t>Idea is to collect light emitted from samples in all directions to enable </a:t>
            </a:r>
            <a:r>
              <a:rPr lang="en-GB" i="1" dirty="0" smtClean="0"/>
              <a:t>quantitative</a:t>
            </a:r>
            <a:r>
              <a:rPr lang="en-GB" dirty="0" smtClean="0"/>
              <a:t> measurements of light sources, thin-films and devices </a:t>
            </a:r>
          </a:p>
          <a:p>
            <a:r>
              <a:rPr lang="en-GB" sz="2400" dirty="0" smtClean="0">
                <a:solidFill>
                  <a:srgbClr val="FF0000"/>
                </a:solidFill>
              </a:rPr>
              <a:t>Luminescent materials (light absorbed and re-emitted)</a:t>
            </a:r>
          </a:p>
          <a:p>
            <a:r>
              <a:rPr lang="en-GB" sz="2400" dirty="0" smtClean="0">
                <a:solidFill>
                  <a:srgbClr val="FF0000"/>
                </a:solidFill>
              </a:rPr>
              <a:t>Light Emitting Diodes (LEDs)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Low cost 3D-printing methods</a:t>
            </a:r>
            <a:endParaRPr lang="en-US"/>
          </a:p>
        </p:txBody>
      </p:sp>
      <p:pic>
        <p:nvPicPr>
          <p:cNvPr id="5" name="Picture 4" descr="WP_20150320_0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29"/>
          <a:stretch>
            <a:fillRect/>
          </a:stretch>
        </p:blipFill>
        <p:spPr bwMode="auto">
          <a:xfrm rot="5400000">
            <a:off x="9265989" y="1180788"/>
            <a:ext cx="3314242" cy="1997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1512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dirty="0" smtClean="0"/>
              <a:t>Final year science projects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Technological innovations</a:t>
            </a:r>
          </a:p>
          <a:p>
            <a:pPr>
              <a:lnSpc>
                <a:spcPct val="150000"/>
              </a:lnSpc>
            </a:pPr>
            <a:r>
              <a:rPr lang="en-GB" b="1" dirty="0" smtClean="0"/>
              <a:t>The science bit (short!)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Conclusions and future directions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Low cost 3D-printing methods</a:t>
            </a:r>
            <a:endParaRPr lang="en-US"/>
          </a:p>
        </p:txBody>
      </p:sp>
      <p:pic>
        <p:nvPicPr>
          <p:cNvPr id="5" name="Picture 4" descr="D:\project pics\WP_20150420_00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383" y="3313906"/>
            <a:ext cx="4719600" cy="2648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6678" y="408831"/>
            <a:ext cx="2434213" cy="1802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7911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2979A9607AEC45A3EB69AD70C05FE2" ma:contentTypeVersion="21" ma:contentTypeDescription="Create a new document." ma:contentTypeScope="" ma:versionID="e3c8c12cacb1542197ed0f965f3cb2d0">
  <xsd:schema xmlns:xsd="http://www.w3.org/2001/XMLSchema" xmlns:xs="http://www.w3.org/2001/XMLSchema" xmlns:p="http://schemas.microsoft.com/office/2006/metadata/properties" xmlns:ns2="3aa72657-aade-40dc-9fe9-efcfca6458f2" xmlns:ns3="47848b28-c835-4bfd-8f54-2996db37bbdb" targetNamespace="http://schemas.microsoft.com/office/2006/metadata/properties" ma:root="true" ma:fieldsID="21c439b009204a5b3c01058a95501536" ns2:_="" ns3:_="">
    <xsd:import namespace="3aa72657-aade-40dc-9fe9-efcfca6458f2"/>
    <xsd:import namespace="47848b28-c835-4bfd-8f54-2996db37bbdb"/>
    <xsd:element name="properties">
      <xsd:complexType>
        <xsd:sequence>
          <xsd:element name="documentManagement">
            <xsd:complexType>
              <xsd:all>
                <xsd:element ref="ns2:Relates_x0020_to" minOccurs="0"/>
                <xsd:element ref="ns2:Year" minOccurs="0"/>
                <xsd:element ref="ns3:SharedWithUsers" minOccurs="0"/>
                <xsd:element ref="ns3:SharedWithDetails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a72657-aade-40dc-9fe9-efcfca6458f2" elementFormDefault="qualified">
    <xsd:import namespace="http://schemas.microsoft.com/office/2006/documentManagement/types"/>
    <xsd:import namespace="http://schemas.microsoft.com/office/infopath/2007/PartnerControls"/>
    <xsd:element name="Relates_x0020_to" ma:index="4" nillable="true" ma:displayName="Relates to" ma:internalName="Relates_x0020_to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Budget"/>
                    <xsd:enumeration value="Chairs"/>
                    <xsd:enumeration value="Follow Up"/>
                    <xsd:enumeration value="Hospitality"/>
                    <xsd:enumeration value="Organisational"/>
                    <xsd:enumeration value="Pack"/>
                    <xsd:enumeration value="Papers"/>
                    <xsd:enumeration value="Planning"/>
                    <xsd:enumeration value="Proposals"/>
                    <xsd:enumeration value="Publicity"/>
                    <xsd:enumeration value="Sessions"/>
                    <xsd:enumeration value="Workshops"/>
                    <xsd:enumeration value="Feedback"/>
                  </xsd:restriction>
                </xsd:simpleType>
              </xsd:element>
            </xsd:sequence>
          </xsd:extension>
        </xsd:complexContent>
      </xsd:complexType>
    </xsd:element>
    <xsd:element name="Year" ma:index="5" nillable="true" ma:displayName="Year" ma:description="Year of Conference" ma:internalName="Year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2013"/>
                    <xsd:enumeration value="2014"/>
                    <xsd:enumeration value="2015"/>
                    <xsd:enumeration value="2016"/>
                    <xsd:enumeration value="2017"/>
                    <xsd:enumeration value="2018"/>
                  </xsd:restriction>
                </xsd:simpleType>
              </xsd:element>
            </xsd:sequence>
          </xsd:extension>
        </xsd:complexContent>
      </xsd:complexType>
    </xsd:element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MediaServiceAutoTags" ma:internalName="MediaServiceAutoTags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848b28-c835-4bfd-8f54-2996db37bbd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Year xmlns="3aa72657-aade-40dc-9fe9-efcfca6458f2">
      <Value>2016</Value>
    </Year>
    <Relates_x0020_to xmlns="3aa72657-aade-40dc-9fe9-efcfca6458f2"/>
  </documentManagement>
</p:properties>
</file>

<file path=customXml/itemProps1.xml><?xml version="1.0" encoding="utf-8"?>
<ds:datastoreItem xmlns:ds="http://schemas.openxmlformats.org/officeDocument/2006/customXml" ds:itemID="{96052E36-107C-48F4-88B7-C895275C98D6}"/>
</file>

<file path=customXml/itemProps2.xml><?xml version="1.0" encoding="utf-8"?>
<ds:datastoreItem xmlns:ds="http://schemas.openxmlformats.org/officeDocument/2006/customXml" ds:itemID="{51D88856-0919-480C-966E-8B34339CC644}"/>
</file>

<file path=customXml/itemProps3.xml><?xml version="1.0" encoding="utf-8"?>
<ds:datastoreItem xmlns:ds="http://schemas.openxmlformats.org/officeDocument/2006/customXml" ds:itemID="{5DBFB14D-B69E-470B-A108-4949B2A83475}"/>
</file>

<file path=docProps/app.xml><?xml version="1.0" encoding="utf-8"?>
<Properties xmlns="http://schemas.openxmlformats.org/officeDocument/2006/extended-properties" xmlns:vt="http://schemas.openxmlformats.org/officeDocument/2006/docPropsVTypes">
  <TotalTime>474</TotalTime>
  <Words>1087</Words>
  <Application>Microsoft Office PowerPoint</Application>
  <PresentationFormat>Widescreen</PresentationFormat>
  <Paragraphs>106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Courier New</vt:lpstr>
      <vt:lpstr>Wingdings</vt:lpstr>
      <vt:lpstr>Office Theme</vt:lpstr>
      <vt:lpstr>Low cost 3D-printing methods used in an undergraduate project  </vt:lpstr>
      <vt:lpstr>Contents</vt:lpstr>
      <vt:lpstr>Projects</vt:lpstr>
      <vt:lpstr>Situation in Aberystwyth Physics schemes</vt:lpstr>
      <vt:lpstr>Contents</vt:lpstr>
      <vt:lpstr>3D printing</vt:lpstr>
      <vt:lpstr>PowerPoint Presentation</vt:lpstr>
      <vt:lpstr>Integrating spheres (what are they?)</vt:lpstr>
      <vt:lpstr>Contents</vt:lpstr>
      <vt:lpstr>(Photo)luminescent materials</vt:lpstr>
      <vt:lpstr>“Quantum yield” measured by integrating sphere</vt:lpstr>
      <vt:lpstr>Calibration and measurement</vt:lpstr>
      <vt:lpstr>Contents</vt:lpstr>
      <vt:lpstr>Conclusions</vt:lpstr>
      <vt:lpstr>Publication Pending!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Low cost 3D-printing methods used in an undergraduate project  </dc:title>
  <dc:creator>Christopher Finlayson</dc:creator>
  <cp:lastModifiedBy>Christopher Finlayson</cp:lastModifiedBy>
  <cp:revision>42</cp:revision>
  <dcterms:created xsi:type="dcterms:W3CDTF">2016-07-01T11:40:51Z</dcterms:created>
  <dcterms:modified xsi:type="dcterms:W3CDTF">2016-07-04T14:30:03Z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0x010100322979A9607AEC45A3EB69AD70C05FE2</vt:lpwstr>
  </property>
</Properties>
</file>