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11" r:id="rId1"/>
  </p:sldMasterIdLst>
  <p:sldIdLst>
    <p:sldId id="256" r:id="rId2"/>
    <p:sldId id="258" r:id="rId3"/>
    <p:sldId id="262" r:id="rId4"/>
    <p:sldId id="263" r:id="rId5"/>
    <p:sldId id="259" r:id="rId6"/>
    <p:sldId id="264" r:id="rId7"/>
    <p:sldId id="260" r:id="rId8"/>
    <p:sldId id="265" r:id="rId9"/>
    <p:sldId id="257" r:id="rId10"/>
    <p:sldId id="267" r:id="rId11"/>
    <p:sldId id="268" r:id="rId12"/>
    <p:sldId id="261" r:id="rId13"/>
    <p:sldId id="269" r:id="rId14"/>
    <p:sldId id="266" r:id="rId15"/>
    <p:sldId id="270" r:id="rId16"/>
  </p:sldIdLst>
  <p:sldSz cx="12192000" cy="6858000"/>
  <p:notesSz cx="6858000" cy="9144000"/>
  <p:embeddedFontLst>
    <p:embeddedFont>
      <p:font typeface="Trebuchet MS" panose="020B0603020202020204" pitchFamily="34" charset="0"/>
      <p:regular r:id="rId17"/>
      <p:bold r:id="rId18"/>
      <p:italic r:id="rId19"/>
      <p:boldItalic r:id="rId20"/>
    </p:embeddedFont>
    <p:embeddedFont>
      <p:font typeface="Wingdings 3" panose="05040102010807070707" pitchFamily="18" charset="2"/>
      <p:regular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/>
  </p:normalViewPr>
  <p:slideViewPr>
    <p:cSldViewPr snapToGrid="0">
      <p:cViewPr varScale="1">
        <p:scale>
          <a:sx n="67" d="100"/>
          <a:sy n="67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976C-435B-4348-93E0-65AAB982ED55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2CD4-B4E9-495D-A58F-C698155E0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254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976C-435B-4348-93E0-65AAB982ED55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2CD4-B4E9-495D-A58F-C698155E0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511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976C-435B-4348-93E0-65AAB982ED55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2CD4-B4E9-495D-A58F-C698155E0B53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7665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976C-435B-4348-93E0-65AAB982ED55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2CD4-B4E9-495D-A58F-C698155E0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677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976C-435B-4348-93E0-65AAB982ED55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2CD4-B4E9-495D-A58F-C698155E0B53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4640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976C-435B-4348-93E0-65AAB982ED55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2CD4-B4E9-495D-A58F-C698155E0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692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976C-435B-4348-93E0-65AAB982ED55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2CD4-B4E9-495D-A58F-C698155E0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306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976C-435B-4348-93E0-65AAB982ED55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2CD4-B4E9-495D-A58F-C698155E0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88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976C-435B-4348-93E0-65AAB982ED55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2CD4-B4E9-495D-A58F-C698155E0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228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976C-435B-4348-93E0-65AAB982ED55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2CD4-B4E9-495D-A58F-C698155E0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284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976C-435B-4348-93E0-65AAB982ED55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2CD4-B4E9-495D-A58F-C698155E0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01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976C-435B-4348-93E0-65AAB982ED55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2CD4-B4E9-495D-A58F-C698155E0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155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976C-435B-4348-93E0-65AAB982ED55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2CD4-B4E9-495D-A58F-C698155E0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16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976C-435B-4348-93E0-65AAB982ED55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2CD4-B4E9-495D-A58F-C698155E0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21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976C-435B-4348-93E0-65AAB982ED55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2CD4-B4E9-495D-A58F-C698155E0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15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976C-435B-4348-93E0-65AAB982ED55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2CD4-B4E9-495D-A58F-C698155E0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14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E976C-435B-4348-93E0-65AAB982ED55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AB92CD4-B4E9-495D-A58F-C698155E0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63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Union.President@aber.ac.uk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hyperlink" Target="mailto:Union.Education@aber.ac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Learning Beyond Assessment: The Higher Education Generation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Lauren Marks – President, Students’ Union</a:t>
            </a:r>
          </a:p>
          <a:p>
            <a:r>
              <a:rPr lang="en-GB" dirty="0" smtClean="0"/>
              <a:t>Ryan Myles – Education Officer, Students’ Union</a:t>
            </a:r>
            <a:endParaRPr lang="en-GB" dirty="0"/>
          </a:p>
        </p:txBody>
      </p:sp>
      <p:pic>
        <p:nvPicPr>
          <p:cNvPr id="1026" name="Picture 2" descr="http://www.abersu.co.uk/pageassets/contact/main-logo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85" r="19231" b="11558"/>
          <a:stretch/>
        </p:blipFill>
        <p:spPr bwMode="auto">
          <a:xfrm>
            <a:off x="544899" y="4078006"/>
            <a:ext cx="2525847" cy="2615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1537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Students have an increasing range of needs and they are more aware of their needs than ever</a:t>
            </a:r>
          </a:p>
          <a:p>
            <a:r>
              <a:rPr lang="en-GB" dirty="0" smtClean="0"/>
              <a:t>The most common measure of post-university success is the DLHE (Most recent data was released two days ago!)</a:t>
            </a:r>
          </a:p>
          <a:p>
            <a:r>
              <a:rPr lang="en-GB" dirty="0" smtClean="0"/>
              <a:t>Currently a consultation on the DLHE</a:t>
            </a:r>
          </a:p>
          <a:p>
            <a:r>
              <a:rPr lang="en-GB" dirty="0" smtClean="0"/>
              <a:t>There are a few different new measures proposed, some good for students and Aberystwyth in particular and some less good</a:t>
            </a:r>
          </a:p>
          <a:p>
            <a:r>
              <a:rPr lang="en-GB" dirty="0" smtClean="0"/>
              <a:t>Must be prepared for any of these measures though as we imagine there will be some political manoeuvring from BIS</a:t>
            </a:r>
          </a:p>
          <a:p>
            <a:r>
              <a:rPr lang="en-GB" dirty="0" smtClean="0"/>
              <a:t>TEF (Sorry)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673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Culture Change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need to start thinking about employability and how we can deliver best for our students </a:t>
            </a:r>
          </a:p>
          <a:p>
            <a:endParaRPr lang="en-GB" dirty="0" smtClean="0"/>
          </a:p>
          <a:p>
            <a:r>
              <a:rPr lang="en-GB" dirty="0" smtClean="0"/>
              <a:t>Take collective ownership of employability for students</a:t>
            </a:r>
          </a:p>
          <a:p>
            <a:endParaRPr lang="en-GB" dirty="0" smtClean="0"/>
          </a:p>
          <a:p>
            <a:r>
              <a:rPr lang="en-GB" dirty="0" smtClean="0"/>
              <a:t>Move away from the traditional idea of a careers service being the sole provider of this provision and towards an employability driven curriculum</a:t>
            </a:r>
          </a:p>
          <a:p>
            <a:endParaRPr lang="en-GB" dirty="0" smtClean="0"/>
          </a:p>
          <a:p>
            <a:r>
              <a:rPr lang="en-GB" dirty="0" smtClean="0"/>
              <a:t>Employability and academic teaching are not mutually exclusive</a:t>
            </a:r>
          </a:p>
        </p:txBody>
      </p:sp>
    </p:spTree>
    <p:extLst>
      <p:ext uri="{BB962C8B-B14F-4D97-AF65-F5344CB8AC3E}">
        <p14:creationId xmlns:p14="http://schemas.microsoft.com/office/powerpoint/2010/main" val="227524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this mean for our careers service?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Expanding their remit from offering careers advice and facilitating employment fairs to supporting academics in their quest to firmly place employability into the curriculum</a:t>
            </a:r>
          </a:p>
          <a:p>
            <a:endParaRPr lang="en-GB" dirty="0" smtClean="0"/>
          </a:p>
          <a:p>
            <a:r>
              <a:rPr lang="en-GB" dirty="0" smtClean="0"/>
              <a:t>Also continuing with provision with the things students expect however, such as job interview advice, employment fairs and so 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061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this mean for academics?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Working to place employability into the curriculum</a:t>
            </a:r>
          </a:p>
          <a:p>
            <a:endParaRPr lang="en-GB" dirty="0"/>
          </a:p>
          <a:p>
            <a:r>
              <a:rPr lang="en-GB" dirty="0" smtClean="0"/>
              <a:t>Taking ownership of employability</a:t>
            </a:r>
          </a:p>
          <a:p>
            <a:endParaRPr lang="en-GB" dirty="0"/>
          </a:p>
          <a:p>
            <a:r>
              <a:rPr lang="en-GB" dirty="0" smtClean="0"/>
              <a:t>When planning courses and modules think about how it will not only further a students’ academic life but how it will benefit them in post university life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21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Closing remarks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50570"/>
          </a:xfrm>
        </p:spPr>
        <p:txBody>
          <a:bodyPr/>
          <a:lstStyle/>
          <a:p>
            <a:pPr marL="0" lvl="0" indent="0">
              <a:buNone/>
            </a:pPr>
            <a:endParaRPr lang="en-GB" dirty="0"/>
          </a:p>
          <a:p>
            <a:pPr lvl="0"/>
            <a:r>
              <a:rPr lang="en-GB" dirty="0" smtClean="0"/>
              <a:t>We have given a broad overview of some key themes and ideas, we don’t claim to have definitive solutions but we hope that you can take away the ideas we have presented today. </a:t>
            </a:r>
            <a:endParaRPr lang="en-GB" dirty="0"/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674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Lauren: </a:t>
            </a:r>
            <a:r>
              <a:rPr lang="en-GB" dirty="0" smtClean="0">
                <a:hlinkClick r:id="rId3"/>
              </a:rPr>
              <a:t>Union.President@aber.ac.uk</a:t>
            </a: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Ryan: </a:t>
            </a:r>
            <a:r>
              <a:rPr lang="en-GB" u="sng" dirty="0" smtClean="0">
                <a:hlinkClick r:id="rId4"/>
              </a:rPr>
              <a:t>Union.Education@aber.ac.uk</a:t>
            </a:r>
            <a:endParaRPr lang="en-GB" u="sng" dirty="0" smtClean="0"/>
          </a:p>
          <a:p>
            <a:pPr marL="0" indent="0" algn="ctr">
              <a:buNone/>
            </a:pPr>
            <a:endParaRPr lang="en-GB" u="sn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272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the Higher Education Generation?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“New students are entering higher education having grown up in digitally dominated environments” – NUS, 2016</a:t>
            </a:r>
          </a:p>
          <a:p>
            <a:endParaRPr lang="en-GB" dirty="0"/>
          </a:p>
          <a:p>
            <a:r>
              <a:rPr lang="en-GB" dirty="0" smtClean="0"/>
              <a:t>A greater diversity of students are now entering higher education </a:t>
            </a:r>
          </a:p>
          <a:p>
            <a:endParaRPr lang="en-GB" dirty="0"/>
          </a:p>
          <a:p>
            <a:r>
              <a:rPr lang="en-GB" dirty="0" smtClean="0"/>
              <a:t>Fee increases and a turbulent higher education environment</a:t>
            </a:r>
          </a:p>
        </p:txBody>
      </p:sp>
    </p:spTree>
    <p:extLst>
      <p:ext uri="{BB962C8B-B14F-4D97-AF65-F5344CB8AC3E}">
        <p14:creationId xmlns:p14="http://schemas.microsoft.com/office/powerpoint/2010/main" val="398044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Students as Partners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We believe that students should be considered as partners in their education, and not as consumers in a higher education environment which is constantly and increasingly subject to </a:t>
            </a:r>
            <a:r>
              <a:rPr lang="en-GB" dirty="0" err="1" smtClean="0"/>
              <a:t>marketisation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r>
              <a:rPr lang="en-GB" dirty="0" smtClean="0"/>
              <a:t>Students are more willing to raise their voices about the standard of teaching and learning in their institutions</a:t>
            </a:r>
          </a:p>
          <a:p>
            <a:endParaRPr lang="en-GB" dirty="0"/>
          </a:p>
          <a:p>
            <a:r>
              <a:rPr lang="en-GB" dirty="0" smtClean="0"/>
              <a:t>Responding to and working WITH the student voice is key, we believe, to achieving learning beyond assessment </a:t>
            </a:r>
          </a:p>
          <a:p>
            <a:endParaRPr lang="en-GB" dirty="0"/>
          </a:p>
          <a:p>
            <a:r>
              <a:rPr lang="en-GB" dirty="0" smtClean="0"/>
              <a:t>This is a concept that we’d like you to keep in mind throughout this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4498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is not JUST about passing the assessment…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56121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Students don’t choose their universities purely on the course</a:t>
            </a:r>
          </a:p>
          <a:p>
            <a:endParaRPr lang="en-GB" dirty="0" smtClean="0"/>
          </a:p>
          <a:p>
            <a:r>
              <a:rPr lang="en-GB" dirty="0" smtClean="0"/>
              <a:t>Students increasingly look for an overall student experience</a:t>
            </a:r>
          </a:p>
          <a:p>
            <a:endParaRPr lang="en-GB" dirty="0" smtClean="0"/>
          </a:p>
          <a:p>
            <a:r>
              <a:rPr lang="en-GB" dirty="0" smtClean="0"/>
              <a:t>Students are more aware that they’re not just here to pass exams, although important, they are looking for a lot more from their university experience </a:t>
            </a:r>
          </a:p>
          <a:p>
            <a:endParaRPr lang="en-GB" dirty="0" smtClean="0"/>
          </a:p>
          <a:p>
            <a:r>
              <a:rPr lang="en-GB" dirty="0" smtClean="0"/>
              <a:t>As well as a degree, students are looking to gain skills for use in the graduate world, as well as improving their work ethic, practical and interpersonal skills </a:t>
            </a:r>
            <a:r>
              <a:rPr lang="en-GB" dirty="0" err="1" smtClean="0"/>
              <a:t>etc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All of this and more means that our curricula need to reflect the diverse needs of students, and not rely on traditional teaching and assessment methods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43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Widening Access and Participation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Higher Education is becoming more accessible to students with a diverse range of learning needs</a:t>
            </a:r>
          </a:p>
          <a:p>
            <a:endParaRPr lang="en-GB" dirty="0" smtClean="0"/>
          </a:p>
          <a:p>
            <a:r>
              <a:rPr lang="en-GB" dirty="0" smtClean="0"/>
              <a:t>Since the declared cuts to DSA in 2015, </a:t>
            </a:r>
            <a:r>
              <a:rPr lang="en-GB" dirty="0"/>
              <a:t>universities will have to pay for non-medical support staff, including note-takers, and readers, and funding for computer equipment and specialist accommodation will be </a:t>
            </a:r>
            <a:r>
              <a:rPr lang="en-GB" dirty="0" smtClean="0"/>
              <a:t>reduced from September 2016</a:t>
            </a:r>
          </a:p>
          <a:p>
            <a:endParaRPr lang="en-GB" dirty="0" smtClean="0"/>
          </a:p>
          <a:p>
            <a:r>
              <a:rPr lang="en-GB" dirty="0" smtClean="0"/>
              <a:t>A diverse range of learning needs calls for a diverse range of teaching and assessment methods to give all students the chance to perform at their best</a:t>
            </a:r>
          </a:p>
        </p:txBody>
      </p:sp>
    </p:spTree>
    <p:extLst>
      <p:ext uri="{BB962C8B-B14F-4D97-AF65-F5344CB8AC3E}">
        <p14:creationId xmlns:p14="http://schemas.microsoft.com/office/powerpoint/2010/main" val="66857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Alternatives to the Analogue </a:t>
            </a:r>
            <a:r>
              <a:rPr lang="en-GB" dirty="0"/>
              <a:t>T</a:t>
            </a:r>
            <a:r>
              <a:rPr lang="en-GB" dirty="0" smtClean="0"/>
              <a:t>eaching and Assessment </a:t>
            </a:r>
            <a:r>
              <a:rPr lang="en-GB" dirty="0"/>
              <a:t>M</a:t>
            </a:r>
            <a:r>
              <a:rPr lang="en-GB" dirty="0" smtClean="0"/>
              <a:t>ethods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21983"/>
            <a:ext cx="8596668" cy="4507606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Lectures, essays and exams have become the norm at university – few transferable skills are gained in this way</a:t>
            </a:r>
          </a:p>
          <a:p>
            <a:endParaRPr lang="en-GB" dirty="0"/>
          </a:p>
          <a:p>
            <a:r>
              <a:rPr lang="en-GB" dirty="0" smtClean="0"/>
              <a:t>This can be daunting for students in the first year as they will have come from a much more inclusive and small learning environment, to being in huge lecture theatres full of their peers in a lecture style </a:t>
            </a:r>
          </a:p>
          <a:p>
            <a:endParaRPr lang="en-GB" dirty="0"/>
          </a:p>
          <a:p>
            <a:r>
              <a:rPr lang="en-GB" dirty="0" smtClean="0"/>
              <a:t>“Traditional </a:t>
            </a:r>
            <a:r>
              <a:rPr lang="en-GB" dirty="0"/>
              <a:t>methods of teaching regularly fail to support students to transfer their learning to activities outside the </a:t>
            </a:r>
            <a:r>
              <a:rPr lang="en-GB" dirty="0" smtClean="0"/>
              <a:t>classroom” – Biggs &amp; Tang, 2011</a:t>
            </a:r>
          </a:p>
          <a:p>
            <a:endParaRPr lang="en-GB" dirty="0"/>
          </a:p>
          <a:p>
            <a:r>
              <a:rPr lang="en-GB" dirty="0"/>
              <a:t>Metacognitive </a:t>
            </a:r>
            <a:r>
              <a:rPr lang="en-GB" dirty="0" smtClean="0"/>
              <a:t>Control, </a:t>
            </a:r>
            <a:r>
              <a:rPr lang="en-GB" dirty="0"/>
              <a:t>Relevant learner </a:t>
            </a:r>
            <a:r>
              <a:rPr lang="en-GB" dirty="0" smtClean="0"/>
              <a:t>activity, </a:t>
            </a:r>
            <a:r>
              <a:rPr lang="en-GB" dirty="0"/>
              <a:t>Formative </a:t>
            </a:r>
            <a:r>
              <a:rPr lang="en-GB" dirty="0" smtClean="0"/>
              <a:t>feedback, </a:t>
            </a:r>
            <a:r>
              <a:rPr lang="en-GB" dirty="0"/>
              <a:t>Student </a:t>
            </a:r>
            <a:r>
              <a:rPr lang="en-GB" dirty="0" smtClean="0"/>
              <a:t>motivation, </a:t>
            </a:r>
            <a:r>
              <a:rPr lang="en-GB" dirty="0"/>
              <a:t>Interconnected knowledge </a:t>
            </a:r>
            <a:r>
              <a:rPr lang="en-GB" dirty="0" smtClean="0"/>
              <a:t>base, </a:t>
            </a:r>
            <a:r>
              <a:rPr lang="en-GB" dirty="0"/>
              <a:t>Social </a:t>
            </a:r>
            <a:r>
              <a:rPr lang="en-GB" dirty="0" smtClean="0"/>
              <a:t>learning</a:t>
            </a:r>
          </a:p>
          <a:p>
            <a:endParaRPr lang="en-GB" dirty="0"/>
          </a:p>
          <a:p>
            <a:r>
              <a:rPr lang="en-GB" dirty="0" smtClean="0"/>
              <a:t>Formative assessment – a change to practice the skills you need before you are critiqued for something you’ve never done before</a:t>
            </a:r>
          </a:p>
          <a:p>
            <a:endParaRPr lang="en-GB" dirty="0"/>
          </a:p>
          <a:p>
            <a:r>
              <a:rPr lang="en-GB" dirty="0" smtClean="0"/>
              <a:t>We need to start questioning WHY our teaching and assessments are the way they are, and how often, and whether we can offer our students the same end product in a different style 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4994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Liberating the Curriculum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 believe that we should begin to work towards Liberating the Curriculum</a:t>
            </a:r>
          </a:p>
          <a:p>
            <a:endParaRPr lang="en-GB" dirty="0"/>
          </a:p>
          <a:p>
            <a:r>
              <a:rPr lang="en-GB" dirty="0" smtClean="0"/>
              <a:t>Not just liberation “groups”</a:t>
            </a:r>
          </a:p>
          <a:p>
            <a:endParaRPr lang="en-GB" dirty="0"/>
          </a:p>
          <a:p>
            <a:r>
              <a:rPr lang="en-GB" dirty="0" smtClean="0"/>
              <a:t>Includes curriculum content and design, environment, delivery, environment, assessment</a:t>
            </a:r>
          </a:p>
          <a:p>
            <a:endParaRPr lang="en-GB" dirty="0"/>
          </a:p>
          <a:p>
            <a:r>
              <a:rPr lang="en-GB" dirty="0" smtClean="0"/>
              <a:t>Why?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37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Well…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74255"/>
            <a:ext cx="8596668" cy="4367108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42% </a:t>
            </a:r>
            <a:r>
              <a:rPr lang="en-GB" dirty="0"/>
              <a:t>of Black students </a:t>
            </a:r>
            <a:r>
              <a:rPr lang="en-GB" dirty="0" smtClean="0"/>
              <a:t>say their </a:t>
            </a:r>
            <a:r>
              <a:rPr lang="en-GB" dirty="0"/>
              <a:t>curriculum </a:t>
            </a:r>
            <a:r>
              <a:rPr lang="en-GB" dirty="0" smtClean="0"/>
              <a:t>does </a:t>
            </a:r>
            <a:r>
              <a:rPr lang="en-GB" dirty="0"/>
              <a:t>not reflect issues of diversity, equality and </a:t>
            </a:r>
            <a:r>
              <a:rPr lang="en-GB" dirty="0" smtClean="0"/>
              <a:t>discrimination</a:t>
            </a:r>
          </a:p>
          <a:p>
            <a:endParaRPr lang="en-GB" dirty="0"/>
          </a:p>
          <a:p>
            <a:r>
              <a:rPr lang="en-GB" dirty="0" smtClean="0"/>
              <a:t>Disabled </a:t>
            </a:r>
            <a:r>
              <a:rPr lang="en-GB" dirty="0"/>
              <a:t>people consistently report being less satisfied with their education than non- disabled people (NSS)</a:t>
            </a:r>
          </a:p>
          <a:p>
            <a:endParaRPr lang="en-GB" dirty="0" smtClean="0"/>
          </a:p>
          <a:p>
            <a:r>
              <a:rPr lang="en-GB" dirty="0" smtClean="0"/>
              <a:t>1 </a:t>
            </a:r>
            <a:r>
              <a:rPr lang="en-GB" dirty="0"/>
              <a:t>in 10 trans students never feel comfortable to speak up in </a:t>
            </a:r>
            <a:r>
              <a:rPr lang="en-GB" dirty="0" smtClean="0"/>
              <a:t>class</a:t>
            </a:r>
          </a:p>
          <a:p>
            <a:endParaRPr lang="en-GB" dirty="0"/>
          </a:p>
          <a:p>
            <a:r>
              <a:rPr lang="en-GB" dirty="0"/>
              <a:t>There is currently a 16.1% gap between the numbers of 2:1 or higher degrees awarded to BME </a:t>
            </a:r>
            <a:r>
              <a:rPr lang="en-GB" dirty="0" smtClean="0"/>
              <a:t>students</a:t>
            </a:r>
          </a:p>
          <a:p>
            <a:endParaRPr lang="en-GB" dirty="0"/>
          </a:p>
          <a:p>
            <a:r>
              <a:rPr lang="en-GB" dirty="0"/>
              <a:t>More non-disabled people achieve a first/ 2:1 than disabled qualifiers 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290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Technology Enhanced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We’re really pleased that Aberystwyth shows so many examples of good practice in this area, as we have seen from this conference</a:t>
            </a:r>
          </a:p>
          <a:p>
            <a:endParaRPr lang="en-GB" dirty="0"/>
          </a:p>
          <a:p>
            <a:r>
              <a:rPr lang="en-GB" dirty="0" smtClean="0"/>
              <a:t>There is no right or wrong way to do this</a:t>
            </a:r>
          </a:p>
          <a:p>
            <a:endParaRPr lang="en-GB" dirty="0"/>
          </a:p>
          <a:p>
            <a:r>
              <a:rPr lang="en-GB" dirty="0" smtClean="0"/>
              <a:t>The current and future generations of students come from a technology filled environment and everything is accessible to them in this way</a:t>
            </a:r>
          </a:p>
          <a:p>
            <a:endParaRPr lang="en-GB" dirty="0"/>
          </a:p>
          <a:p>
            <a:r>
              <a:rPr lang="en-GB" dirty="0" smtClean="0"/>
              <a:t>Increases student engagement and ease of access to content </a:t>
            </a:r>
          </a:p>
          <a:p>
            <a:endParaRPr lang="en-GB" dirty="0"/>
          </a:p>
          <a:p>
            <a:r>
              <a:rPr lang="en-GB" dirty="0" smtClean="0"/>
              <a:t>Technology is constantly evolving and so should our course design and delivery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307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Facet">
  <a:themeElements>
    <a:clrScheme name="Custom 3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F0000"/>
      </a:accent1>
      <a:accent2>
        <a:srgbClr val="BF0000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979A9607AEC45A3EB69AD70C05FE2" ma:contentTypeVersion="21" ma:contentTypeDescription="Create a new document." ma:contentTypeScope="" ma:versionID="e3c8c12cacb1542197ed0f965f3cb2d0">
  <xsd:schema xmlns:xsd="http://www.w3.org/2001/XMLSchema" xmlns:xs="http://www.w3.org/2001/XMLSchema" xmlns:p="http://schemas.microsoft.com/office/2006/metadata/properties" xmlns:ns2="3aa72657-aade-40dc-9fe9-efcfca6458f2" xmlns:ns3="47848b28-c835-4bfd-8f54-2996db37bbdb" targetNamespace="http://schemas.microsoft.com/office/2006/metadata/properties" ma:root="true" ma:fieldsID="21c439b009204a5b3c01058a95501536" ns2:_="" ns3:_="">
    <xsd:import namespace="3aa72657-aade-40dc-9fe9-efcfca6458f2"/>
    <xsd:import namespace="47848b28-c835-4bfd-8f54-2996db37bbdb"/>
    <xsd:element name="properties">
      <xsd:complexType>
        <xsd:sequence>
          <xsd:element name="documentManagement">
            <xsd:complexType>
              <xsd:all>
                <xsd:element ref="ns2:Relates_x0020_to" minOccurs="0"/>
                <xsd:element ref="ns2:Year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a72657-aade-40dc-9fe9-efcfca6458f2" elementFormDefault="qualified">
    <xsd:import namespace="http://schemas.microsoft.com/office/2006/documentManagement/types"/>
    <xsd:import namespace="http://schemas.microsoft.com/office/infopath/2007/PartnerControls"/>
    <xsd:element name="Relates_x0020_to" ma:index="4" nillable="true" ma:displayName="Relates to" ma:internalName="Relates_x0020_to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udget"/>
                    <xsd:enumeration value="Chairs"/>
                    <xsd:enumeration value="Follow Up"/>
                    <xsd:enumeration value="Hospitality"/>
                    <xsd:enumeration value="Organisational"/>
                    <xsd:enumeration value="Pack"/>
                    <xsd:enumeration value="Papers"/>
                    <xsd:enumeration value="Planning"/>
                    <xsd:enumeration value="Proposals"/>
                    <xsd:enumeration value="Publicity"/>
                    <xsd:enumeration value="Sessions"/>
                    <xsd:enumeration value="Workshops"/>
                    <xsd:enumeration value="Feedback"/>
                  </xsd:restriction>
                </xsd:simpleType>
              </xsd:element>
            </xsd:sequence>
          </xsd:extension>
        </xsd:complexContent>
      </xsd:complexType>
    </xsd:element>
    <xsd:element name="Year" ma:index="5" nillable="true" ma:displayName="Year" ma:description="Year of Conference" ma:internalName="Year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2013"/>
                    <xsd:enumeration value="2014"/>
                    <xsd:enumeration value="2015"/>
                    <xsd:enumeration value="2016"/>
                    <xsd:enumeration value="2017"/>
                    <xsd:enumeration value="2018"/>
                  </xsd:restriction>
                </xsd:simpleType>
              </xsd:element>
            </xsd:sequence>
          </xsd:extension>
        </xsd:complexContent>
      </xsd:complexType>
    </xsd:element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848b28-c835-4bfd-8f54-2996db37bbd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3aa72657-aade-40dc-9fe9-efcfca6458f2">
      <Value>2016</Value>
    </Year>
    <Relates_x0020_to xmlns="3aa72657-aade-40dc-9fe9-efcfca6458f2"/>
  </documentManagement>
</p:properties>
</file>

<file path=customXml/itemProps1.xml><?xml version="1.0" encoding="utf-8"?>
<ds:datastoreItem xmlns:ds="http://schemas.openxmlformats.org/officeDocument/2006/customXml" ds:itemID="{F370ED83-1DA9-4072-BFB4-7E3302D34FB9}"/>
</file>

<file path=customXml/itemProps2.xml><?xml version="1.0" encoding="utf-8"?>
<ds:datastoreItem xmlns:ds="http://schemas.openxmlformats.org/officeDocument/2006/customXml" ds:itemID="{84EA543B-AC1F-458F-9219-3E083C65D8F4}"/>
</file>

<file path=customXml/itemProps3.xml><?xml version="1.0" encoding="utf-8"?>
<ds:datastoreItem xmlns:ds="http://schemas.openxmlformats.org/officeDocument/2006/customXml" ds:itemID="{9C73E93D-F4B4-4385-BA68-A5B1C7BA9109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1006</Words>
  <Application>Microsoft Office PowerPoint</Application>
  <PresentationFormat>Widescreen</PresentationFormat>
  <Paragraphs>114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Trebuchet MS</vt:lpstr>
      <vt:lpstr>Wingdings 3</vt:lpstr>
      <vt:lpstr>Arial</vt:lpstr>
      <vt:lpstr>Facet</vt:lpstr>
      <vt:lpstr>Learning Beyond Assessment: The Higher Education Generation</vt:lpstr>
      <vt:lpstr>What is the Higher Education Generation?</vt:lpstr>
      <vt:lpstr>Students as Partners</vt:lpstr>
      <vt:lpstr>Learning is not JUST about passing the assessment…</vt:lpstr>
      <vt:lpstr>Widening Access and Participation</vt:lpstr>
      <vt:lpstr>Alternatives to the Analogue Teaching and Assessment Methods</vt:lpstr>
      <vt:lpstr>Liberating the Curriculum </vt:lpstr>
      <vt:lpstr>Well…</vt:lpstr>
      <vt:lpstr>Technology Enhanced Learning</vt:lpstr>
      <vt:lpstr>Some Context</vt:lpstr>
      <vt:lpstr>Culture Change</vt:lpstr>
      <vt:lpstr>What does this mean for our careers service?</vt:lpstr>
      <vt:lpstr>What does this mean for academics?</vt:lpstr>
      <vt:lpstr>Closing remarks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Beyond Assessment: The Higher Education Generation</dc:title>
  <dc:creator>User</dc:creator>
  <cp:lastModifiedBy>Blackboard and E-learning Support [bbbstaff]</cp:lastModifiedBy>
  <cp:revision>24</cp:revision>
  <dcterms:created xsi:type="dcterms:W3CDTF">2016-07-07T22:26:26Z</dcterms:created>
  <dcterms:modified xsi:type="dcterms:W3CDTF">2016-07-08T14:47:36Z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0x010100322979A9607AEC45A3EB69AD70C05FE2</vt:lpwstr>
  </property>
</Properties>
</file>