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77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6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9084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983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1540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977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420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06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77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44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6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45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5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0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87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47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C4EEA-AE21-4F7B-938D-EA5349DA9871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C70F22-0B7D-4021-BB42-48C6E7FA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Comprehensive Guide to Learning and Teaching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Resource Document by the National Union of Students</a:t>
            </a:r>
            <a:endParaRPr lang="en-GB" dirty="0"/>
          </a:p>
        </p:txBody>
      </p:sp>
      <p:pic>
        <p:nvPicPr>
          <p:cNvPr id="1026" name="Picture 2" descr="http://anticuts.com/wp-content/uploads/2014/11/NUS_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32" y="5527436"/>
            <a:ext cx="3242717" cy="126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085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Partnership!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are not consumers – they are investing in their education and are partners in it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Obtaining a degree is not a simple commercial transaction; it cannot be returned or refunded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More than just “what students think” and “what students want” – a role for students in a learning community and in development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38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Priorities for the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Hidden course costs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Assessment &amp; Feedback (continued)</a:t>
            </a:r>
          </a:p>
          <a:p>
            <a:endParaRPr lang="en-GB" dirty="0"/>
          </a:p>
          <a:p>
            <a:r>
              <a:rPr lang="en-GB" dirty="0" smtClean="0"/>
              <a:t>Joseph Parry Building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Student Written Submission (QAA – continued) – varying assessment and teaching, HEAR, joint honours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PARTNERSHIP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986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169" y="413657"/>
            <a:ext cx="8596668" cy="59871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University Developments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28699"/>
            <a:ext cx="8596668" cy="534760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300" dirty="0" smtClean="0"/>
              <a:t>Valuable document that warrants wider distribution and consideration around the University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300" dirty="0" smtClean="0"/>
              <a:t>Areas of Coverage</a:t>
            </a:r>
          </a:p>
          <a:p>
            <a:pPr lvl="2">
              <a:buFont typeface="+mj-lt"/>
              <a:buAutoNum type="arabicPeriod"/>
            </a:pPr>
            <a:r>
              <a:rPr lang="en-GB" sz="2300" dirty="0" smtClean="0"/>
              <a:t>Teaching and Learning</a:t>
            </a:r>
          </a:p>
          <a:p>
            <a:pPr lvl="2">
              <a:buFont typeface="+mj-lt"/>
              <a:buAutoNum type="arabicPeriod"/>
            </a:pPr>
            <a:r>
              <a:rPr lang="en-GB" sz="2300" dirty="0" smtClean="0"/>
              <a:t>Assessment and Feedback</a:t>
            </a:r>
          </a:p>
          <a:p>
            <a:pPr lvl="2">
              <a:buFont typeface="+mj-lt"/>
              <a:buAutoNum type="arabicPeriod"/>
            </a:pPr>
            <a:r>
              <a:rPr lang="en-GB" sz="2300" dirty="0" smtClean="0"/>
              <a:t>Academic Support</a:t>
            </a:r>
          </a:p>
          <a:p>
            <a:pPr lvl="2">
              <a:buFont typeface="+mj-lt"/>
              <a:buAutoNum type="arabicPeriod"/>
            </a:pPr>
            <a:r>
              <a:rPr lang="en-GB" sz="2300" dirty="0" smtClean="0"/>
              <a:t>Organisation and Management</a:t>
            </a:r>
          </a:p>
          <a:p>
            <a:pPr lvl="2">
              <a:buFont typeface="+mj-lt"/>
              <a:buAutoNum type="arabicPeriod"/>
            </a:pPr>
            <a:r>
              <a:rPr lang="en-GB" sz="2300" dirty="0" smtClean="0"/>
              <a:t>Learning Resources</a:t>
            </a:r>
          </a:p>
          <a:p>
            <a:pPr lvl="2">
              <a:buFont typeface="+mj-lt"/>
              <a:buAutoNum type="arabicPeriod"/>
            </a:pPr>
            <a:r>
              <a:rPr lang="en-GB" sz="2300" dirty="0" smtClean="0"/>
              <a:t>Personal Development</a:t>
            </a:r>
          </a:p>
          <a:p>
            <a:pPr lvl="2">
              <a:buFont typeface="+mj-lt"/>
              <a:buAutoNum type="arabicPeriod"/>
            </a:pPr>
            <a:r>
              <a:rPr lang="en-GB" sz="2300" dirty="0" smtClean="0"/>
              <a:t>Engagement, Partnership and Change</a:t>
            </a:r>
          </a:p>
          <a:p>
            <a:pPr marL="914400" lvl="2" indent="0">
              <a:buNone/>
            </a:pPr>
            <a:endParaRPr lang="en-GB" sz="23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300" dirty="0" smtClean="0"/>
              <a:t>Establishes challenging standards – First Steps, Developing, Developed, Refining, Outstanding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300" dirty="0" smtClean="0"/>
              <a:t>Supported </a:t>
            </a:r>
            <a:r>
              <a:rPr lang="en-GB" sz="2300" dirty="0"/>
              <a:t>by convincing and persuasive </a:t>
            </a:r>
            <a:r>
              <a:rPr lang="en-GB" sz="2300" dirty="0" smtClean="0"/>
              <a:t>evidence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300" dirty="0" smtClean="0"/>
              <a:t>Offers very sensible and level-headed advice for students and staff when dealing with various categories of common problems</a:t>
            </a:r>
            <a:endParaRPr lang="en-GB" sz="2300" dirty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395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4544"/>
            <a:ext cx="8596668" cy="555170"/>
          </a:xfrm>
        </p:spPr>
        <p:txBody>
          <a:bodyPr>
            <a:noAutofit/>
          </a:bodyPr>
          <a:lstStyle/>
          <a:p>
            <a:r>
              <a:rPr lang="en-GB" sz="2400" dirty="0" smtClean="0"/>
              <a:t>Report’s Main Concerns and University’s Response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61357"/>
            <a:ext cx="8596668" cy="498000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Student Success Plan strands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Influencing </a:t>
            </a:r>
            <a:r>
              <a:rPr lang="en-GB" dirty="0"/>
              <a:t>Change and Enhancement – Tell Us </a:t>
            </a:r>
            <a:r>
              <a:rPr lang="en-GB" dirty="0" smtClean="0"/>
              <a:t>Now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Partnership - </a:t>
            </a:r>
            <a:r>
              <a:rPr lang="en-GB" dirty="0"/>
              <a:t>Student Representative system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A Digital Future – Learning Analytics to aid student progression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Learning Resources </a:t>
            </a:r>
            <a:r>
              <a:rPr lang="en-GB" smtClean="0"/>
              <a:t>– Aspire; Blackboard</a:t>
            </a:r>
            <a:r>
              <a:rPr lang="en-GB" dirty="0" smtClean="0"/>
              <a:t>; Redevelopment of Learning Spaces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Student Support - Personal Tutor system, September 2016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Placement Management – 4 year schemes with year in employment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Employability and Development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/>
              <a:t>– the articulation of skills to employers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/>
              <a:t>- need to make placement sessions relevant and engaging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01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Comprehensive Guide to Learning and Teaching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Combines all NUS work on learning and teaching since 2013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Outlines priorities of NUS and SUs around the country for learning and teaching enhancement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Six areas – teaching &amp; learning, assessment &amp; feedback, academic support, organisation &amp; management, learning resources, personal development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Includes benchmarking tools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Is a result of robust, pedagogical research from many sources, including HEA, QAA, HEPI, NUS, academics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284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Higher Education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Published in a turbulent time for Higher Education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Removal of maintenance grants and cuts to DSA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Green Paper, White Paper, TEF, Higher Education Bill, </a:t>
            </a:r>
            <a:r>
              <a:rPr lang="en-GB" dirty="0" err="1" smtClean="0"/>
              <a:t>Hazelkorn</a:t>
            </a:r>
            <a:r>
              <a:rPr lang="en-GB" dirty="0" smtClean="0"/>
              <a:t> Report, Diamond Review – both universities and students’ unions are under scrutiny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Quality doesn’t grow on fees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Partnership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09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Teaching &amp;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Transformative educational experience is not happening?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Key players – organisation, support, feedback, contact</a:t>
            </a:r>
          </a:p>
          <a:p>
            <a:endParaRPr lang="en-GB" dirty="0"/>
          </a:p>
          <a:p>
            <a:r>
              <a:rPr lang="en-GB" dirty="0" smtClean="0"/>
              <a:t>Challenging the norm – excessive summative assessment, lecture teaching, learning only happens in the classroom, working as individuals</a:t>
            </a:r>
          </a:p>
          <a:p>
            <a:endParaRPr lang="en-GB" dirty="0"/>
          </a:p>
          <a:p>
            <a:r>
              <a:rPr lang="en-GB" dirty="0" smtClean="0"/>
              <a:t>Common problems include not enough contact hours/not effectively using contact hours and inconsistent teaching quality</a:t>
            </a:r>
          </a:p>
        </p:txBody>
      </p:sp>
    </p:spTree>
    <p:extLst>
      <p:ext uri="{BB962C8B-B14F-4D97-AF65-F5344CB8AC3E}">
        <p14:creationId xmlns:p14="http://schemas.microsoft.com/office/powerpoint/2010/main" val="94097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&amp;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Assessments aren’t just for measuring learning</a:t>
            </a:r>
          </a:p>
          <a:p>
            <a:r>
              <a:rPr lang="en-GB" dirty="0" smtClean="0"/>
              <a:t>Formative assessments</a:t>
            </a:r>
          </a:p>
          <a:p>
            <a:r>
              <a:rPr lang="en-GB" dirty="0" smtClean="0"/>
              <a:t>Frequent, detailed, personal feedback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Authentic assessment</a:t>
            </a:r>
          </a:p>
          <a:p>
            <a:endParaRPr lang="en-GB" dirty="0" smtClean="0"/>
          </a:p>
          <a:p>
            <a:r>
              <a:rPr lang="en-GB" dirty="0" smtClean="0"/>
              <a:t>WHAT? WHY? HOW?</a:t>
            </a:r>
          </a:p>
          <a:p>
            <a:endParaRPr lang="en-GB" dirty="0"/>
          </a:p>
          <a:p>
            <a:r>
              <a:rPr lang="en-GB" dirty="0" smtClean="0"/>
              <a:t>Common problems include timeliness and quality of feedback and lack of student engagement with feedback</a:t>
            </a:r>
          </a:p>
        </p:txBody>
      </p:sp>
    </p:spTree>
    <p:extLst>
      <p:ext uri="{BB962C8B-B14F-4D97-AF65-F5344CB8AC3E}">
        <p14:creationId xmlns:p14="http://schemas.microsoft.com/office/powerpoint/2010/main" val="261434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Academic Support (Go Aber!)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Academic support cannot be given in isolation of pastoral support</a:t>
            </a:r>
          </a:p>
          <a:p>
            <a:endParaRPr lang="en-GB" dirty="0"/>
          </a:p>
          <a:p>
            <a:r>
              <a:rPr lang="en-GB" dirty="0" smtClean="0"/>
              <a:t>Helping students reflect on feedback and their own learning</a:t>
            </a:r>
          </a:p>
          <a:p>
            <a:endParaRPr lang="en-GB" dirty="0"/>
          </a:p>
          <a:p>
            <a:r>
              <a:rPr lang="en-GB" dirty="0" smtClean="0"/>
              <a:t>Widening participation – retention and success, supporting students to belong</a:t>
            </a:r>
          </a:p>
          <a:p>
            <a:endParaRPr lang="en-GB" dirty="0"/>
          </a:p>
          <a:p>
            <a:r>
              <a:rPr lang="en-GB" dirty="0" smtClean="0"/>
              <a:t>Common problems include not knowing where to go for support and the potential burden of support on academics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031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Organisation &amp;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Has a huge impact on all aspects of education, including inclusivity and retention</a:t>
            </a:r>
          </a:p>
          <a:p>
            <a:endParaRPr lang="en-GB" dirty="0"/>
          </a:p>
          <a:p>
            <a:r>
              <a:rPr lang="en-GB" dirty="0" smtClean="0"/>
              <a:t>Supporting students on placements</a:t>
            </a:r>
          </a:p>
          <a:p>
            <a:endParaRPr lang="en-GB" dirty="0"/>
          </a:p>
          <a:p>
            <a:r>
              <a:rPr lang="en-GB" dirty="0" smtClean="0"/>
              <a:t>Hidden costs</a:t>
            </a:r>
          </a:p>
          <a:p>
            <a:endParaRPr lang="en-GB" dirty="0"/>
          </a:p>
          <a:p>
            <a:r>
              <a:rPr lang="en-GB" dirty="0" smtClean="0"/>
              <a:t>Common problems include timetabling, placements, optional modules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Resources (Go Aber again!)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“Support ecosystem”</a:t>
            </a:r>
          </a:p>
          <a:p>
            <a:endParaRPr lang="en-GB" dirty="0"/>
          </a:p>
          <a:p>
            <a:r>
              <a:rPr lang="en-GB" dirty="0" smtClean="0"/>
              <a:t>Learning analytics</a:t>
            </a:r>
          </a:p>
          <a:p>
            <a:endParaRPr lang="en-GB" dirty="0"/>
          </a:p>
          <a:p>
            <a:r>
              <a:rPr lang="en-GB" dirty="0" smtClean="0"/>
              <a:t>Increased use of varying technology in teaching</a:t>
            </a:r>
          </a:p>
          <a:p>
            <a:endParaRPr lang="en-GB" dirty="0"/>
          </a:p>
          <a:p>
            <a:r>
              <a:rPr lang="en-GB" dirty="0" smtClean="0"/>
              <a:t>Flexible &amp; accessible </a:t>
            </a:r>
          </a:p>
          <a:p>
            <a:endParaRPr lang="en-GB" dirty="0"/>
          </a:p>
          <a:p>
            <a:r>
              <a:rPr lang="en-GB" dirty="0" smtClean="0"/>
              <a:t>Learning space design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113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Employability is not isolated from the curriculum</a:t>
            </a:r>
          </a:p>
          <a:p>
            <a:endParaRPr lang="en-GB" dirty="0"/>
          </a:p>
          <a:p>
            <a:r>
              <a:rPr lang="en-GB" dirty="0" smtClean="0"/>
              <a:t>Transferable skills taught and assessed in a way they would be used post-degree</a:t>
            </a:r>
          </a:p>
          <a:p>
            <a:endParaRPr lang="en-GB" dirty="0"/>
          </a:p>
          <a:p>
            <a:r>
              <a:rPr lang="en-GB" dirty="0" smtClean="0"/>
              <a:t>Common problems include lack of engagement with employability and can’t </a:t>
            </a:r>
            <a:r>
              <a:rPr lang="en-GB" smtClean="0"/>
              <a:t>articulate transferable skills </a:t>
            </a:r>
            <a:r>
              <a:rPr lang="en-GB" dirty="0" smtClean="0"/>
              <a:t>to employers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8215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979A9607AEC45A3EB69AD70C05FE2" ma:contentTypeVersion="21" ma:contentTypeDescription="Create a new document." ma:contentTypeScope="" ma:versionID="e3c8c12cacb1542197ed0f965f3cb2d0">
  <xsd:schema xmlns:xsd="http://www.w3.org/2001/XMLSchema" xmlns:xs="http://www.w3.org/2001/XMLSchema" xmlns:p="http://schemas.microsoft.com/office/2006/metadata/properties" xmlns:ns2="3aa72657-aade-40dc-9fe9-efcfca6458f2" xmlns:ns3="47848b28-c835-4bfd-8f54-2996db37bbdb" targetNamespace="http://schemas.microsoft.com/office/2006/metadata/properties" ma:root="true" ma:fieldsID="21c439b009204a5b3c01058a95501536" ns2:_="" ns3:_="">
    <xsd:import namespace="3aa72657-aade-40dc-9fe9-efcfca6458f2"/>
    <xsd:import namespace="47848b28-c835-4bfd-8f54-2996db37bbdb"/>
    <xsd:element name="properties">
      <xsd:complexType>
        <xsd:sequence>
          <xsd:element name="documentManagement">
            <xsd:complexType>
              <xsd:all>
                <xsd:element ref="ns2:Relates_x0020_to" minOccurs="0"/>
                <xsd:element ref="ns2:Year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72657-aade-40dc-9fe9-efcfca6458f2" elementFormDefault="qualified">
    <xsd:import namespace="http://schemas.microsoft.com/office/2006/documentManagement/types"/>
    <xsd:import namespace="http://schemas.microsoft.com/office/infopath/2007/PartnerControls"/>
    <xsd:element name="Relates_x0020_to" ma:index="4" nillable="true" ma:displayName="Relates to" ma:internalName="Relates_x0020_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dget"/>
                    <xsd:enumeration value="Chairs"/>
                    <xsd:enumeration value="Follow Up"/>
                    <xsd:enumeration value="Hospitality"/>
                    <xsd:enumeration value="Organisational"/>
                    <xsd:enumeration value="Pack"/>
                    <xsd:enumeration value="Papers"/>
                    <xsd:enumeration value="Planning"/>
                    <xsd:enumeration value="Proposals"/>
                    <xsd:enumeration value="Publicity"/>
                    <xsd:enumeration value="Sessions"/>
                    <xsd:enumeration value="Workshops"/>
                    <xsd:enumeration value="Feedback"/>
                  </xsd:restriction>
                </xsd:simpleType>
              </xsd:element>
            </xsd:sequence>
          </xsd:extension>
        </xsd:complexContent>
      </xsd:complexType>
    </xsd:element>
    <xsd:element name="Year" ma:index="5" nillable="true" ma:displayName="Year" ma:description="Year of Conference" ma:internalName="Ye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"/>
                    <xsd:enumeration value="2014"/>
                    <xsd:enumeration value="2015"/>
                    <xsd:enumeration value="2016"/>
                    <xsd:enumeration value="2017"/>
                    <xsd:enumeration value="2018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848b28-c835-4bfd-8f54-2996db37bb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aa72657-aade-40dc-9fe9-efcfca6458f2">
      <Value>2016</Value>
    </Year>
    <Relates_x0020_to xmlns="3aa72657-aade-40dc-9fe9-efcfca6458f2"/>
  </documentManagement>
</p:properties>
</file>

<file path=customXml/itemProps1.xml><?xml version="1.0" encoding="utf-8"?>
<ds:datastoreItem xmlns:ds="http://schemas.openxmlformats.org/officeDocument/2006/customXml" ds:itemID="{4A00A9EF-7696-4C4C-AB30-B7998EDAA865}"/>
</file>

<file path=customXml/itemProps2.xml><?xml version="1.0" encoding="utf-8"?>
<ds:datastoreItem xmlns:ds="http://schemas.openxmlformats.org/officeDocument/2006/customXml" ds:itemID="{0B6051BB-CCCC-4980-AB52-B27D70A443F3}"/>
</file>

<file path=customXml/itemProps3.xml><?xml version="1.0" encoding="utf-8"?>
<ds:datastoreItem xmlns:ds="http://schemas.openxmlformats.org/officeDocument/2006/customXml" ds:itemID="{B1C1B5CB-FEB6-489A-888D-64F3F6E43EE7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</TotalTime>
  <Words>400</Words>
  <Application>Microsoft Office PowerPoint</Application>
  <PresentationFormat>Custom</PresentationFormat>
  <Paragraphs>101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Comprehensive Guide to Learning and Teaching</vt:lpstr>
      <vt:lpstr>Comprehensive Guide to Learning and Teaching</vt:lpstr>
      <vt:lpstr>Higher Education Context</vt:lpstr>
      <vt:lpstr>Teaching &amp; Learning</vt:lpstr>
      <vt:lpstr>Assessment &amp; Feedback</vt:lpstr>
      <vt:lpstr>Academic Support (Go Aber!)</vt:lpstr>
      <vt:lpstr>Organisation &amp; Management</vt:lpstr>
      <vt:lpstr>Learning Resources (Go Aber again!)</vt:lpstr>
      <vt:lpstr>Personal Development</vt:lpstr>
      <vt:lpstr>Partnership!</vt:lpstr>
      <vt:lpstr>My Priorities for the Year</vt:lpstr>
      <vt:lpstr>University Developments</vt:lpstr>
      <vt:lpstr>Report’s Main Concerns and University’s Response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Comprehensive Guide to Learning and Teaching</dc:title>
  <dc:creator>User</dc:creator>
  <cp:lastModifiedBy>Tim Woods [tww]</cp:lastModifiedBy>
  <cp:revision>22</cp:revision>
  <dcterms:created xsi:type="dcterms:W3CDTF">2016-07-07T19:56:04Z</dcterms:created>
  <dcterms:modified xsi:type="dcterms:W3CDTF">2016-07-08T08:13:03Z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0x010100322979A9607AEC45A3EB69AD70C05FE2</vt:lpwstr>
  </property>
</Properties>
</file>