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  <p:sldMasterId id="2147483648" r:id="rId2"/>
  </p:sldMasterIdLst>
  <p:notesMasterIdLst>
    <p:notesMasterId r:id="rId25"/>
  </p:notesMasterIdLst>
  <p:handoutMasterIdLst>
    <p:handoutMasterId r:id="rId26"/>
  </p:handoutMasterIdLst>
  <p:sldIdLst>
    <p:sldId id="284" r:id="rId3"/>
    <p:sldId id="268" r:id="rId4"/>
    <p:sldId id="294" r:id="rId5"/>
    <p:sldId id="296" r:id="rId6"/>
    <p:sldId id="308" r:id="rId7"/>
    <p:sldId id="298" r:id="rId8"/>
    <p:sldId id="305" r:id="rId9"/>
    <p:sldId id="310" r:id="rId10"/>
    <p:sldId id="363" r:id="rId11"/>
    <p:sldId id="375" r:id="rId12"/>
    <p:sldId id="364" r:id="rId13"/>
    <p:sldId id="374" r:id="rId14"/>
    <p:sldId id="373" r:id="rId15"/>
    <p:sldId id="372" r:id="rId16"/>
    <p:sldId id="370" r:id="rId17"/>
    <p:sldId id="371" r:id="rId18"/>
    <p:sldId id="376" r:id="rId19"/>
    <p:sldId id="365" r:id="rId20"/>
    <p:sldId id="367" r:id="rId21"/>
    <p:sldId id="368" r:id="rId22"/>
    <p:sldId id="349" r:id="rId23"/>
    <p:sldId id="353" r:id="rId24"/>
  </p:sldIdLst>
  <p:sldSz cx="12192000" cy="6858000"/>
  <p:notesSz cx="6797675" cy="9926638"/>
  <p:embeddedFontLst>
    <p:embeddedFont>
      <p:font typeface="Open Sans Semibold" panose="020B0604020202020204" charset="0"/>
      <p:bold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 snapToGrid="0">
      <p:cViewPr varScale="1">
        <p:scale>
          <a:sx n="58" d="100"/>
          <a:sy n="58" d="100"/>
        </p:scale>
        <p:origin x="16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GB" sz="1600" dirty="0"/>
              <a:t>Value for money over time by home nation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6149163403042394E-3"/>
          <c:y val="2.7579834935576308E-2"/>
          <c:w val="0.84394368207029014"/>
          <c:h val="0.908660601208814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England</c:v>
                </c:pt>
              </c:strCache>
            </c:strRef>
          </c:tx>
          <c:spPr>
            <a:ln w="254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4.5157452168546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6FD-438D-9E32-893E692740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D-438D-9E32-893E6927407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D-438D-9E32-893E6927407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FD-438D-9E32-893E69274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0.52</c:v>
                </c:pt>
                <c:pt idx="1">
                  <c:v>0.48</c:v>
                </c:pt>
                <c:pt idx="2">
                  <c:v>0.41</c:v>
                </c:pt>
                <c:pt idx="3">
                  <c:v>0.36</c:v>
                </c:pt>
                <c:pt idx="4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FD-438D-9E32-893E692740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Scotland</c:v>
                </c:pt>
              </c:strCache>
            </c:strRef>
          </c:tx>
          <c:spPr>
            <a:ln w="25400"/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F6FD-438D-9E32-893E69274071}"/>
              </c:ext>
            </c:extLst>
          </c:dPt>
          <c:dLbls>
            <c:dLbl>
              <c:idx val="0"/>
              <c:layout>
                <c:manualLayout>
                  <c:x val="0"/>
                  <c:y val="-5.0802133689614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6FD-438D-9E32-893E692740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FD-438D-9E32-893E6927407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FD-438D-9E32-893E6927407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FD-438D-9E32-893E69274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0.63</c:v>
                </c:pt>
                <c:pt idx="1">
                  <c:v>0.69</c:v>
                </c:pt>
                <c:pt idx="2">
                  <c:v>0.72</c:v>
                </c:pt>
                <c:pt idx="3">
                  <c:v>0.68</c:v>
                </c:pt>
                <c:pt idx="4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6FD-438D-9E32-893E692740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Wales</c:v>
                </c:pt>
              </c:strCache>
            </c:strRef>
          </c:tx>
          <c:spPr>
            <a:ln w="25400"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A-F6FD-438D-9E32-893E69274071}"/>
              </c:ext>
            </c:extLst>
          </c:dPt>
          <c:dLbls>
            <c:dLbl>
              <c:idx val="0"/>
              <c:layout>
                <c:manualLayout>
                  <c:x val="0"/>
                  <c:y val="-5.0145154428320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6FD-438D-9E32-893E692740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FD-438D-9E32-893E6927407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FD-438D-9E32-893E6927407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FD-438D-9E32-893E69274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0.62</c:v>
                </c:pt>
                <c:pt idx="1">
                  <c:v>0.53</c:v>
                </c:pt>
                <c:pt idx="2">
                  <c:v>0.48</c:v>
                </c:pt>
                <c:pt idx="3">
                  <c:v>0.49</c:v>
                </c:pt>
                <c:pt idx="4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6FD-438D-9E32-893E692740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Northern Ireland</c:v>
                </c:pt>
              </c:strCache>
            </c:strRef>
          </c:tx>
          <c:spPr>
            <a:ln w="254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386808912640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6FD-438D-9E32-893E692740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6FD-438D-9E32-893E6927407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6FD-438D-9E32-893E6927407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6FD-438D-9E32-893E69274071}"/>
                </c:ext>
              </c:extLst>
            </c:dLbl>
            <c:dLbl>
              <c:idx val="4"/>
              <c:layout>
                <c:manualLayout>
                  <c:x val="9.0217387792407828E-17"/>
                  <c:y val="2.540106684480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6FD-438D-9E32-893E69274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Sheet1!$E$2:$E$6</c:f>
              <c:numCache>
                <c:formatCode>0%</c:formatCode>
                <c:ptCount val="5"/>
                <c:pt idx="0">
                  <c:v>0.54</c:v>
                </c:pt>
                <c:pt idx="1">
                  <c:v>0.52</c:v>
                </c:pt>
                <c:pt idx="2">
                  <c:v>0.44</c:v>
                </c:pt>
                <c:pt idx="3">
                  <c:v>0.48</c:v>
                </c:pt>
                <c:pt idx="4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6FD-438D-9E32-893E6927407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EU</c:v>
                </c:pt>
              </c:strCache>
            </c:strRef>
          </c:tx>
          <c:spPr>
            <a:ln w="25400"/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F6FD-438D-9E32-893E6927407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6FD-438D-9E32-893E692740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6FD-438D-9E32-893E6927407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6FD-438D-9E32-893E6927407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6FD-438D-9E32-893E69274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0.62</c:v>
                </c:pt>
                <c:pt idx="1">
                  <c:v>0.56999999999999995</c:v>
                </c:pt>
                <c:pt idx="2">
                  <c:v>0.54</c:v>
                </c:pt>
                <c:pt idx="3">
                  <c:v>0.51</c:v>
                </c:pt>
                <c:pt idx="4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6FD-438D-9E32-893E6927407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Non-EU</c:v>
                </c:pt>
              </c:strCache>
            </c:strRef>
          </c:tx>
          <c:spPr>
            <a:ln w="25400"/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A-F6FD-438D-9E32-893E69274071}"/>
              </c:ext>
            </c:extLst>
          </c:dPt>
          <c:dLbls>
            <c:dLbl>
              <c:idx val="0"/>
              <c:layout>
                <c:manualLayout>
                  <c:x val="0"/>
                  <c:y val="5.0802133689614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F6FD-438D-9E32-893E692740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6FD-438D-9E32-893E6927407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6FD-438D-9E32-893E6927407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6FD-438D-9E32-893E69274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Sheet1!$G$2:$G$6</c:f>
              <c:numCache>
                <c:formatCode>0%</c:formatCode>
                <c:ptCount val="5"/>
                <c:pt idx="0">
                  <c:v>0.44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F6FD-438D-9E32-893E69274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32896"/>
        <c:axId val="33624064"/>
      </c:lineChart>
      <c:catAx>
        <c:axId val="3083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624064"/>
        <c:crosses val="autoZero"/>
        <c:auto val="1"/>
        <c:lblAlgn val="ctr"/>
        <c:lblOffset val="100"/>
        <c:noMultiLvlLbl val="0"/>
      </c:catAx>
      <c:valAx>
        <c:axId val="33624064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308328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GB" sz="1600" dirty="0"/>
              <a:t>Value for </a:t>
            </a:r>
            <a:r>
              <a:rPr lang="en-GB" sz="1600" dirty="0" smtClean="0"/>
              <a:t>money </a:t>
            </a:r>
            <a:r>
              <a:rPr lang="en-GB" sz="1600" dirty="0"/>
              <a:t>by subject area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for money 2016 by subject area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Technology</c:v>
                </c:pt>
                <c:pt idx="1">
                  <c:v>Social Studies</c:v>
                </c:pt>
                <c:pt idx="2">
                  <c:v>Mass Communications &amp; Documentation</c:v>
                </c:pt>
                <c:pt idx="3">
                  <c:v>European Languages, Literature</c:v>
                </c:pt>
                <c:pt idx="4">
                  <c:v>Education</c:v>
                </c:pt>
                <c:pt idx="5">
                  <c:v>Historical &amp; Philosophical Studies</c:v>
                </c:pt>
                <c:pt idx="6">
                  <c:v>Linguistics, Classics </c:v>
                </c:pt>
                <c:pt idx="7">
                  <c:v>Business &amp; Administrative Studies</c:v>
                </c:pt>
                <c:pt idx="8">
                  <c:v>Non-European Languages</c:v>
                </c:pt>
                <c:pt idx="9">
                  <c:v>Architecture, Building &amp; Planning</c:v>
                </c:pt>
                <c:pt idx="10">
                  <c:v>Biological Sciences</c:v>
                </c:pt>
                <c:pt idx="11">
                  <c:v>Mathematics</c:v>
                </c:pt>
                <c:pt idx="12">
                  <c:v>Creative Arts &amp; Design</c:v>
                </c:pt>
                <c:pt idx="13">
                  <c:v>Law</c:v>
                </c:pt>
                <c:pt idx="14">
                  <c:v>Engineering</c:v>
                </c:pt>
                <c:pt idx="15">
                  <c:v>Veterinary Sciences, Agriculture</c:v>
                </c:pt>
                <c:pt idx="16">
                  <c:v>Physical Sciences</c:v>
                </c:pt>
                <c:pt idx="17">
                  <c:v>Subjects Allied to Medicine</c:v>
                </c:pt>
                <c:pt idx="18">
                  <c:v>Medicine &amp; Dentistry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0.31</c:v>
                </c:pt>
                <c:pt idx="5">
                  <c:v>0.32</c:v>
                </c:pt>
                <c:pt idx="6">
                  <c:v>0.32</c:v>
                </c:pt>
                <c:pt idx="7">
                  <c:v>0.32</c:v>
                </c:pt>
                <c:pt idx="8">
                  <c:v>0.33</c:v>
                </c:pt>
                <c:pt idx="9">
                  <c:v>0.33</c:v>
                </c:pt>
                <c:pt idx="10">
                  <c:v>0.34</c:v>
                </c:pt>
                <c:pt idx="11">
                  <c:v>0.34</c:v>
                </c:pt>
                <c:pt idx="12">
                  <c:v>0.36</c:v>
                </c:pt>
                <c:pt idx="13">
                  <c:v>0.36</c:v>
                </c:pt>
                <c:pt idx="14">
                  <c:v>0.38</c:v>
                </c:pt>
                <c:pt idx="15">
                  <c:v>0.44</c:v>
                </c:pt>
                <c:pt idx="16">
                  <c:v>0.46</c:v>
                </c:pt>
                <c:pt idx="17">
                  <c:v>0.55000000000000004</c:v>
                </c:pt>
                <c:pt idx="18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9-42EF-80D8-C1050098F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82944"/>
        <c:axId val="33684480"/>
      </c:barChart>
      <c:catAx>
        <c:axId val="33682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684480"/>
        <c:crosses val="autoZero"/>
        <c:auto val="1"/>
        <c:lblAlgn val="ctr"/>
        <c:lblOffset val="100"/>
        <c:noMultiLvlLbl val="0"/>
      </c:catAx>
      <c:valAx>
        <c:axId val="336844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3682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GB" sz="1600" dirty="0"/>
              <a:t>Teaching </a:t>
            </a:r>
            <a:r>
              <a:rPr lang="en-GB" sz="1600" dirty="0" smtClean="0"/>
              <a:t> staff </a:t>
            </a:r>
            <a:r>
              <a:rPr lang="en-GB" sz="1600" dirty="0"/>
              <a:t>– key</a:t>
            </a:r>
            <a:r>
              <a:rPr lang="en-GB" sz="1600" baseline="0" dirty="0"/>
              <a:t> </a:t>
            </a:r>
            <a:r>
              <a:rPr lang="en-GB" sz="1600" dirty="0"/>
              <a:t>differences by institution type</a:t>
            </a:r>
          </a:p>
        </c:rich>
      </c:tx>
      <c:layout>
        <c:manualLayout>
          <c:xMode val="edge"/>
          <c:yMode val="edge"/>
          <c:x val="0.27586231648552878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2664409066989331"/>
          <c:y val="7.3939599403040457E-2"/>
          <c:w val="0.64789302108999991"/>
          <c:h val="0.848194166511911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Russell Group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Helped you to explore your own areas of interest</c:v>
                </c:pt>
                <c:pt idx="1">
                  <c:v>Motivated you to do your best work</c:v>
                </c:pt>
                <c:pt idx="2">
                  <c:v>Worked hard to make their subjects interesting</c:v>
                </c:pt>
                <c:pt idx="3">
                  <c:v>Were not poor at explaining things</c:v>
                </c:pt>
                <c:pt idx="4">
                  <c:v>Were helpful and supportive</c:v>
                </c:pt>
                <c:pt idx="5">
                  <c:v>Did not teach in an unstructured or disorganised way</c:v>
                </c:pt>
                <c:pt idx="6">
                  <c:v>Encouraged you to take responsibility for your own learning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0.06</c:v>
                </c:pt>
                <c:pt idx="1">
                  <c:v>0.1</c:v>
                </c:pt>
                <c:pt idx="2">
                  <c:v>0.11</c:v>
                </c:pt>
                <c:pt idx="3">
                  <c:v>0.13</c:v>
                </c:pt>
                <c:pt idx="4">
                  <c:v>0.15</c:v>
                </c:pt>
                <c:pt idx="5">
                  <c:v>0.24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0-4A0C-B9BD-99036E1B9D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Pre-92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6EC0-4A0C-B9BD-99036E1B9D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6EC0-4A0C-B9BD-99036E1B9D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6EC0-4A0C-B9BD-99036E1B9D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6EC0-4A0C-B9BD-99036E1B9D2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6EC0-4A0C-B9BD-99036E1B9D2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6EC0-4A0C-B9BD-99036E1B9D2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6EC0-4A0C-B9BD-99036E1B9D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Helped you to explore your own areas of interest</c:v>
                </c:pt>
                <c:pt idx="1">
                  <c:v>Motivated you to do your best work</c:v>
                </c:pt>
                <c:pt idx="2">
                  <c:v>Worked hard to make their subjects interesting</c:v>
                </c:pt>
                <c:pt idx="3">
                  <c:v>Were not poor at explaining things</c:v>
                </c:pt>
                <c:pt idx="4">
                  <c:v>Were helpful and supportive</c:v>
                </c:pt>
                <c:pt idx="5">
                  <c:v>Did not teach in an unstructured or disorganised way</c:v>
                </c:pt>
                <c:pt idx="6">
                  <c:v>Encouraged you to take responsibility for your own learning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0.12</c:v>
                </c:pt>
                <c:pt idx="2">
                  <c:v>0.12</c:v>
                </c:pt>
                <c:pt idx="3">
                  <c:v>0.15</c:v>
                </c:pt>
                <c:pt idx="4">
                  <c:v>0.17</c:v>
                </c:pt>
                <c:pt idx="5">
                  <c:v>0.28000000000000003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EC0-4A0C-B9BD-99036E1B9D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Post-92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Helped you to explore your own areas of interest</c:v>
                </c:pt>
                <c:pt idx="1">
                  <c:v>Motivated you to do your best work</c:v>
                </c:pt>
                <c:pt idx="2">
                  <c:v>Worked hard to make their subjects interesting</c:v>
                </c:pt>
                <c:pt idx="3">
                  <c:v>Were not poor at explaining things</c:v>
                </c:pt>
                <c:pt idx="4">
                  <c:v>Were helpful and supportive</c:v>
                </c:pt>
                <c:pt idx="5">
                  <c:v>Did not teach in an unstructured or disorganised way</c:v>
                </c:pt>
                <c:pt idx="6">
                  <c:v>Encouraged you to take responsibility for your own learning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0.09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0.18</c:v>
                </c:pt>
                <c:pt idx="5">
                  <c:v>0.26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EC0-4A0C-B9BD-99036E1B9D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Specialist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Helped you to explore your own areas of interest</c:v>
                </c:pt>
                <c:pt idx="1">
                  <c:v>Motivated you to do your best work</c:v>
                </c:pt>
                <c:pt idx="2">
                  <c:v>Worked hard to make their subjects interesting</c:v>
                </c:pt>
                <c:pt idx="3">
                  <c:v>Were not poor at explaining things</c:v>
                </c:pt>
                <c:pt idx="4">
                  <c:v>Were helpful and supportive</c:v>
                </c:pt>
                <c:pt idx="5">
                  <c:v>Did not teach in an unstructured or disorganised way</c:v>
                </c:pt>
                <c:pt idx="6">
                  <c:v>Encouraged you to take responsibility for your own learning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0.18</c:v>
                </c:pt>
                <c:pt idx="2">
                  <c:v>0.17</c:v>
                </c:pt>
                <c:pt idx="3">
                  <c:v>0.22</c:v>
                </c:pt>
                <c:pt idx="4">
                  <c:v>0.21</c:v>
                </c:pt>
                <c:pt idx="5">
                  <c:v>0.28999999999999998</c:v>
                </c:pt>
                <c:pt idx="6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EC0-4A0C-B9BD-99036E1B9D2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All Institutions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994950031588277E-3"/>
                  <c:y val="-7.18431985421676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EC0-4A0C-B9BD-99036E1B9D2B}"/>
                </c:ext>
              </c:extLst>
            </c:dLbl>
            <c:dLbl>
              <c:idx val="1"/>
              <c:layout>
                <c:manualLayout>
                  <c:x val="1.1994950031588277E-3"/>
                  <c:y val="-7.18431985421676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EC0-4A0C-B9BD-99036E1B9D2B}"/>
                </c:ext>
              </c:extLst>
            </c:dLbl>
            <c:dLbl>
              <c:idx val="2"/>
              <c:layout>
                <c:manualLayout>
                  <c:x val="0"/>
                  <c:y val="-7.18431985421676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EC0-4A0C-B9BD-99036E1B9D2B}"/>
                </c:ext>
              </c:extLst>
            </c:dLbl>
            <c:dLbl>
              <c:idx val="3"/>
              <c:layout>
                <c:manualLayout>
                  <c:x val="0"/>
                  <c:y val="-7.18431985421676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6EC0-4A0C-B9BD-99036E1B9D2B}"/>
                </c:ext>
              </c:extLst>
            </c:dLbl>
            <c:dLbl>
              <c:idx val="4"/>
              <c:layout>
                <c:manualLayout>
                  <c:x val="0"/>
                  <c:y val="-4.78954656947784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EC0-4A0C-B9BD-99036E1B9D2B}"/>
                </c:ext>
              </c:extLst>
            </c:dLbl>
            <c:dLbl>
              <c:idx val="5"/>
              <c:layout>
                <c:manualLayout>
                  <c:x val="0"/>
                  <c:y val="-9.5790931389556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6EC0-4A0C-B9BD-99036E1B9D2B}"/>
                </c:ext>
              </c:extLst>
            </c:dLbl>
            <c:dLbl>
              <c:idx val="6"/>
              <c:layout>
                <c:manualLayout>
                  <c:x val="-1.1994950031588277E-3"/>
                  <c:y val="-1.19738664236946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6EC0-4A0C-B9BD-99036E1B9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Helped you to explore your own areas of interest</c:v>
                </c:pt>
                <c:pt idx="1">
                  <c:v>Motivated you to do your best work</c:v>
                </c:pt>
                <c:pt idx="2">
                  <c:v>Worked hard to make their subjects interesting</c:v>
                </c:pt>
                <c:pt idx="3">
                  <c:v>Were not poor at explaining things</c:v>
                </c:pt>
                <c:pt idx="4">
                  <c:v>Were helpful and supportive</c:v>
                </c:pt>
                <c:pt idx="5">
                  <c:v>Did not teach in an unstructured or disorganised way</c:v>
                </c:pt>
                <c:pt idx="6">
                  <c:v>Encouraged you to take responsibility for your own learning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0.08</c:v>
                </c:pt>
                <c:pt idx="1">
                  <c:v>0.13</c:v>
                </c:pt>
                <c:pt idx="2">
                  <c:v>0.13</c:v>
                </c:pt>
                <c:pt idx="3">
                  <c:v>0.16</c:v>
                </c:pt>
                <c:pt idx="4">
                  <c:v>0.17</c:v>
                </c:pt>
                <c:pt idx="5">
                  <c:v>0.26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EC0-4A0C-B9BD-99036E1B9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09888"/>
        <c:axId val="33111424"/>
      </c:barChart>
      <c:catAx>
        <c:axId val="33109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1B7C8-251D-4565-BBF1-E52FFCCA25D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D85B6-2798-4A13-B695-78DAED583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1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4C78-E861-4BDE-88C6-EAB5A4316CC2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E3FE7-BB9C-46BE-B6F5-908E4DC7E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9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5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9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29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2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2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94" y="1671148"/>
            <a:ext cx="2877012" cy="37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6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947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4772" y="1091883"/>
            <a:ext cx="592270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7152" y="3571558"/>
            <a:ext cx="592270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54" y="6302443"/>
            <a:ext cx="1339360" cy="4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703"/>
            <a:ext cx="10515600" cy="646331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304"/>
            <a:ext cx="10515600" cy="443964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9087" y="6368339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68339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12" name="Date Placeholder 14"/>
          <p:cNvSpPr>
            <a:spLocks noGrp="1"/>
          </p:cNvSpPr>
          <p:nvPr>
            <p:ph type="dt" sz="half" idx="2"/>
          </p:nvPr>
        </p:nvSpPr>
        <p:spPr>
          <a:xfrm>
            <a:off x="838200" y="6368339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2A129-6680-4A39-9C77-DC5C4AF1CF2A}" type="datetime1">
              <a:rPr lang="en-GB" smtClean="0"/>
              <a:t>08/07/2016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64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9087" y="6368339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68339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16" name="Date Placeholder 14"/>
          <p:cNvSpPr>
            <a:spLocks noGrp="1"/>
          </p:cNvSpPr>
          <p:nvPr>
            <p:ph type="dt" sz="half" idx="10"/>
          </p:nvPr>
        </p:nvSpPr>
        <p:spPr>
          <a:xfrm>
            <a:off x="838200" y="6368339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823D-7BE7-4CC2-8591-F0779F70D188}" type="datetime1">
              <a:rPr lang="en-GB" smtClean="0"/>
              <a:t>08/07/2016</a:t>
            </a:fld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346304"/>
            <a:ext cx="5278821" cy="445540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1"/>
          </p:nvPr>
        </p:nvSpPr>
        <p:spPr>
          <a:xfrm>
            <a:off x="6547945" y="1346304"/>
            <a:ext cx="4805855" cy="445540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588703"/>
            <a:ext cx="10515600" cy="646331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15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19003"/>
            <a:ext cx="4820033" cy="7008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19823"/>
            <a:ext cx="4820033" cy="372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99087" y="6368339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68339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17" name="Date Placeholder 14"/>
          <p:cNvSpPr>
            <a:spLocks noGrp="1"/>
          </p:cNvSpPr>
          <p:nvPr>
            <p:ph type="dt" sz="half" idx="12"/>
          </p:nvPr>
        </p:nvSpPr>
        <p:spPr>
          <a:xfrm>
            <a:off x="838200" y="6368339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BDC9-2278-4D70-8A43-5D4DD9DF7F82}" type="datetime1">
              <a:rPr lang="en-GB" smtClean="0"/>
              <a:t>08/07/2016</a:t>
            </a:fld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588703"/>
            <a:ext cx="10515600" cy="646331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6533767" y="1319003"/>
            <a:ext cx="4820033" cy="7008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533767" y="2019823"/>
            <a:ext cx="4820033" cy="372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83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028" y="557172"/>
            <a:ext cx="6247360" cy="52603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42087"/>
            <a:ext cx="3779509" cy="40753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9087" y="6368339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68339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838200" y="6368339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63F9-A2EE-418A-A97D-92B09913D8E9}" type="datetime1">
              <a:rPr lang="en-GB" smtClean="0"/>
              <a:t>08/07/2016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557172"/>
            <a:ext cx="3781035" cy="1003614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9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7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9087" y="6368339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68339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14" name="Date Placeholder 14"/>
          <p:cNvSpPr>
            <a:spLocks noGrp="1"/>
          </p:cNvSpPr>
          <p:nvPr>
            <p:ph type="dt" sz="half" idx="2"/>
          </p:nvPr>
        </p:nvSpPr>
        <p:spPr>
          <a:xfrm>
            <a:off x="838200" y="6368339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19B1-B7BD-4492-88C1-E1F086BB3C2D}" type="datetime1">
              <a:rPr lang="en-GB" smtClean="0"/>
              <a:t>08/07/2016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3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1365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70" y="5293383"/>
            <a:ext cx="10515600" cy="6736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9087" y="6368339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68339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14" name="Date Placeholder 14"/>
          <p:cNvSpPr>
            <a:spLocks noGrp="1"/>
          </p:cNvSpPr>
          <p:nvPr>
            <p:ph type="dt" sz="half" idx="2"/>
          </p:nvPr>
        </p:nvSpPr>
        <p:spPr>
          <a:xfrm>
            <a:off x="838200" y="6368339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AB3A-A376-4132-BDDD-AB89A434145E}" type="datetime1">
              <a:rPr lang="en-GB" smtClean="0"/>
              <a:t>08/07/2016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91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933D-46B0-4951-84B1-3549145DE8A7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675-1E98-4C96-8FC7-F19383786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19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70D2-2228-402E-893F-115B7E466C17}" type="datetime1">
              <a:rPr lang="en-GB" smtClean="0"/>
              <a:t>08/07/2016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995" y="1181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18AC-CE6E-42B9-A9BC-71F062A5C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9087" y="6368339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68339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20" name="Date Placeholder 14"/>
          <p:cNvSpPr>
            <a:spLocks noGrp="1"/>
          </p:cNvSpPr>
          <p:nvPr>
            <p:ph type="dt" sz="half" idx="2"/>
          </p:nvPr>
        </p:nvSpPr>
        <p:spPr>
          <a:xfrm>
            <a:off x="838200" y="6368339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15908-7A35-4E04-BBDE-08C5A2E7AE74}" type="datetime1">
              <a:rPr lang="en-GB" smtClean="0"/>
              <a:t>08/07/2016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54" y="6302443"/>
            <a:ext cx="1339360" cy="4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6" r:id="rId4"/>
    <p:sldLayoutId id="2147483651" r:id="rId5"/>
    <p:sldLayoutId id="2147483689" r:id="rId6"/>
    <p:sldLayoutId id="2147483690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Onu3w7NHNAhUkJ8AKHXa-DN0QjRwIBw&amp;url=https://www.youtube.com/watch?v%3DqmhS9iUtfDw&amp;psig=AFQjCNEaAnS-boI66-DUlKyzwwFErleWqg&amp;ust=14674482510697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0ahUKEwj65vmH7dHNAhUEBsAKHa9cDiQQjRwIBw&amp;url=https://www.aber.ac.uk/en/sell/intchildconf/conference2014/intro/&amp;psig=AFQjCNEaAnS-boI66-DUlKyzwwFErleWqg&amp;ust=1467448251069774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ahUKEwipo5Gj7dHNAhUjDsAKHbSjAmQQjRwIBw&amp;url=http://www.whatuni.com/degrees/data-science-bsc-hons/aberystwyth-university/cd/56005154/5198/&amp;psig=AFQjCNEaAnS-boI66-DUlKyzwwFErleWqg&amp;ust=1467448251069774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23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0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79" y="155567"/>
            <a:ext cx="10515600" cy="646331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Many subjects with high workload also have high value for money perceptions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545431" y="642342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Base: all respondents (15,221), by JACS 3.0 subject areas.</a:t>
            </a:r>
            <a:endParaRPr lang="en-GB" sz="1100" dirty="0"/>
          </a:p>
        </p:txBody>
      </p:sp>
      <p:pic>
        <p:nvPicPr>
          <p:cNvPr id="8" name="Picture 2" descr="C:\Users\JonathanN\AppData\Local\Microsoft\Windows\Temporary Internet Files\Content.Outlook\9PJ85VV8\Hepi Logo 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81" y="6225250"/>
            <a:ext cx="1042250" cy="59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89771605"/>
              </p:ext>
            </p:extLst>
          </p:nvPr>
        </p:nvGraphicFramePr>
        <p:xfrm>
          <a:off x="1091045" y="1018309"/>
          <a:ext cx="9767455" cy="497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34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0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131503"/>
            <a:ext cx="10515600" cy="646331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Teaching staff rated highest by students at </a:t>
            </a:r>
            <a:r>
              <a:rPr lang="en-GB" sz="2400" dirty="0"/>
              <a:t>S</a:t>
            </a:r>
            <a:r>
              <a:rPr lang="en-GB" sz="2400" dirty="0" smtClean="0"/>
              <a:t>pecialist institutions</a:t>
            </a:r>
            <a:endParaRPr lang="en-GB" sz="24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97713283"/>
              </p:ext>
            </p:extLst>
          </p:nvPr>
        </p:nvGraphicFramePr>
        <p:xfrm>
          <a:off x="685800" y="772733"/>
          <a:ext cx="10587789" cy="530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521367" y="6430208"/>
            <a:ext cx="71668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Base: all institutions (15,221), Specialist (581), Post-92 (7,094), Pre–92 (3,327), Russell Group (4,219).</a:t>
            </a:r>
            <a:endParaRPr lang="en-GB" sz="1100" dirty="0"/>
          </a:p>
        </p:txBody>
      </p:sp>
      <p:pic>
        <p:nvPicPr>
          <p:cNvPr id="8" name="Picture 2" descr="C:\Users\JonathanN\AppData\Local\Microsoft\Windows\Temporary Internet Files\Content.Outlook\9PJ85VV8\Hepi Logo Jp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81" y="6225250"/>
            <a:ext cx="1042250" cy="59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63" y="150125"/>
            <a:ext cx="6237028" cy="73698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National Student Survey (NSS)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A3F-CB09-4CE9-88AE-EEBF3E5E2B1B}" type="datetime1">
              <a:rPr lang="en-GB" smtClean="0"/>
              <a:t>08/07/2016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675-1E98-4C96-8FC7-F193837861B7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95" y="1113299"/>
            <a:ext cx="8666368" cy="482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8EAC-D8A9-4492-A96B-954E5C1F2339}" type="datetime1">
              <a:rPr lang="en-GB" smtClean="0"/>
              <a:t>08/07/2016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675-1E98-4C96-8FC7-F193837861B7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69" y="887105"/>
            <a:ext cx="6597788" cy="503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8363" y="150125"/>
            <a:ext cx="6237028" cy="736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/>
              <a:t>National Student Survey (NSS)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573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CAAE-6BDB-4155-AD0E-1782AE30E731}" type="datetime1">
              <a:rPr lang="en-GB" smtClean="0"/>
              <a:t>08/07/2016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675-1E98-4C96-8FC7-F193837861B7}" type="slidenum">
              <a:rPr lang="en-GB" smtClean="0"/>
              <a:t>14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93" y="1100944"/>
            <a:ext cx="7179296" cy="484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8363" y="150125"/>
            <a:ext cx="6237028" cy="736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/>
              <a:t>National Student Survey (NSS)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980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0124-B270-4DF3-8A9A-CE6B4C1D5822}" type="datetime1">
              <a:rPr lang="en-GB" smtClean="0"/>
              <a:t>08/07/2016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675-1E98-4C96-8FC7-F193837861B7}" type="slidenum">
              <a:rPr lang="en-GB" smtClean="0"/>
              <a:t>15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947738"/>
            <a:ext cx="72294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18363" y="150125"/>
            <a:ext cx="6237028" cy="73698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UK Engagement Survey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363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4577-6E4B-43B0-9647-CAC702075F23}" type="datetime1">
              <a:rPr lang="en-GB" smtClean="0"/>
              <a:t>08/07/2016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675-1E98-4C96-8FC7-F193837861B7}" type="slidenum">
              <a:rPr lang="en-GB" smtClean="0"/>
              <a:t>16</a:t>
            </a:fld>
            <a:endParaRPr lang="en-GB"/>
          </a:p>
        </p:txBody>
      </p:sp>
      <p:sp>
        <p:nvSpPr>
          <p:cNvPr id="7" name="Rectangle 20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278" name="Picture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4" y="887104"/>
            <a:ext cx="8137860" cy="50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" name="Title 1"/>
          <p:cNvSpPr txBox="1">
            <a:spLocks/>
          </p:cNvSpPr>
          <p:nvPr/>
        </p:nvSpPr>
        <p:spPr>
          <a:xfrm>
            <a:off x="218363" y="150125"/>
            <a:ext cx="6237028" cy="736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/>
              <a:t>UK Engagement Survey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965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6245-32EC-4460-ACA8-6F7C1C37FFB2}" type="datetime1">
              <a:rPr lang="en-GB" smtClean="0"/>
              <a:t>08/07/2016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675-1E98-4C96-8FC7-F193837861B7}" type="slidenum">
              <a:rPr lang="en-GB" smtClean="0"/>
              <a:t>17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39" y="776466"/>
            <a:ext cx="7554628" cy="534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8363" y="150125"/>
            <a:ext cx="6237028" cy="736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/>
              <a:t>UK Engagement Survey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029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02" y="-80518"/>
            <a:ext cx="1146412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The Student Room survey</a:t>
            </a:r>
            <a:endParaRPr lang="en-GB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02" y="5704768"/>
            <a:ext cx="9648966" cy="60277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survey </a:t>
            </a:r>
            <a:r>
              <a:rPr lang="en-GB" dirty="0"/>
              <a:t>polled 500 UK students between 11 September and 26 September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0C8A-FEF3-4BF7-A240-E6890D9222EC}" type="datetime1">
              <a:rPr lang="en-GB" smtClean="0"/>
              <a:t>08/07/2016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675-1E98-4C96-8FC7-F193837861B7}" type="slidenum">
              <a:rPr lang="en-GB" smtClean="0"/>
              <a:t>18</a:t>
            </a:fld>
            <a:endParaRPr lang="en-GB"/>
          </a:p>
        </p:txBody>
      </p:sp>
      <p:sp>
        <p:nvSpPr>
          <p:cNvPr id="6" name="AutoShape 2" descr="Image result for the student room survey teaching qualificatio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35" y="226606"/>
            <a:ext cx="15525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060802" y="1514906"/>
            <a:ext cx="7042255" cy="3889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0000"/>
                </a:solidFill>
              </a:rPr>
              <a:t>“ Proven depth of subject knowledge and passion are rated… highly by students” 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918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02" y="-80518"/>
            <a:ext cx="1146412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The Student Room survey</a:t>
            </a:r>
            <a:endParaRPr lang="en-GB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02" y="5704768"/>
            <a:ext cx="9648966" cy="60277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survey </a:t>
            </a:r>
            <a:r>
              <a:rPr lang="en-GB" dirty="0"/>
              <a:t>polled 500 UK students between 11 September and 26 September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0C8A-FEF3-4BF7-A240-E6890D9222EC}" type="datetime1">
              <a:rPr lang="en-GB" smtClean="0"/>
              <a:t>08/07/2016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675-1E98-4C96-8FC7-F193837861B7}" type="slidenum">
              <a:rPr lang="en-GB" smtClean="0"/>
              <a:t>19</a:t>
            </a:fld>
            <a:endParaRPr lang="en-GB"/>
          </a:p>
        </p:txBody>
      </p:sp>
      <p:sp>
        <p:nvSpPr>
          <p:cNvPr id="6" name="AutoShape 2" descr="Image result for the student room survey teaching qualificatio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35" y="226606"/>
            <a:ext cx="15525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705972" y="1514906"/>
            <a:ext cx="7765576" cy="3889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0000"/>
                </a:solidFill>
              </a:rPr>
              <a:t>“ 57% of students are surprised that lecturers don’t always have some form of teaching qualification” 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96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051" y="1958156"/>
            <a:ext cx="7379265" cy="2387600"/>
          </a:xfrm>
        </p:spPr>
        <p:txBody>
          <a:bodyPr anchor="ctr">
            <a:normAutofit/>
          </a:bodyPr>
          <a:lstStyle/>
          <a:p>
            <a:r>
              <a:rPr lang="en-GB" sz="4800" dirty="0" smtClean="0">
                <a:solidFill>
                  <a:srgbClr val="000000"/>
                </a:solidFill>
              </a:rPr>
              <a:t>Appreciating Excellence: What are students telling us?</a:t>
            </a:r>
            <a:endParaRPr lang="en-GB" sz="48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1551" y="4895032"/>
            <a:ext cx="5922708" cy="1125758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8 July </a:t>
            </a:r>
            <a:r>
              <a:rPr lang="en-GB" sz="2000" dirty="0">
                <a:solidFill>
                  <a:srgbClr val="000000"/>
                </a:solidFill>
              </a:rPr>
              <a:t>2016 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Professor Stephanie Marshall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Chief Executive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02" y="-80518"/>
            <a:ext cx="1146412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The Student Room survey</a:t>
            </a:r>
            <a:endParaRPr lang="en-GB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02" y="5704768"/>
            <a:ext cx="9648966" cy="60277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survey </a:t>
            </a:r>
            <a:r>
              <a:rPr lang="en-GB" dirty="0"/>
              <a:t>polled 500 UK students between 11 September and 26 September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0C8A-FEF3-4BF7-A240-E6890D9222EC}" type="datetime1">
              <a:rPr lang="en-GB" smtClean="0"/>
              <a:t>08/07/2016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675-1E98-4C96-8FC7-F193837861B7}" type="slidenum">
              <a:rPr lang="en-GB" smtClean="0"/>
              <a:t>20</a:t>
            </a:fld>
            <a:endParaRPr lang="en-GB"/>
          </a:p>
        </p:txBody>
      </p:sp>
      <p:sp>
        <p:nvSpPr>
          <p:cNvPr id="6" name="AutoShape 2" descr="Image result for the student room survey teaching qualificatio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35" y="226606"/>
            <a:ext cx="15525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060802" y="1514906"/>
            <a:ext cx="7792882" cy="4176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0000"/>
                </a:solidFill>
              </a:rPr>
              <a:t>“ 77% of the students surveyed believe university lecturers’ qualifications should be made publicly available” 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522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91592" y="0"/>
            <a:ext cx="8282880" cy="2137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91592" y="1772816"/>
            <a:ext cx="7756525" cy="420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GB" sz="3200" dirty="0" smtClean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544" y="1633760"/>
            <a:ext cx="6624736" cy="4824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				</a:t>
            </a:r>
            <a:endParaRPr lang="en-GB" sz="28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-664245" y="1368456"/>
            <a:ext cx="775652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 smtClean="0"/>
          </a:p>
          <a:p>
            <a:endParaRPr lang="en-GB" dirty="0" smtClean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22371" y="362341"/>
            <a:ext cx="9640745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3. Where does this leave us?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60" y="1068779"/>
            <a:ext cx="6692692" cy="501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3611" y="3055103"/>
            <a:ext cx="10515600" cy="2852737"/>
          </a:xfrm>
        </p:spPr>
        <p:txBody>
          <a:bodyPr>
            <a:normAutofit/>
          </a:bodyPr>
          <a:lstStyle/>
          <a:p>
            <a:r>
              <a:rPr lang="en-GB" sz="4400" dirty="0" smtClean="0"/>
              <a:t>Thank you for listening, any questions? </a:t>
            </a:r>
            <a:endParaRPr lang="en-GB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ceo@heacademy.ac.uk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9412" y="1560276"/>
            <a:ext cx="8655340" cy="4280967"/>
          </a:xfrm>
        </p:spPr>
        <p:txBody>
          <a:bodyPr>
            <a:normAutofit/>
          </a:bodyPr>
          <a:lstStyle/>
          <a:p>
            <a:pPr marL="2286000" lvl="4" indent="-457200">
              <a:buClr>
                <a:schemeClr val="accent1"/>
              </a:buClr>
              <a:buFont typeface="+mj-lt"/>
              <a:buAutoNum type="arabicPeriod"/>
            </a:pPr>
            <a:endParaRPr lang="en-GB" sz="2000" dirty="0">
              <a:solidFill>
                <a:srgbClr val="000000"/>
              </a:solidFill>
            </a:endParaRPr>
          </a:p>
          <a:p>
            <a:pPr marL="2286000" lvl="4" indent="-457200">
              <a:buClr>
                <a:schemeClr val="accent1"/>
              </a:buClr>
              <a:buFont typeface="+mj-lt"/>
              <a:buAutoNum type="arabicPeriod"/>
            </a:pPr>
            <a:r>
              <a:rPr lang="en-GB" sz="3200" b="1" dirty="0" smtClean="0">
                <a:solidFill>
                  <a:srgbClr val="000000"/>
                </a:solidFill>
              </a:rPr>
              <a:t>What is excellence?</a:t>
            </a:r>
          </a:p>
          <a:p>
            <a:pPr marL="2286000" lvl="4" indent="-457200">
              <a:buClr>
                <a:schemeClr val="accent1"/>
              </a:buClr>
              <a:buFont typeface="+mj-lt"/>
              <a:buAutoNum type="arabicPeriod"/>
            </a:pPr>
            <a:endParaRPr lang="en-GB" sz="3200" b="1" dirty="0">
              <a:solidFill>
                <a:srgbClr val="000000"/>
              </a:solidFill>
            </a:endParaRPr>
          </a:p>
          <a:p>
            <a:pPr marL="2286000" lvl="4" indent="-457200">
              <a:buClr>
                <a:schemeClr val="accent1"/>
              </a:buClr>
              <a:buFont typeface="+mj-lt"/>
              <a:buAutoNum type="arabicPeriod"/>
            </a:pPr>
            <a:r>
              <a:rPr lang="en-GB" sz="3200" b="1" dirty="0" smtClean="0">
                <a:solidFill>
                  <a:srgbClr val="000000"/>
                </a:solidFill>
              </a:rPr>
              <a:t>What are students telling us?</a:t>
            </a:r>
          </a:p>
          <a:p>
            <a:pPr marL="2286000" lvl="4" indent="-457200">
              <a:buClr>
                <a:schemeClr val="accent1"/>
              </a:buClr>
              <a:buFont typeface="+mj-lt"/>
              <a:buAutoNum type="arabicPeriod"/>
            </a:pPr>
            <a:endParaRPr lang="en-GB" sz="3200" b="1" dirty="0">
              <a:solidFill>
                <a:srgbClr val="000000"/>
              </a:solidFill>
            </a:endParaRPr>
          </a:p>
          <a:p>
            <a:pPr marL="2286000" lvl="4" indent="-457200">
              <a:buClr>
                <a:schemeClr val="accent1"/>
              </a:buClr>
              <a:buFont typeface="+mj-lt"/>
              <a:buAutoNum type="arabicPeriod"/>
            </a:pPr>
            <a:r>
              <a:rPr lang="en-GB" sz="3200" b="1" dirty="0" smtClean="0">
                <a:solidFill>
                  <a:srgbClr val="000000"/>
                </a:solidFill>
              </a:rPr>
              <a:t>Where does that leave us?</a:t>
            </a:r>
          </a:p>
          <a:p>
            <a:pPr marL="2286000" lvl="4" indent="-457200">
              <a:buClr>
                <a:schemeClr val="accent1"/>
              </a:buClr>
              <a:buFont typeface="+mj-lt"/>
              <a:buAutoNum type="arabicPeriod"/>
            </a:pPr>
            <a:endParaRPr lang="en-GB" sz="3200" b="1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ceo@heacademy.ac.uk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9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4868" y="480417"/>
            <a:ext cx="10515600" cy="646331"/>
          </a:xfrm>
        </p:spPr>
        <p:txBody>
          <a:bodyPr>
            <a:normAutofit/>
          </a:bodyPr>
          <a:lstStyle/>
          <a:p>
            <a:r>
              <a:rPr lang="en-GB" dirty="0" smtClean="0"/>
              <a:t>1. What is excellence?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ceo@heacademy.ac.uk</a:t>
            </a:r>
            <a:endParaRPr lang="en-GB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438276" y="1635940"/>
            <a:ext cx="5907504" cy="385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s://i.ytimg.com/vi/qmhS9iUtfDw/maxres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28" y="1150270"/>
            <a:ext cx="8428867" cy="47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318904" y="1119121"/>
            <a:ext cx="4990469" cy="3889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0000"/>
                </a:solidFill>
              </a:rPr>
              <a:t>“ Distinctive”, “quality”, “brilliance”, “expertness”, “greatness” 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424362" y="4154575"/>
            <a:ext cx="2724939" cy="71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srgbClr val="000000"/>
                </a:solidFill>
              </a:rPr>
              <a:t>  </a:t>
            </a:r>
            <a:r>
              <a:rPr lang="en-GB" sz="1700" dirty="0" smtClean="0">
                <a:solidFill>
                  <a:srgbClr val="000000"/>
                </a:solidFill>
              </a:rPr>
              <a:t>(OECD synonyms)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2050" name="Picture 2" descr="http://www.aber.ac.uk/html_emails/old_collage_s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62" y="990614"/>
            <a:ext cx="3762282" cy="4064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380294" y="3573429"/>
            <a:ext cx="9192108" cy="71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srgbClr val="000000"/>
                </a:solidFill>
              </a:rPr>
              <a:t>  </a:t>
            </a:r>
            <a:r>
              <a:rPr lang="en-GB" sz="1700" dirty="0" smtClean="0">
                <a:solidFill>
                  <a:srgbClr val="000000"/>
                </a:solidFill>
              </a:rPr>
              <a:t>(Jim Collins, Good to Great 2001)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93" y="2331481"/>
            <a:ext cx="9192108" cy="115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3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645823" y="2374710"/>
            <a:ext cx="9192108" cy="1378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0000"/>
                </a:solidFill>
              </a:rPr>
              <a:t>“ Fit for purpose” 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2050" name="Picture 2" descr="B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48" y="1641320"/>
            <a:ext cx="4109095" cy="25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0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23308" y="353226"/>
            <a:ext cx="11558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A100"/>
                </a:solidFill>
                <a:latin typeface="Open Sans Semibold"/>
                <a:ea typeface="+mj-ea"/>
                <a:cs typeface="+mj-cs"/>
              </a:rPr>
              <a:t>2. What are students telling us?</a:t>
            </a:r>
            <a:endParaRPr lang="en-GB" sz="2000" dirty="0"/>
          </a:p>
        </p:txBody>
      </p:sp>
      <p:pic>
        <p:nvPicPr>
          <p:cNvPr id="4098" name="Picture 2" descr="http://www.whatuni.com/commimg/myhotcourses/rich/hero/image/myhc_16714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4"/>
          <a:stretch/>
        </p:blipFill>
        <p:spPr bwMode="auto">
          <a:xfrm>
            <a:off x="2606723" y="999557"/>
            <a:ext cx="6441222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0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390" y="107440"/>
            <a:ext cx="10515600" cy="646331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/>
              <a:t>Perceptions of value for money are falling across the board but are lowest among students from England</a:t>
            </a:r>
            <a:endParaRPr lang="en-GB" sz="24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08581957"/>
              </p:ext>
            </p:extLst>
          </p:nvPr>
        </p:nvGraphicFramePr>
        <p:xfrm>
          <a:off x="890336" y="914400"/>
          <a:ext cx="10539663" cy="506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569493" y="6338785"/>
            <a:ext cx="85745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Base: all respondents in each nation – 2016 England (11,597), 2016 Scotland (945), 2016 Wales (520), </a:t>
            </a:r>
            <a:endParaRPr lang="en-US" sz="1100" dirty="0" smtClean="0"/>
          </a:p>
          <a:p>
            <a:r>
              <a:rPr lang="en-US" sz="1100" dirty="0" smtClean="0"/>
              <a:t>2016 </a:t>
            </a:r>
            <a:r>
              <a:rPr lang="en-US" sz="1100" dirty="0"/>
              <a:t>Northern Ireland (312), 2016 EU (1,051), 2016 Non-EU (796).</a:t>
            </a:r>
            <a:endParaRPr lang="en-GB" sz="1100" dirty="0"/>
          </a:p>
        </p:txBody>
      </p:sp>
      <p:pic>
        <p:nvPicPr>
          <p:cNvPr id="8" name="Picture 2" descr="C:\Users\JonathanN\AppData\Local\Microsoft\Windows\Temporary Internet Files\Content.Outlook\9PJ85VV8\Hepi Logo Jp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81" y="6225250"/>
            <a:ext cx="1042250" cy="59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Blank">
  <a:themeElements>
    <a:clrScheme name="HEA Colours">
      <a:dk1>
        <a:srgbClr val="4D4D4F"/>
      </a:dk1>
      <a:lt1>
        <a:sysClr val="window" lastClr="FFFFFF"/>
      </a:lt1>
      <a:dk2>
        <a:srgbClr val="4D4D4F"/>
      </a:dk2>
      <a:lt2>
        <a:srgbClr val="FFFFFF"/>
      </a:lt2>
      <a:accent1>
        <a:srgbClr val="FFA100"/>
      </a:accent1>
      <a:accent2>
        <a:srgbClr val="0080C8"/>
      </a:accent2>
      <a:accent3>
        <a:srgbClr val="E5005A"/>
      </a:accent3>
      <a:accent4>
        <a:srgbClr val="662382"/>
      </a:accent4>
      <a:accent5>
        <a:srgbClr val="76B72A"/>
      </a:accent5>
      <a:accent6>
        <a:srgbClr val="38B5AA"/>
      </a:accent6>
      <a:hlink>
        <a:srgbClr val="0080C8"/>
      </a:hlink>
      <a:folHlink>
        <a:srgbClr val="E5005A"/>
      </a:folHlink>
    </a:clrScheme>
    <a:fontScheme name="HEA font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514EA4-3C21-4013-BEC8-F287590B0663}" vid="{250543CD-5AE0-4831-AB2F-DFCAFAA08E07}"/>
    </a:ext>
  </a:extLst>
</a:theme>
</file>

<file path=ppt/theme/theme2.xml><?xml version="1.0" encoding="utf-8"?>
<a:theme xmlns:a="http://schemas.openxmlformats.org/drawingml/2006/main" name="Content">
  <a:themeElements>
    <a:clrScheme name="HEA Colours">
      <a:dk1>
        <a:srgbClr val="4D4D4F"/>
      </a:dk1>
      <a:lt1>
        <a:sysClr val="window" lastClr="FFFFFF"/>
      </a:lt1>
      <a:dk2>
        <a:srgbClr val="4D4D4F"/>
      </a:dk2>
      <a:lt2>
        <a:srgbClr val="FFFFFF"/>
      </a:lt2>
      <a:accent1>
        <a:srgbClr val="FFA100"/>
      </a:accent1>
      <a:accent2>
        <a:srgbClr val="0080C8"/>
      </a:accent2>
      <a:accent3>
        <a:srgbClr val="E5005A"/>
      </a:accent3>
      <a:accent4>
        <a:srgbClr val="662382"/>
      </a:accent4>
      <a:accent5>
        <a:srgbClr val="76B72A"/>
      </a:accent5>
      <a:accent6>
        <a:srgbClr val="38B5AA"/>
      </a:accent6>
      <a:hlink>
        <a:srgbClr val="0080C8"/>
      </a:hlink>
      <a:folHlink>
        <a:srgbClr val="E5005A"/>
      </a:folHlink>
    </a:clrScheme>
    <a:fontScheme name="HEA font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514EA4-3C21-4013-BEC8-F287590B0663}" vid="{8FFA231A-934C-4A63-AB07-92DCD1B08C7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EA Colours">
    <a:dk1>
      <a:srgbClr val="4D4D4F"/>
    </a:dk1>
    <a:lt1>
      <a:sysClr val="window" lastClr="FFFFFF"/>
    </a:lt1>
    <a:dk2>
      <a:srgbClr val="4D4D4F"/>
    </a:dk2>
    <a:lt2>
      <a:srgbClr val="FFFFFF"/>
    </a:lt2>
    <a:accent1>
      <a:srgbClr val="FFA100"/>
    </a:accent1>
    <a:accent2>
      <a:srgbClr val="0080C8"/>
    </a:accent2>
    <a:accent3>
      <a:srgbClr val="E5005A"/>
    </a:accent3>
    <a:accent4>
      <a:srgbClr val="662382"/>
    </a:accent4>
    <a:accent5>
      <a:srgbClr val="76B72A"/>
    </a:accent5>
    <a:accent6>
      <a:srgbClr val="38B5AA"/>
    </a:accent6>
    <a:hlink>
      <a:srgbClr val="0080C8"/>
    </a:hlink>
    <a:folHlink>
      <a:srgbClr val="E5005A"/>
    </a:folHlink>
  </a:clrScheme>
</a:themeOverride>
</file>

<file path=ppt/theme/themeOverride2.xml><?xml version="1.0" encoding="utf-8"?>
<a:themeOverride xmlns:a="http://schemas.openxmlformats.org/drawingml/2006/main">
  <a:clrScheme name="HEA Colours">
    <a:dk1>
      <a:srgbClr val="4D4D4F"/>
    </a:dk1>
    <a:lt1>
      <a:sysClr val="window" lastClr="FFFFFF"/>
    </a:lt1>
    <a:dk2>
      <a:srgbClr val="4D4D4F"/>
    </a:dk2>
    <a:lt2>
      <a:srgbClr val="FFFFFF"/>
    </a:lt2>
    <a:accent1>
      <a:srgbClr val="FFA100"/>
    </a:accent1>
    <a:accent2>
      <a:srgbClr val="0080C8"/>
    </a:accent2>
    <a:accent3>
      <a:srgbClr val="E5005A"/>
    </a:accent3>
    <a:accent4>
      <a:srgbClr val="662382"/>
    </a:accent4>
    <a:accent5>
      <a:srgbClr val="76B72A"/>
    </a:accent5>
    <a:accent6>
      <a:srgbClr val="38B5AA"/>
    </a:accent6>
    <a:hlink>
      <a:srgbClr val="0080C8"/>
    </a:hlink>
    <a:folHlink>
      <a:srgbClr val="E5005A"/>
    </a:folHlink>
  </a:clrScheme>
</a:themeOverride>
</file>

<file path=ppt/theme/themeOverride3.xml><?xml version="1.0" encoding="utf-8"?>
<a:themeOverride xmlns:a="http://schemas.openxmlformats.org/drawingml/2006/main">
  <a:clrScheme name="HEA Colours">
    <a:dk1>
      <a:srgbClr val="4D4D4F"/>
    </a:dk1>
    <a:lt1>
      <a:sysClr val="window" lastClr="FFFFFF"/>
    </a:lt1>
    <a:dk2>
      <a:srgbClr val="4D4D4F"/>
    </a:dk2>
    <a:lt2>
      <a:srgbClr val="FFFFFF"/>
    </a:lt2>
    <a:accent1>
      <a:srgbClr val="FFA100"/>
    </a:accent1>
    <a:accent2>
      <a:srgbClr val="0080C8"/>
    </a:accent2>
    <a:accent3>
      <a:srgbClr val="E5005A"/>
    </a:accent3>
    <a:accent4>
      <a:srgbClr val="662382"/>
    </a:accent4>
    <a:accent5>
      <a:srgbClr val="76B72A"/>
    </a:accent5>
    <a:accent6>
      <a:srgbClr val="38B5AA"/>
    </a:accent6>
    <a:hlink>
      <a:srgbClr val="0080C8"/>
    </a:hlink>
    <a:folHlink>
      <a:srgbClr val="E5005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2016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BC6D08F8-8E1A-4973-B3B6-A79C8CFB7401}"/>
</file>

<file path=customXml/itemProps2.xml><?xml version="1.0" encoding="utf-8"?>
<ds:datastoreItem xmlns:ds="http://schemas.openxmlformats.org/officeDocument/2006/customXml" ds:itemID="{A43EDFE5-9011-48B5-9AC3-0546DAC9D7E5}"/>
</file>

<file path=customXml/itemProps3.xml><?xml version="1.0" encoding="utf-8"?>
<ds:datastoreItem xmlns:ds="http://schemas.openxmlformats.org/officeDocument/2006/customXml" ds:itemID="{6E295355-585C-445F-8DDE-999EB850C3C7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415</Words>
  <Application>Microsoft Office PowerPoint</Application>
  <PresentationFormat>Widescreen</PresentationFormat>
  <Paragraphs>99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Open Sans Semibold</vt:lpstr>
      <vt:lpstr>Arial</vt:lpstr>
      <vt:lpstr>Calibri</vt:lpstr>
      <vt:lpstr>Open Sans</vt:lpstr>
      <vt:lpstr>Blank</vt:lpstr>
      <vt:lpstr>Content</vt:lpstr>
      <vt:lpstr>PowerPoint Presentation</vt:lpstr>
      <vt:lpstr>Appreciating Excellence: What are students telling us?</vt:lpstr>
      <vt:lpstr>Overview:</vt:lpstr>
      <vt:lpstr>1. What is excellence?</vt:lpstr>
      <vt:lpstr>PowerPoint Presentation</vt:lpstr>
      <vt:lpstr>PowerPoint Presentation</vt:lpstr>
      <vt:lpstr>PowerPoint Presentation</vt:lpstr>
      <vt:lpstr>PowerPoint Presentation</vt:lpstr>
      <vt:lpstr>Perceptions of value for money are falling across the board but are lowest among students from England</vt:lpstr>
      <vt:lpstr>Many subjects with high workload also have high value for money perceptions</vt:lpstr>
      <vt:lpstr>Teaching staff rated highest by students at Specialist institutions</vt:lpstr>
      <vt:lpstr>National Student Survey (NSS)</vt:lpstr>
      <vt:lpstr>PowerPoint Presentation</vt:lpstr>
      <vt:lpstr>PowerPoint Presentation</vt:lpstr>
      <vt:lpstr>UK Engagement Survey</vt:lpstr>
      <vt:lpstr>PowerPoint Presentation</vt:lpstr>
      <vt:lpstr>PowerPoint Presentation</vt:lpstr>
      <vt:lpstr>The Student Room survey</vt:lpstr>
      <vt:lpstr>The Student Room survey</vt:lpstr>
      <vt:lpstr>The Student Room survey</vt:lpstr>
      <vt:lpstr>PowerPoint Presentation</vt:lpstr>
      <vt:lpstr>Thank you for listening, any questions? </vt:lpstr>
    </vt:vector>
  </TitlesOfParts>
  <Company>The Higher Education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Blackboard and E-learning Support [bbbstaff]</cp:lastModifiedBy>
  <cp:revision>104</cp:revision>
  <cp:lastPrinted>2016-07-01T08:48:53Z</cp:lastPrinted>
  <dcterms:created xsi:type="dcterms:W3CDTF">2016-02-18T11:12:02Z</dcterms:created>
  <dcterms:modified xsi:type="dcterms:W3CDTF">2016-07-08T12:08:50Z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