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72" r:id="rId2"/>
    <p:sldId id="257" r:id="rId3"/>
    <p:sldId id="273" r:id="rId4"/>
    <p:sldId id="274" r:id="rId5"/>
    <p:sldId id="276" r:id="rId6"/>
    <p:sldId id="275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F2CD2-4A4C-4DB0-BD37-004B46CA3519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E05F-F2A1-4038-91EB-C96B6D53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2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7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0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4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7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8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7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4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6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12A9-527C-422B-AEA7-249487772B08}" type="datetimeFigureOut">
              <a:rPr lang="en-GB" smtClean="0"/>
              <a:t>01/08/2016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A753-62FC-4219-AA6E-E041F7290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9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s@aber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n-GB" b="1" dirty="0" smtClean="0"/>
              <a:t>‘Teaching through teamwork and the challenges of assessment’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Dr Kamila Stullerova (</a:t>
            </a:r>
            <a:r>
              <a:rPr lang="en-GB" dirty="0" smtClean="0">
                <a:hlinkClick r:id="rId2"/>
              </a:rPr>
              <a:t>kas@aber.ac.uk</a:t>
            </a:r>
            <a:r>
              <a:rPr lang="en-GB" dirty="0" smtClean="0"/>
              <a:t>)  </a:t>
            </a:r>
          </a:p>
          <a:p>
            <a:pPr marL="0" indent="0">
              <a:buNone/>
            </a:pPr>
            <a:r>
              <a:rPr lang="en-GB" dirty="0" smtClean="0"/>
              <a:t>Department of International Politics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Module: IP37620 </a:t>
            </a:r>
            <a:r>
              <a:rPr lang="en-GB" i="1" dirty="0" smtClean="0"/>
              <a:t>People, progress, environment: environmental ethics and politics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AUTEL 2016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82216"/>
            <a:ext cx="2571981" cy="187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600" b="1" dirty="0" smtClean="0">
                <a:solidFill>
                  <a:srgbClr val="FF0000"/>
                </a:solidFill>
              </a:rPr>
              <a:t>Diagnosis of needs</a:t>
            </a:r>
            <a:endParaRPr lang="en-GB" sz="5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Benefits of teamwork for employability </a:t>
            </a:r>
          </a:p>
          <a:p>
            <a:r>
              <a:rPr lang="en-GB" dirty="0" smtClean="0"/>
              <a:t>Signs of ‘unhealthy’ teacher-student relationship (one-way dependence)  </a:t>
            </a:r>
          </a:p>
          <a:p>
            <a:endParaRPr lang="en-GB" dirty="0" smtClean="0"/>
          </a:p>
          <a:p>
            <a:r>
              <a:rPr lang="en-GB" dirty="0" smtClean="0"/>
              <a:t>Teamwork missing from departmental curriculum </a:t>
            </a:r>
          </a:p>
          <a:p>
            <a:endParaRPr lang="en-GB" dirty="0"/>
          </a:p>
          <a:p>
            <a:r>
              <a:rPr lang="en-GB" u="sng" dirty="0" smtClean="0"/>
              <a:t>Hypothesis:</a:t>
            </a:r>
            <a:r>
              <a:rPr lang="en-GB" dirty="0" smtClean="0"/>
              <a:t> Students reluctant to engage in teamwork but once they overcome this they thrive (experience of co-ordinating student conference) </a:t>
            </a:r>
          </a:p>
          <a:p>
            <a:endParaRPr lang="en-GB" dirty="0"/>
          </a:p>
          <a:p>
            <a:r>
              <a:rPr lang="en-GB" dirty="0" smtClean="0"/>
              <a:t>Need to find a good module that would be suitable for teamwork (project based work/assessment)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77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600" b="1" dirty="0" smtClean="0">
                <a:solidFill>
                  <a:srgbClr val="FF0000"/>
                </a:solidFill>
              </a:rPr>
              <a:t>Challenges </a:t>
            </a:r>
            <a:r>
              <a:rPr lang="en-GB" sz="5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Responses</a:t>
            </a:r>
            <a:endParaRPr lang="en-GB" sz="5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IP37620 </a:t>
            </a:r>
            <a:r>
              <a:rPr lang="en-GB" i="1" dirty="0" smtClean="0"/>
              <a:t>People Progress Environment </a:t>
            </a:r>
            <a:r>
              <a:rPr lang="en-GB" dirty="0" smtClean="0"/>
              <a:t>(Part 2 option)</a:t>
            </a:r>
          </a:p>
          <a:p>
            <a:r>
              <a:rPr lang="en-GB" dirty="0" smtClean="0"/>
              <a:t>Restructuring the module to create space for teamwork (beyond seminar activities) </a:t>
            </a:r>
            <a:r>
              <a:rPr lang="en-GB" dirty="0" smtClean="0">
                <a:sym typeface="Wingdings" panose="05000000000000000000" pitchFamily="2" charset="2"/>
              </a:rPr>
              <a:t> Part 1, Part 2</a:t>
            </a:r>
            <a:r>
              <a:rPr lang="en-GB" dirty="0" smtClean="0"/>
              <a:t>  </a:t>
            </a:r>
          </a:p>
          <a:p>
            <a:endParaRPr lang="en-GB" dirty="0" smtClean="0"/>
          </a:p>
          <a:p>
            <a:r>
              <a:rPr lang="en-GB" dirty="0" smtClean="0"/>
              <a:t>Restructuring assessment to incorporate team-produced assignments </a:t>
            </a:r>
          </a:p>
          <a:p>
            <a:endParaRPr lang="en-GB" dirty="0"/>
          </a:p>
          <a:p>
            <a:r>
              <a:rPr lang="en-GB" dirty="0" smtClean="0"/>
              <a:t>Calibrating assessment  so that individual work gets more weight than team-produced </a:t>
            </a:r>
          </a:p>
          <a:p>
            <a:endParaRPr lang="en-GB" dirty="0"/>
          </a:p>
          <a:p>
            <a:r>
              <a:rPr lang="en-GB" dirty="0" smtClean="0"/>
              <a:t>Excellent organisation of the module – clarity in all aspects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76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600" b="1" dirty="0" smtClean="0">
                <a:solidFill>
                  <a:srgbClr val="FF0000"/>
                </a:solidFill>
              </a:rPr>
              <a:t>Module structure</a:t>
            </a:r>
            <a:endParaRPr lang="en-GB" sz="5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IP37620 </a:t>
            </a:r>
            <a:r>
              <a:rPr lang="en-GB" i="1" dirty="0" smtClean="0"/>
              <a:t>People Progress Environment </a:t>
            </a:r>
            <a:r>
              <a:rPr lang="en-GB" dirty="0" smtClean="0"/>
              <a:t>(Part 2 option)</a:t>
            </a:r>
          </a:p>
          <a:p>
            <a:r>
              <a:rPr lang="en-GB" dirty="0" smtClean="0"/>
              <a:t>Restructuring the module to create space for teamwork (beyond seminar activities) </a:t>
            </a:r>
            <a:r>
              <a:rPr lang="en-GB" dirty="0" smtClean="0">
                <a:sym typeface="Wingdings" panose="05000000000000000000" pitchFamily="2" charset="2"/>
              </a:rPr>
              <a:t> Part 1, Part 2</a:t>
            </a:r>
            <a:r>
              <a:rPr lang="en-GB" dirty="0" smtClean="0"/>
              <a:t>  </a:t>
            </a:r>
          </a:p>
          <a:p>
            <a:endParaRPr lang="en-GB" dirty="0" smtClean="0"/>
          </a:p>
          <a:p>
            <a:r>
              <a:rPr lang="en-GB" dirty="0" smtClean="0"/>
              <a:t>Restructuring assessment to incorporate team-produced assignments </a:t>
            </a:r>
          </a:p>
          <a:p>
            <a:endParaRPr lang="en-GB" dirty="0"/>
          </a:p>
          <a:p>
            <a:r>
              <a:rPr lang="en-GB" dirty="0" smtClean="0"/>
              <a:t>Calibrating assessment  so that individual work gets more weight than team-produced </a:t>
            </a:r>
          </a:p>
          <a:p>
            <a:endParaRPr lang="en-GB" dirty="0"/>
          </a:p>
          <a:p>
            <a:r>
              <a:rPr lang="en-GB" dirty="0" smtClean="0"/>
              <a:t>Excellent organisation of the module – clarity in all aspects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61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600" b="1" dirty="0" smtClean="0">
                <a:solidFill>
                  <a:srgbClr val="FF0000"/>
                </a:solidFill>
              </a:rPr>
              <a:t>Assessment</a:t>
            </a:r>
            <a:endParaRPr lang="en-GB" sz="5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Essay </a:t>
            </a:r>
            <a:r>
              <a:rPr lang="en-GB" b="1" dirty="0"/>
              <a:t>of 2,750 words; produced individually (45% of final mark).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assignment  traditional in its format but innovative in the sense that students were choosing their own essay questions – and had to discuss their choice with me, so that the question design allowed them to achieve highest marks.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Project </a:t>
            </a:r>
            <a:r>
              <a:rPr lang="en-GB" b="1" dirty="0"/>
              <a:t>Report of 7,000 words (for a team of four students – teams of other size, prorated word count); produced collectively (45% of final mark).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assignment is innovative as it involves teamwork in both the </a:t>
            </a:r>
            <a:r>
              <a:rPr lang="en-GB" dirty="0" smtClean="0"/>
              <a:t>researching </a:t>
            </a:r>
            <a:r>
              <a:rPr lang="en-GB" dirty="0"/>
              <a:t>and writing stages of the assignment.  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Reflective </a:t>
            </a:r>
            <a:r>
              <a:rPr lang="en-GB" b="1" dirty="0"/>
              <a:t>Report of 1,000 words; produced individually (10% of final mark). </a:t>
            </a: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assignment </a:t>
            </a:r>
            <a:r>
              <a:rPr lang="en-GB" dirty="0" smtClean="0"/>
              <a:t>is innovative </a:t>
            </a:r>
            <a:r>
              <a:rPr lang="en-GB" dirty="0"/>
              <a:t>in the sense that instead of additional </a:t>
            </a:r>
            <a:r>
              <a:rPr lang="en-GB" dirty="0" smtClean="0"/>
              <a:t>research </a:t>
            </a:r>
            <a:r>
              <a:rPr lang="en-GB" dirty="0"/>
              <a:t>it asked students to reflect on their learning process in their team &amp; examine and assess their own role in it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55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600" b="1" dirty="0" smtClean="0">
                <a:solidFill>
                  <a:srgbClr val="FF0000"/>
                </a:solidFill>
              </a:rPr>
              <a:t>Priorities</a:t>
            </a:r>
            <a:endParaRPr lang="en-GB" sz="5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Create excellent student – teacher rapport (attitude, quality, access, formal requirements)  </a:t>
            </a:r>
          </a:p>
          <a:p>
            <a:endParaRPr lang="en-GB" dirty="0" smtClean="0"/>
          </a:p>
          <a:p>
            <a:r>
              <a:rPr lang="en-GB" dirty="0" smtClean="0"/>
              <a:t>Nurture good relationships among students during the first half of the module (teamwork activities in seminars; film session; campus garden walk; blog; extracurricular activities) </a:t>
            </a:r>
          </a:p>
          <a:p>
            <a:endParaRPr lang="en-GB" dirty="0"/>
          </a:p>
          <a:p>
            <a:r>
              <a:rPr lang="en-GB" dirty="0" smtClean="0"/>
              <a:t>Make the module easy to access on Blackboard (use AU ECA rubric)</a:t>
            </a:r>
          </a:p>
          <a:p>
            <a:endParaRPr lang="en-GB" dirty="0"/>
          </a:p>
          <a:p>
            <a:r>
              <a:rPr lang="en-GB" dirty="0" smtClean="0"/>
              <a:t>Include ongoing feedback; get students involved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36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600" b="1" dirty="0" smtClean="0">
                <a:solidFill>
                  <a:srgbClr val="FF0000"/>
                </a:solidFill>
              </a:rPr>
              <a:t>Lessons learned</a:t>
            </a:r>
            <a:endParaRPr lang="en-GB" sz="5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Students do not like teamwork and dread being assessed on team-produced work</a:t>
            </a:r>
          </a:p>
          <a:p>
            <a:endParaRPr lang="en-GB" dirty="0" smtClean="0"/>
          </a:p>
          <a:p>
            <a:r>
              <a:rPr lang="en-GB" dirty="0" smtClean="0"/>
              <a:t>Once they have the experience – they cherish it and view it very positively (excellent feedback)</a:t>
            </a:r>
          </a:p>
          <a:p>
            <a:endParaRPr lang="en-GB" dirty="0"/>
          </a:p>
          <a:p>
            <a:r>
              <a:rPr lang="en-GB" dirty="0" smtClean="0"/>
              <a:t>Teamwork improves students’ academic performance and excellent outputs (average mark: 64)</a:t>
            </a:r>
          </a:p>
          <a:p>
            <a:endParaRPr lang="en-GB" dirty="0"/>
          </a:p>
          <a:p>
            <a:r>
              <a:rPr lang="en-GB" dirty="0" smtClean="0"/>
              <a:t>Teamwork experience can be life-transforming (leadership qualities; self-esteem; access)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13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600" b="1" dirty="0" smtClean="0">
                <a:solidFill>
                  <a:srgbClr val="FF0000"/>
                </a:solidFill>
              </a:rPr>
              <a:t>Thank you</a:t>
            </a:r>
            <a:endParaRPr lang="en-GB" sz="5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 and looking forward to your questions and comments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239080" cy="215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28508"/>
            <a:ext cx="3263073" cy="243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86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2016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C4B0C576-866D-43C2-88D8-374EFD3AB1E8}"/>
</file>

<file path=customXml/itemProps2.xml><?xml version="1.0" encoding="utf-8"?>
<ds:datastoreItem xmlns:ds="http://schemas.openxmlformats.org/officeDocument/2006/customXml" ds:itemID="{B8D9A945-9BFF-471F-906F-B47CADA0A02D}"/>
</file>

<file path=customXml/itemProps3.xml><?xml version="1.0" encoding="utf-8"?>
<ds:datastoreItem xmlns:ds="http://schemas.openxmlformats.org/officeDocument/2006/customXml" ds:itemID="{E8190DFE-51CC-4652-9732-6FB9884DA4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507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‘Teaching through teamwork and the challenges of assessment’</vt:lpstr>
      <vt:lpstr>Diagnosis of needs</vt:lpstr>
      <vt:lpstr>Challenges  Responses</vt:lpstr>
      <vt:lpstr>Module structure</vt:lpstr>
      <vt:lpstr>Assessment</vt:lpstr>
      <vt:lpstr>Priorities</vt:lpstr>
      <vt:lpstr>Lessons learned</vt:lpstr>
      <vt:lpstr>Thank you</vt:lpstr>
    </vt:vector>
  </TitlesOfParts>
  <Company>UWA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– Population and Consumption</dc:title>
  <dc:creator>kas</dc:creator>
  <cp:lastModifiedBy>Kamila</cp:lastModifiedBy>
  <cp:revision>44</cp:revision>
  <dcterms:created xsi:type="dcterms:W3CDTF">2015-02-10T11:52:42Z</dcterms:created>
  <dcterms:modified xsi:type="dcterms:W3CDTF">2016-08-01T10:32:37Z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