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36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3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9" r:id="rId1"/>
  </p:sldMasterIdLst>
  <p:handoutMasterIdLst>
    <p:handoutMasterId r:id="rId49"/>
  </p:handoutMasterIdLst>
  <p:sldIdLst>
    <p:sldId id="256" r:id="rId2"/>
    <p:sldId id="476" r:id="rId3"/>
    <p:sldId id="475" r:id="rId4"/>
    <p:sldId id="412" r:id="rId5"/>
    <p:sldId id="477" r:id="rId6"/>
    <p:sldId id="414" r:id="rId7"/>
    <p:sldId id="419" r:id="rId8"/>
    <p:sldId id="418" r:id="rId9"/>
    <p:sldId id="420" r:id="rId10"/>
    <p:sldId id="478" r:id="rId11"/>
    <p:sldId id="424" r:id="rId12"/>
    <p:sldId id="425" r:id="rId13"/>
    <p:sldId id="470" r:id="rId14"/>
    <p:sldId id="468" r:id="rId15"/>
    <p:sldId id="471" r:id="rId16"/>
    <p:sldId id="472" r:id="rId17"/>
    <p:sldId id="479" r:id="rId18"/>
    <p:sldId id="432" r:id="rId19"/>
    <p:sldId id="426" r:id="rId20"/>
    <p:sldId id="433" r:id="rId21"/>
    <p:sldId id="449" r:id="rId22"/>
    <p:sldId id="447" r:id="rId23"/>
    <p:sldId id="448" r:id="rId24"/>
    <p:sldId id="443" r:id="rId25"/>
    <p:sldId id="437" r:id="rId26"/>
    <p:sldId id="438" r:id="rId27"/>
    <p:sldId id="439" r:id="rId28"/>
    <p:sldId id="440" r:id="rId29"/>
    <p:sldId id="464" r:id="rId30"/>
    <p:sldId id="466" r:id="rId31"/>
    <p:sldId id="427" r:id="rId32"/>
    <p:sldId id="473" r:id="rId33"/>
    <p:sldId id="428" r:id="rId34"/>
    <p:sldId id="480" r:id="rId35"/>
    <p:sldId id="481" r:id="rId36"/>
    <p:sldId id="482" r:id="rId37"/>
    <p:sldId id="430" r:id="rId38"/>
    <p:sldId id="400" r:id="rId39"/>
    <p:sldId id="483" r:id="rId40"/>
    <p:sldId id="463" r:id="rId41"/>
    <p:sldId id="454" r:id="rId42"/>
    <p:sldId id="455" r:id="rId43"/>
    <p:sldId id="456" r:id="rId44"/>
    <p:sldId id="457" r:id="rId45"/>
    <p:sldId id="458" r:id="rId46"/>
    <p:sldId id="459" r:id="rId47"/>
    <p:sldId id="467" r:id="rId4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04" autoAdjust="0"/>
    <p:restoredTop sz="90929"/>
  </p:normalViewPr>
  <p:slideViewPr>
    <p:cSldViewPr>
      <p:cViewPr varScale="1">
        <p:scale>
          <a:sx n="76" d="100"/>
          <a:sy n="76" d="100"/>
        </p:scale>
        <p:origin x="-102" y="-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5B9A276-D1ED-4DF3-96BB-58025AC32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2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white">
            <a:xfrm>
              <a:off x="0" y="720"/>
              <a:ext cx="5760" cy="86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6" name="Rectangle 1028"/>
            <p:cNvSpPr>
              <a:spLocks noChangeArrowheads="1"/>
            </p:cNvSpPr>
            <p:nvPr/>
          </p:nvSpPr>
          <p:spPr bwMode="white">
            <a:xfrm>
              <a:off x="0" y="4080"/>
              <a:ext cx="576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pic>
          <p:nvPicPr>
            <p:cNvPr id="7" name="Picture 1029" descr="URBBANND"/>
            <p:cNvPicPr>
              <a:picLocks noChangeAspect="1" noChangeArrowheads="1"/>
            </p:cNvPicPr>
            <p:nvPr/>
          </p:nvPicPr>
          <p:blipFill>
            <a:blip r:embed="rId2" cstate="print"/>
            <a:srcRect l="5824" t="8493" r="35922"/>
            <a:stretch>
              <a:fillRect/>
            </a:stretch>
          </p:blipFill>
          <p:spPr bwMode="ltGray">
            <a:xfrm>
              <a:off x="0" y="0"/>
              <a:ext cx="5760" cy="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8" name="Rectangle 1030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9" name="Rectangle 103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3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B4261-42C1-40D6-BE87-A8068B30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E5EB5-D57F-4799-9FBC-7AEA354AF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3F7AC-102C-4D2E-8CC3-42FF10A73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2F837-95E1-4BE2-A9C4-9C683674A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6A616-D523-4529-B6D0-455E9F641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25CD5-CE5A-4325-B02F-FDCA1842F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B46A2-97A5-4FF6-828B-49ED6CF46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539D3-1AB5-4BD9-8934-B982D59BB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55DF0-92A9-40C5-B895-7CFF4CBF0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BD830-1EF6-4E8A-888E-A9F868E5D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5B6B-D9C5-4778-9AB1-D2CF2E17A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2291" name="Rectangle 3"/>
            <p:cNvSpPr>
              <a:spLocks noChangeArrowheads="1"/>
            </p:cNvSpPr>
            <p:nvPr/>
          </p:nvSpPr>
          <p:spPr bwMode="white">
            <a:xfrm>
              <a:off x="0" y="0"/>
              <a:ext cx="5760" cy="1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2292" name="Rectangle 4"/>
            <p:cNvSpPr>
              <a:spLocks noChangeArrowheads="1"/>
            </p:cNvSpPr>
            <p:nvPr/>
          </p:nvSpPr>
          <p:spPr bwMode="white">
            <a:xfrm>
              <a:off x="0" y="4080"/>
              <a:ext cx="576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pic>
          <p:nvPicPr>
            <p:cNvPr id="1034" name="Picture 5" descr="URBBANND"/>
            <p:cNvPicPr>
              <a:picLocks noChangeAspect="1" noChangeArrowheads="1"/>
            </p:cNvPicPr>
            <p:nvPr/>
          </p:nvPicPr>
          <p:blipFill>
            <a:blip r:embed="rId13" cstate="print"/>
            <a:srcRect t="66667"/>
            <a:stretch>
              <a:fillRect/>
            </a:stretch>
          </p:blipFill>
          <p:spPr bwMode="ltGray">
            <a:xfrm>
              <a:off x="0" y="0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146EEC3-C69B-4875-99ED-C52D83973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30000"/>
        <a:buBlip>
          <a:blip r:embed="rId14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15000"/>
        <a:buBlip>
          <a:blip r:embed="rId14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4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4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4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4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set@aber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raday_Michael_Christmas_lecture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elcase.com/eu-en/research/articles/topics/active-learning/cats-college-cambridge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eativeacademic.uk/blog/education-10-20-30-can-we-view-creativity-and-learning-ecologies-in-the-same-wa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44" y="2875384"/>
            <a:ext cx="8786874" cy="220980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successful is within-lecture </a:t>
            </a:r>
            <a: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self-)assessment of student </a:t>
            </a:r>
            <a: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r>
              <a:rPr lang="en-GB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knowledge &amp;</a:t>
            </a:r>
            <a: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learning?: </a:t>
            </a:r>
            <a: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experiences </a:t>
            </a:r>
            <a:r>
              <a:rPr lang="en-GB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some </a:t>
            </a:r>
            <a: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</a:t>
            </a:r>
            <a:r>
              <a:rPr lang="en-GB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Geography modules</a:t>
            </a:r>
            <a:r>
              <a:rPr lang="en-GB" sz="32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</a:br>
            <a:endParaRPr lang="en-US" sz="3200" dirty="0" smtClean="0">
              <a:solidFill>
                <a:srgbClr val="8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4878850"/>
            <a:ext cx="8803280" cy="121444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800" b="1" dirty="0" smtClean="0">
                <a:latin typeface="Arial" pitchFamily="34" charset="0"/>
                <a:cs typeface="Arial" pitchFamily="34" charset="0"/>
              </a:rPr>
              <a:t>Stephen Tooth</a:t>
            </a:r>
          </a:p>
          <a:p>
            <a:pPr>
              <a:spcBef>
                <a:spcPts val="0"/>
              </a:spcBef>
            </a:pPr>
            <a:r>
              <a:rPr lang="en-GB" sz="2800" b="1" dirty="0" smtClean="0">
                <a:latin typeface="Arial" pitchFamily="34" charset="0"/>
                <a:cs typeface="Arial" pitchFamily="34" charset="0"/>
              </a:rPr>
              <a:t>Geography &amp; Earth Sciences</a:t>
            </a:r>
          </a:p>
          <a:p>
            <a:pPr>
              <a:spcBef>
                <a:spcPts val="0"/>
              </a:spcBef>
            </a:pPr>
            <a:r>
              <a:rPr lang="en-GB" sz="2800" b="1" dirty="0" smtClean="0">
                <a:latin typeface="Arial" pitchFamily="34" charset="0"/>
                <a:cs typeface="Arial" pitchFamily="34" charset="0"/>
                <a:hlinkClick r:id="rId2"/>
              </a:rPr>
              <a:t>set@aber.ac.uk</a:t>
            </a:r>
            <a:endParaRPr lang="en-GB" sz="28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endParaRPr lang="en-GB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101142"/>
            <a:ext cx="41859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Aberystwyth University</a:t>
            </a:r>
          </a:p>
          <a:p>
            <a:pPr algn="ctr"/>
            <a:r>
              <a:rPr lang="en-GB" b="1" dirty="0" smtClean="0"/>
              <a:t>Learning &amp; Teaching Conference</a:t>
            </a:r>
          </a:p>
          <a:p>
            <a:pPr algn="ctr"/>
            <a:r>
              <a:rPr lang="en-GB" b="1" dirty="0" smtClean="0"/>
              <a:t>July 10-12</a:t>
            </a:r>
            <a:r>
              <a:rPr lang="en-GB" b="1" baseline="30000" dirty="0" smtClean="0"/>
              <a:t>th</a:t>
            </a:r>
            <a:r>
              <a:rPr lang="en-GB" b="1" dirty="0" smtClean="0"/>
              <a:t> 2017</a:t>
            </a:r>
            <a:endParaRPr lang="en-GB" b="1" dirty="0"/>
          </a:p>
        </p:txBody>
      </p:sp>
      <p:pic>
        <p:nvPicPr>
          <p:cNvPr id="1029" name="Picture 5" descr="2017 conferenc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88"/>
            <a:ext cx="2051720" cy="20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23084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Please write down the first 5 words or phrases that you associate with this image</a:t>
            </a:r>
            <a:endParaRPr lang="en-GB" sz="1800" dirty="0"/>
          </a:p>
        </p:txBody>
      </p:sp>
      <p:sp>
        <p:nvSpPr>
          <p:cNvPr id="4" name="Rectangle 3"/>
          <p:cNvSpPr/>
          <p:nvPr/>
        </p:nvSpPr>
        <p:spPr>
          <a:xfrm>
            <a:off x="1115616" y="1196752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New Zealand Alps </a:t>
            </a:r>
            <a:endParaRPr lang="en-GB" b="1" dirty="0" smtClean="0">
              <a:solidFill>
                <a:schemeClr val="bg1"/>
              </a:solidFill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(Mount </a:t>
            </a:r>
            <a:r>
              <a:rPr lang="en-GB" b="1" dirty="0">
                <a:solidFill>
                  <a:schemeClr val="bg1"/>
                </a:solidFill>
              </a:rPr>
              <a:t>Cook </a:t>
            </a:r>
            <a:r>
              <a:rPr lang="en-GB" b="1" dirty="0" smtClean="0">
                <a:solidFill>
                  <a:schemeClr val="bg1"/>
                </a:solidFill>
              </a:rPr>
              <a:t>region … some permanent ice &amp; snow)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962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7849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w</a:t>
            </a:r>
            <a:r>
              <a:rPr lang="en-GB" sz="2400" b="1" dirty="0" smtClean="0">
                <a:solidFill>
                  <a:srgbClr val="C00000"/>
                </a:solidFill>
              </a:rPr>
              <a:t>hat can we potentially gain from such a simple activity?</a:t>
            </a:r>
          </a:p>
          <a:p>
            <a:pPr algn="ctr"/>
            <a:endParaRPr lang="en-GB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create activities for students to undertake to get to know each other &amp; get known by the lecturer (i.e. participatory model with greater personalisation)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improved student engagement by ‘doing something’ (= ‘active learning’?)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u="sng" dirty="0"/>
              <a:t>i</a:t>
            </a:r>
            <a:r>
              <a:rPr lang="en-GB" sz="1800" u="sng" dirty="0" smtClean="0"/>
              <a:t>mproved student note taking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g</a:t>
            </a:r>
            <a:r>
              <a:rPr lang="en-GB" sz="1800" dirty="0" smtClean="0"/>
              <a:t>ain a better understanding of what students know &amp; what they don’t know (i.e. construct </a:t>
            </a:r>
            <a:r>
              <a:rPr lang="en-GB" sz="1800" dirty="0"/>
              <a:t>an idea of </a:t>
            </a:r>
            <a:r>
              <a:rPr lang="en-GB" sz="1800" dirty="0" smtClean="0"/>
              <a:t>their prior </a:t>
            </a:r>
            <a:r>
              <a:rPr lang="en-GB" sz="1800" dirty="0"/>
              <a:t>knowledge e.g. command of </a:t>
            </a:r>
            <a:r>
              <a:rPr lang="en-GB" sz="1800" dirty="0" smtClean="0"/>
              <a:t>terminology &amp; their abilities to read the landscape … can we adapt lecture content accordingly?)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provide a chance for students to ‘fail’ in private but be gently let down </a:t>
            </a:r>
            <a:r>
              <a:rPr lang="en-GB" sz="1800" dirty="0" smtClean="0"/>
              <a:t>&amp; </a:t>
            </a:r>
            <a:r>
              <a:rPr lang="en-GB" sz="1800" dirty="0" smtClean="0"/>
              <a:t>to have a chance to try again</a:t>
            </a: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p</a:t>
            </a:r>
            <a:r>
              <a:rPr lang="en-GB" sz="1800" dirty="0" smtClean="0"/>
              <a:t>rovide students with a yardstick against which to measure knowledge &amp; learning gains (i.e. self-assessment)</a:t>
            </a:r>
            <a:endParaRPr lang="en-GB" sz="1800" dirty="0"/>
          </a:p>
        </p:txBody>
      </p:sp>
      <p:sp>
        <p:nvSpPr>
          <p:cNvPr id="3" name="Rectangle 2"/>
          <p:cNvSpPr/>
          <p:nvPr/>
        </p:nvSpPr>
        <p:spPr>
          <a:xfrm>
            <a:off x="-24451" y="4444369"/>
            <a:ext cx="4779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why I hadn’t I </a:t>
            </a:r>
          </a:p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tried this before?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9425" y="3645024"/>
            <a:ext cx="4308143" cy="3168351"/>
          </a:xfrm>
          <a:prstGeom prst="rect">
            <a:avLst/>
          </a:prstGeom>
          <a:ln w="25400">
            <a:solidFill>
              <a:srgbClr val="BBE0E3"/>
            </a:solidFill>
          </a:ln>
        </p:spPr>
      </p:pic>
    </p:spTree>
    <p:extLst>
      <p:ext uri="{BB962C8B-B14F-4D97-AF65-F5344CB8AC3E}">
        <p14:creationId xmlns:p14="http://schemas.microsoft.com/office/powerpoint/2010/main" val="19645566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564" y="442987"/>
            <a:ext cx="878497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Semester 1 Geography modules 2016/17</a:t>
            </a:r>
          </a:p>
          <a:p>
            <a:pPr algn="ctr"/>
            <a:endParaRPr lang="en-GB" sz="1000" dirty="0"/>
          </a:p>
          <a:p>
            <a:pPr algn="ctr"/>
            <a:r>
              <a:rPr lang="en-GB" b="1" dirty="0" smtClean="0"/>
              <a:t>GG23410 Sedimentary Environments </a:t>
            </a:r>
          </a:p>
          <a:p>
            <a:pPr algn="ctr"/>
            <a:r>
              <a:rPr lang="en-GB" dirty="0"/>
              <a:t>(team taught, ~</a:t>
            </a:r>
            <a:r>
              <a:rPr lang="en-GB" dirty="0" smtClean="0"/>
              <a:t>43 students in 2016/17)</a:t>
            </a:r>
          </a:p>
          <a:p>
            <a:pPr algn="ctr"/>
            <a:r>
              <a:rPr lang="en-GB" dirty="0" smtClean="0"/>
              <a:t>harder to incorporate ideas</a:t>
            </a:r>
          </a:p>
          <a:p>
            <a:pPr algn="ctr"/>
            <a:endParaRPr lang="en-GB" sz="1000" dirty="0"/>
          </a:p>
          <a:p>
            <a:pPr algn="ctr"/>
            <a:r>
              <a:rPr lang="en-GB" b="1" dirty="0" smtClean="0"/>
              <a:t>GG30420 River Systems </a:t>
            </a:r>
            <a:r>
              <a:rPr lang="en-GB" b="1" dirty="0"/>
              <a:t>&amp;</a:t>
            </a:r>
            <a:r>
              <a:rPr lang="en-GB" b="1" dirty="0" smtClean="0"/>
              <a:t> Global Environmental Change </a:t>
            </a:r>
          </a:p>
          <a:p>
            <a:pPr algn="ctr"/>
            <a:r>
              <a:rPr lang="en-GB" dirty="0"/>
              <a:t>(team taught, </a:t>
            </a:r>
            <a:r>
              <a:rPr lang="en-GB"/>
              <a:t>~</a:t>
            </a:r>
            <a:r>
              <a:rPr lang="en-GB" smtClean="0"/>
              <a:t>24 </a:t>
            </a:r>
            <a:r>
              <a:rPr lang="en-GB" dirty="0" smtClean="0"/>
              <a:t>students in 2016/17)</a:t>
            </a:r>
          </a:p>
          <a:p>
            <a:pPr algn="ctr"/>
            <a:r>
              <a:rPr lang="en-GB" dirty="0"/>
              <a:t>e</a:t>
            </a:r>
            <a:r>
              <a:rPr lang="en-GB" dirty="0" smtClean="0"/>
              <a:t>asier to incorporate ideas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284984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‘before’ &amp; ‘after’ exercises</a:t>
            </a:r>
            <a:endParaRPr lang="en-GB" dirty="0"/>
          </a:p>
          <a:p>
            <a:pPr algn="ctr"/>
            <a:r>
              <a:rPr lang="en-GB" dirty="0"/>
              <a:t>n</a:t>
            </a:r>
            <a:r>
              <a:rPr lang="en-GB" dirty="0" smtClean="0"/>
              <a:t>ot </a:t>
            </a:r>
            <a:r>
              <a:rPr lang="en-GB" dirty="0"/>
              <a:t>compulsory </a:t>
            </a:r>
            <a:r>
              <a:rPr lang="en-GB" dirty="0" smtClean="0"/>
              <a:t>&amp; </a:t>
            </a:r>
            <a:r>
              <a:rPr lang="en-GB" dirty="0"/>
              <a:t>could be done </a:t>
            </a:r>
            <a:r>
              <a:rPr lang="en-GB" dirty="0" smtClean="0"/>
              <a:t>anonymously</a:t>
            </a:r>
          </a:p>
          <a:p>
            <a:pPr algn="ctr"/>
            <a:r>
              <a:rPr lang="en-GB" dirty="0" smtClean="0"/>
              <a:t>collect </a:t>
            </a:r>
            <a:r>
              <a:rPr lang="en-GB" dirty="0"/>
              <a:t>in, copy </a:t>
            </a:r>
            <a:r>
              <a:rPr lang="en-GB" dirty="0" smtClean="0"/>
              <a:t>&amp; </a:t>
            </a:r>
            <a:r>
              <a:rPr lang="en-GB" dirty="0"/>
              <a:t>return the follow </a:t>
            </a:r>
            <a:r>
              <a:rPr lang="en-GB" dirty="0" smtClean="0"/>
              <a:t>week</a:t>
            </a:r>
            <a:endParaRPr lang="en-GB" dirty="0"/>
          </a:p>
          <a:p>
            <a:pPr algn="ctr"/>
            <a:r>
              <a:rPr lang="en-GB" dirty="0" smtClean="0"/>
              <a:t>other </a:t>
            </a:r>
            <a:r>
              <a:rPr lang="en-GB" dirty="0"/>
              <a:t>lecturers did similar </a:t>
            </a:r>
            <a:r>
              <a:rPr lang="en-GB" dirty="0" smtClean="0"/>
              <a:t>exercises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619672" y="4769857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success or otherwise assessed through:</a:t>
            </a:r>
          </a:p>
          <a:p>
            <a:pPr algn="ctr"/>
            <a:r>
              <a:rPr lang="en-GB" dirty="0"/>
              <a:t>observations of student engagement</a:t>
            </a:r>
          </a:p>
          <a:p>
            <a:pPr algn="ctr"/>
            <a:r>
              <a:rPr lang="en-GB" dirty="0"/>
              <a:t>quality of students’ responses (‘before’ vs ‘after’)</a:t>
            </a:r>
          </a:p>
          <a:p>
            <a:pPr algn="ctr"/>
            <a:r>
              <a:rPr lang="en-GB" dirty="0"/>
              <a:t>student comments in class or in MEQ process</a:t>
            </a:r>
          </a:p>
        </p:txBody>
      </p:sp>
    </p:spTree>
    <p:extLst>
      <p:ext uri="{BB962C8B-B14F-4D97-AF65-F5344CB8AC3E}">
        <p14:creationId xmlns:p14="http://schemas.microsoft.com/office/powerpoint/2010/main" val="39704082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44" y="1214422"/>
            <a:ext cx="8786874" cy="2209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b="1" dirty="0" smtClean="0">
                <a:latin typeface="Arial" pitchFamily="34" charset="0"/>
                <a:cs typeface="Times New Roman" pitchFamily="18" charset="0"/>
              </a:rPr>
              <a:t>GG23410 </a:t>
            </a:r>
            <a:br>
              <a:rPr lang="en-GB" sz="3200" b="1" dirty="0" smtClean="0">
                <a:latin typeface="Arial" pitchFamily="34" charset="0"/>
                <a:cs typeface="Times New Roman" pitchFamily="18" charset="0"/>
              </a:rPr>
            </a:br>
            <a:r>
              <a:rPr lang="en-GB" sz="3200" b="1" dirty="0" smtClean="0">
                <a:latin typeface="Arial" pitchFamily="34" charset="0"/>
                <a:cs typeface="Times New Roman" pitchFamily="18" charset="0"/>
              </a:rPr>
              <a:t>SEDIMENTARY ENVIRONMENTS</a:t>
            </a:r>
            <a:endParaRPr lang="en-US" sz="32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929066"/>
            <a:ext cx="8458200" cy="1214446"/>
          </a:xfrm>
        </p:spPr>
        <p:txBody>
          <a:bodyPr/>
          <a:lstStyle/>
          <a:p>
            <a:pPr eaLnBrk="1" hangingPunct="1"/>
            <a:r>
              <a:rPr lang="en-GB" b="1" dirty="0" smtClean="0">
                <a:latin typeface="Arial" pitchFamily="34" charset="0"/>
                <a:cs typeface="Times New Roman" pitchFamily="18" charset="0"/>
              </a:rPr>
              <a:t>Lecture 3</a:t>
            </a:r>
          </a:p>
          <a:p>
            <a:pPr eaLnBrk="1" hangingPunct="1"/>
            <a:r>
              <a:rPr lang="en-GB" b="1" dirty="0" smtClean="0">
                <a:latin typeface="Arial" pitchFamily="34" charset="0"/>
                <a:cs typeface="Times New Roman" pitchFamily="18" charset="0"/>
              </a:rPr>
              <a:t>Fluvial sedimentary environments</a:t>
            </a:r>
            <a:endParaRPr lang="en-US" dirty="0" smtClean="0"/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785786" y="4929198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561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t\Documents from old computer\IGES news and events folder\Rivers Group folder\Afon Fach Little River\Little River exercises\meanders with point b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39" y="769248"/>
            <a:ext cx="7458769" cy="559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9223" y="341591"/>
            <a:ext cx="3031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r</a:t>
            </a:r>
            <a:r>
              <a:rPr lang="en-GB" b="1" dirty="0" smtClean="0">
                <a:solidFill>
                  <a:srgbClr val="C00000"/>
                </a:solidFill>
              </a:rPr>
              <a:t>elatively easy example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767" y="6402814"/>
            <a:ext cx="8861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r</a:t>
            </a:r>
            <a:r>
              <a:rPr lang="en-GB" sz="1600" dirty="0" smtClean="0"/>
              <a:t>iver channel, meanders, floodplain, vegetation, sandy bars, infilled oxbow (abandoned bend) ...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474303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t\Documents from old computer\Current papers folder\10 points about geomorphology folder\10 reasons Welsh version folder\key point 3 Welsh blog\IMG_48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136904" cy="550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6288" y="340292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h</a:t>
            </a:r>
            <a:r>
              <a:rPr lang="en-GB" b="1" dirty="0" smtClean="0">
                <a:solidFill>
                  <a:srgbClr val="C00000"/>
                </a:solidFill>
              </a:rPr>
              <a:t>arder example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63325"/>
            <a:ext cx="9108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</a:t>
            </a:r>
            <a:r>
              <a:rPr lang="en-GB" sz="1600" dirty="0" smtClean="0"/>
              <a:t>iver channel, meanders, floodplain, bay, cliffs, headland, gravel beach ridge, back barrier marsh …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812807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t\Documents from old computer\Current papers folder\Mars Folder\Simpson Desert Folder\Australia photos May 2006\DSCN0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0750"/>
            <a:ext cx="8280920" cy="557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260648"/>
            <a:ext cx="2589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h</a:t>
            </a:r>
            <a:r>
              <a:rPr lang="en-GB" b="1" dirty="0" smtClean="0">
                <a:solidFill>
                  <a:srgbClr val="C00000"/>
                </a:solidFill>
              </a:rPr>
              <a:t>arder example still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6363325"/>
            <a:ext cx="9073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</a:t>
            </a:r>
            <a:r>
              <a:rPr lang="en-GB" sz="1600" dirty="0" smtClean="0"/>
              <a:t>esert, arid, sand, sparse/patchy vegetation, </a:t>
            </a:r>
            <a:r>
              <a:rPr lang="en-GB" sz="1600" dirty="0"/>
              <a:t>wind-blown ripples, linear </a:t>
            </a:r>
            <a:r>
              <a:rPr lang="en-GB" sz="1600" dirty="0" smtClean="0"/>
              <a:t>dune, </a:t>
            </a:r>
            <a:r>
              <a:rPr lang="en-GB" sz="1600" dirty="0" err="1" smtClean="0"/>
              <a:t>interdune</a:t>
            </a:r>
            <a:r>
              <a:rPr lang="en-GB" sz="1600" dirty="0" smtClean="0"/>
              <a:t> swales ...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044664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07504" y="542285"/>
            <a:ext cx="892899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cs typeface="Times New Roman" pitchFamily="18" charset="0"/>
              </a:rPr>
              <a:t>Outline of </a:t>
            </a:r>
            <a:r>
              <a:rPr lang="en-GB" sz="2800" b="1" dirty="0" smtClean="0">
                <a:cs typeface="Times New Roman" pitchFamily="18" charset="0"/>
              </a:rPr>
              <a:t>lecture</a:t>
            </a:r>
            <a:endParaRPr lang="en-GB" sz="2800" dirty="0">
              <a:latin typeface="Times" charset="0"/>
              <a:cs typeface="Times New Roman" pitchFamily="18" charset="0"/>
            </a:endParaRPr>
          </a:p>
          <a:p>
            <a:pPr eaLnBrk="0" hangingPunct="0"/>
            <a:r>
              <a:rPr lang="en-GB" sz="1000" dirty="0">
                <a:cs typeface="Arial" pitchFamily="34" charset="0"/>
              </a:rPr>
              <a:t> </a:t>
            </a:r>
            <a:endParaRPr lang="en-GB" sz="800" dirty="0">
              <a:cs typeface="Arial" pitchFamily="34" charset="0"/>
            </a:endParaRPr>
          </a:p>
          <a:p>
            <a:pPr eaLnBrk="0" hangingPunct="0"/>
            <a:r>
              <a:rPr lang="en-GB" sz="2400" dirty="0">
                <a:cs typeface="Arial" pitchFamily="34" charset="0"/>
              </a:rPr>
              <a:t>1</a:t>
            </a:r>
            <a:r>
              <a:rPr lang="en-GB" sz="2400" dirty="0" smtClean="0">
                <a:cs typeface="Arial" pitchFamily="34" charset="0"/>
              </a:rPr>
              <a:t>) Coasts in the ‘sediment conveyor’</a:t>
            </a:r>
            <a:endParaRPr lang="en-GB" sz="2400" dirty="0">
              <a:cs typeface="Arial" pitchFamily="34" charset="0"/>
            </a:endParaRPr>
          </a:p>
          <a:p>
            <a:pPr eaLnBrk="0" hangingPunct="0"/>
            <a:r>
              <a:rPr lang="en-GB" sz="2200" dirty="0" smtClean="0">
                <a:cs typeface="Arial" pitchFamily="34" charset="0"/>
              </a:rPr>
              <a:t>- link with fluvial &amp; glacial sedimentary environments</a:t>
            </a:r>
            <a:endParaRPr lang="en-GB" sz="2200" dirty="0">
              <a:cs typeface="Arial" pitchFamily="34" charset="0"/>
            </a:endParaRPr>
          </a:p>
          <a:p>
            <a:pPr eaLnBrk="0" hangingPunct="0"/>
            <a:r>
              <a:rPr lang="en-GB" sz="2200" dirty="0" smtClean="0">
                <a:cs typeface="Arial" pitchFamily="34" charset="0"/>
              </a:rPr>
              <a:t>- global diversity of coastal environments (deltaic vs. non-deltaic)</a:t>
            </a:r>
          </a:p>
          <a:p>
            <a:pPr eaLnBrk="0" hangingPunct="0"/>
            <a:r>
              <a:rPr lang="en-GB" sz="2200" dirty="0">
                <a:cs typeface="Arial" pitchFamily="34" charset="0"/>
              </a:rPr>
              <a:t>- main processes &amp; controls in coastal sedimentary environments</a:t>
            </a:r>
          </a:p>
          <a:p>
            <a:r>
              <a:rPr lang="en-GB" sz="1000" dirty="0">
                <a:cs typeface="Arial" pitchFamily="34" charset="0"/>
              </a:rPr>
              <a:t> </a:t>
            </a:r>
          </a:p>
          <a:p>
            <a:pPr eaLnBrk="0" hangingPunct="0"/>
            <a:r>
              <a:rPr lang="en-GB" sz="2400" dirty="0" smtClean="0">
                <a:cs typeface="Arial" pitchFamily="34" charset="0"/>
              </a:rPr>
              <a:t>2) </a:t>
            </a:r>
            <a:r>
              <a:rPr lang="en-GB" sz="2400" dirty="0" smtClean="0"/>
              <a:t>Examples of coastal sedimentary environments</a:t>
            </a:r>
            <a:endParaRPr lang="en-GB" sz="2400" dirty="0"/>
          </a:p>
          <a:p>
            <a:pPr eaLnBrk="0" hangingPunct="0">
              <a:buFontTx/>
              <a:buChar char="-"/>
            </a:pPr>
            <a:r>
              <a:rPr lang="en-GB" sz="2200" dirty="0">
                <a:cs typeface="Arial" pitchFamily="34" charset="0"/>
              </a:rPr>
              <a:t> </a:t>
            </a:r>
            <a:r>
              <a:rPr lang="en-GB" sz="2200" dirty="0" smtClean="0">
                <a:cs typeface="Arial" pitchFamily="34" charset="0"/>
              </a:rPr>
              <a:t>deltas, gravel ridges, hurricanes, tsunamis</a:t>
            </a:r>
            <a:endParaRPr lang="en-GB" sz="2200" dirty="0">
              <a:cs typeface="Arial" pitchFamily="34" charset="0"/>
            </a:endParaRPr>
          </a:p>
          <a:p>
            <a:pPr eaLnBrk="0" hangingPunct="0">
              <a:buFontTx/>
              <a:buChar char="-"/>
            </a:pPr>
            <a:endParaRPr lang="en-GB" sz="800" dirty="0" smtClean="0">
              <a:cs typeface="Arial" pitchFamily="34" charset="0"/>
            </a:endParaRPr>
          </a:p>
          <a:p>
            <a:r>
              <a:rPr lang="en-GB" sz="2400" dirty="0" smtClean="0">
                <a:cs typeface="Arial" pitchFamily="34" charset="0"/>
              </a:rPr>
              <a:t>3) Aeolian landscapes </a:t>
            </a:r>
            <a:r>
              <a:rPr lang="en-GB" sz="2400" dirty="0">
                <a:cs typeface="Arial" pitchFamily="34" charset="0"/>
              </a:rPr>
              <a:t>in the ‘sediment conveyor’</a:t>
            </a:r>
          </a:p>
          <a:p>
            <a:pPr eaLnBrk="0" hangingPunct="0"/>
            <a:r>
              <a:rPr lang="en-GB" sz="2200" dirty="0">
                <a:cs typeface="Arial" pitchFamily="34" charset="0"/>
              </a:rPr>
              <a:t>- link with </a:t>
            </a:r>
            <a:r>
              <a:rPr lang="en-GB" sz="2200" dirty="0" smtClean="0">
                <a:cs typeface="Arial" pitchFamily="34" charset="0"/>
              </a:rPr>
              <a:t>fluvial, glacial &amp; coastal sedimentary </a:t>
            </a:r>
            <a:r>
              <a:rPr lang="en-GB" sz="2200" dirty="0">
                <a:cs typeface="Arial" pitchFamily="34" charset="0"/>
              </a:rPr>
              <a:t>environments</a:t>
            </a:r>
          </a:p>
          <a:p>
            <a:pPr eaLnBrk="0" hangingPunct="0"/>
            <a:r>
              <a:rPr lang="en-GB" sz="2200" dirty="0">
                <a:cs typeface="Arial" pitchFamily="34" charset="0"/>
              </a:rPr>
              <a:t>- global diversity of </a:t>
            </a:r>
            <a:r>
              <a:rPr lang="en-GB" sz="2200" dirty="0" err="1" smtClean="0">
                <a:cs typeface="Arial" pitchFamily="34" charset="0"/>
              </a:rPr>
              <a:t>aeolian</a:t>
            </a:r>
            <a:r>
              <a:rPr lang="en-GB" sz="2200" dirty="0" smtClean="0">
                <a:cs typeface="Arial" pitchFamily="34" charset="0"/>
              </a:rPr>
              <a:t> environments (coastal vs. inland)</a:t>
            </a:r>
            <a:endParaRPr lang="en-GB" sz="2200" dirty="0">
              <a:cs typeface="Arial" pitchFamily="34" charset="0"/>
            </a:endParaRPr>
          </a:p>
          <a:p>
            <a:pPr eaLnBrk="0" hangingPunct="0"/>
            <a:r>
              <a:rPr lang="en-GB" sz="2200" dirty="0">
                <a:cs typeface="Arial" pitchFamily="34" charset="0"/>
              </a:rPr>
              <a:t>- main processes &amp; controls in </a:t>
            </a:r>
            <a:r>
              <a:rPr lang="en-GB" sz="2200" dirty="0" err="1" smtClean="0">
                <a:cs typeface="Arial" pitchFamily="34" charset="0"/>
              </a:rPr>
              <a:t>aeolian</a:t>
            </a:r>
            <a:r>
              <a:rPr lang="en-GB" sz="2200" dirty="0" smtClean="0">
                <a:cs typeface="Arial" pitchFamily="34" charset="0"/>
              </a:rPr>
              <a:t> </a:t>
            </a:r>
            <a:r>
              <a:rPr lang="en-GB" sz="2200" dirty="0">
                <a:cs typeface="Arial" pitchFamily="34" charset="0"/>
              </a:rPr>
              <a:t>sedimentary environments</a:t>
            </a:r>
          </a:p>
          <a:p>
            <a:endParaRPr lang="en-GB" sz="800" dirty="0" smtClean="0"/>
          </a:p>
          <a:p>
            <a:pPr eaLnBrk="0" hangingPunct="0"/>
            <a:r>
              <a:rPr lang="en-GB" sz="2400" dirty="0" smtClean="0">
                <a:cs typeface="Arial" pitchFamily="34" charset="0"/>
              </a:rPr>
              <a:t>4) </a:t>
            </a:r>
            <a:r>
              <a:rPr lang="en-GB" sz="2400" dirty="0"/>
              <a:t>Examples of </a:t>
            </a:r>
            <a:r>
              <a:rPr lang="en-GB" sz="2400" dirty="0" smtClean="0"/>
              <a:t>desert </a:t>
            </a:r>
            <a:r>
              <a:rPr lang="en-GB" sz="2400" dirty="0" err="1" smtClean="0"/>
              <a:t>aeolian</a:t>
            </a:r>
            <a:r>
              <a:rPr lang="en-GB" sz="2400" dirty="0" smtClean="0"/>
              <a:t> </a:t>
            </a:r>
            <a:r>
              <a:rPr lang="en-GB" sz="2400" dirty="0"/>
              <a:t>sedimentary environments</a:t>
            </a:r>
          </a:p>
          <a:p>
            <a:pPr eaLnBrk="0" hangingPunct="0">
              <a:buFontTx/>
              <a:buChar char="-"/>
            </a:pPr>
            <a:r>
              <a:rPr lang="en-GB" sz="2200" dirty="0">
                <a:cs typeface="Arial" pitchFamily="34" charset="0"/>
              </a:rPr>
              <a:t> </a:t>
            </a:r>
            <a:r>
              <a:rPr lang="en-GB" sz="2200" dirty="0" err="1" smtClean="0">
                <a:cs typeface="Arial" pitchFamily="34" charset="0"/>
              </a:rPr>
              <a:t>barchan</a:t>
            </a:r>
            <a:r>
              <a:rPr lang="en-GB" sz="2200" dirty="0" smtClean="0">
                <a:cs typeface="Arial" pitchFamily="34" charset="0"/>
              </a:rPr>
              <a:t> dunes, transverse dunes, linear dunes</a:t>
            </a:r>
          </a:p>
          <a:p>
            <a:pPr eaLnBrk="0" hangingPunct="0"/>
            <a:endParaRPr lang="en-GB" sz="800" dirty="0">
              <a:cs typeface="Arial" pitchFamily="34" charset="0"/>
            </a:endParaRPr>
          </a:p>
          <a:p>
            <a:pPr eaLnBrk="0" hangingPunct="0"/>
            <a:r>
              <a:rPr lang="en-GB" sz="2400" dirty="0" smtClean="0">
                <a:cs typeface="Arial" pitchFamily="34" charset="0"/>
              </a:rPr>
              <a:t>5) Fieldwork assessment</a:t>
            </a:r>
            <a:endParaRPr lang="en-GB" sz="2400" dirty="0"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115616" y="3019172"/>
            <a:ext cx="1800200" cy="4572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6516216" y="1844824"/>
            <a:ext cx="1800200" cy="4572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660232" y="4149080"/>
            <a:ext cx="1152128" cy="4572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499992" y="5301208"/>
            <a:ext cx="1800200" cy="4572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837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64" y="116632"/>
            <a:ext cx="9160264" cy="646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60032" y="6381328"/>
            <a:ext cx="3433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</a:t>
            </a:r>
            <a:r>
              <a:rPr lang="en-GB" dirty="0" smtClean="0"/>
              <a:t>ery good/excellent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7199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39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48064" y="6374382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</a:t>
            </a:r>
            <a:r>
              <a:rPr lang="en-GB" dirty="0" smtClean="0"/>
              <a:t>verage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6496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23084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Please write down the first 5 words or phrases that you associate with this image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177491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55793" cy="64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76056" y="6316952"/>
            <a:ext cx="1737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poor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17438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2276872"/>
            <a:ext cx="8786874" cy="1219358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GG30420</a:t>
            </a:r>
            <a:b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Systems &amp; </a:t>
            </a:r>
            <a:b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Environmental Change</a:t>
            </a:r>
            <a:endParaRPr lang="en-GB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3872855"/>
            <a:ext cx="8458200" cy="1512168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GB" b="1" dirty="0" smtClean="0">
                <a:latin typeface="Arial" pitchFamily="34" charset="0"/>
                <a:cs typeface="Times New Roman" pitchFamily="18" charset="0"/>
              </a:rPr>
              <a:t>Lecture 1</a:t>
            </a:r>
          </a:p>
          <a:p>
            <a:pPr eaLnBrk="1" hangingPunct="1">
              <a:spcBef>
                <a:spcPts val="600"/>
              </a:spcBef>
            </a:pPr>
            <a:r>
              <a:rPr lang="en-GB" b="1" dirty="0" smtClean="0">
                <a:latin typeface="Arial" pitchFamily="34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785786" y="5060032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5984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1844824"/>
            <a:ext cx="4762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</a:rPr>
              <a:t>What is a river system?</a:t>
            </a:r>
            <a:endParaRPr lang="en-GB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3064684"/>
            <a:ext cx="5551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Working in groups, provide a concise definition </a:t>
            </a:r>
          </a:p>
          <a:p>
            <a:pPr algn="ctr"/>
            <a:r>
              <a:rPr lang="en-GB" dirty="0" smtClean="0"/>
              <a:t>(50 words maximum)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173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740" y="1700725"/>
            <a:ext cx="79448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C0"/>
                </a:solidFill>
              </a:rPr>
              <a:t>What is environmental change?</a:t>
            </a:r>
          </a:p>
          <a:p>
            <a:r>
              <a:rPr lang="en-GB" sz="3200" b="1" dirty="0" smtClean="0">
                <a:solidFill>
                  <a:srgbClr val="0070C0"/>
                </a:solidFill>
              </a:rPr>
              <a:t>What </a:t>
            </a:r>
            <a:r>
              <a:rPr lang="en-GB" sz="3200" b="1" dirty="0">
                <a:solidFill>
                  <a:srgbClr val="0070C0"/>
                </a:solidFill>
              </a:rPr>
              <a:t>is </a:t>
            </a:r>
            <a:r>
              <a:rPr lang="en-GB" sz="3200" b="1" dirty="0" smtClean="0">
                <a:solidFill>
                  <a:srgbClr val="0070C0"/>
                </a:solidFill>
              </a:rPr>
              <a:t>(global) environmental </a:t>
            </a:r>
            <a:r>
              <a:rPr lang="en-GB" sz="3200" b="1" dirty="0">
                <a:solidFill>
                  <a:srgbClr val="0070C0"/>
                </a:solidFill>
              </a:rPr>
              <a:t>change</a:t>
            </a:r>
            <a:r>
              <a:rPr lang="en-GB" sz="3200" b="1" dirty="0" smtClean="0">
                <a:solidFill>
                  <a:srgbClr val="0070C0"/>
                </a:solidFill>
              </a:rPr>
              <a:t>?</a:t>
            </a:r>
            <a:endParaRPr lang="en-GB" sz="32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0797" y="3212976"/>
            <a:ext cx="54667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Working in groups, provide concise definitions </a:t>
            </a:r>
          </a:p>
          <a:p>
            <a:pPr algn="ctr"/>
            <a:r>
              <a:rPr lang="en-GB" dirty="0" smtClean="0"/>
              <a:t>(50 words maximum)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8043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1736"/>
            <a:ext cx="3263471" cy="226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set\Documents from old computer\Current papers folder\Intermittent &amp; ephemeral rivers chapter\Draft figures folder\IMG_4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" y="2420888"/>
            <a:ext cx="323576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212-25 photo colou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" y="4653136"/>
            <a:ext cx="3235764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3419872" y="1242693"/>
            <a:ext cx="5616624" cy="405851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298967" y="2132856"/>
            <a:ext cx="5449497" cy="72007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98967" y="3356992"/>
            <a:ext cx="5161465" cy="72007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88088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2959"/>
            <a:ext cx="9144001" cy="673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95782" y="6381328"/>
            <a:ext cx="3433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</a:t>
            </a:r>
            <a:r>
              <a:rPr lang="en-GB" dirty="0" smtClean="0"/>
              <a:t>ery good/excellent example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788024" y="1916832"/>
            <a:ext cx="741784" cy="1584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5436096" y="1484784"/>
            <a:ext cx="741784" cy="1584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6312759" y="3356992"/>
            <a:ext cx="741784" cy="1584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4571999" y="5661248"/>
            <a:ext cx="741784" cy="1584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39552" y="44624"/>
            <a:ext cx="0" cy="6417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6748830" y="2075625"/>
            <a:ext cx="741784" cy="1584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313802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379"/>
            <a:ext cx="9128087" cy="642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83968" y="6431606"/>
            <a:ext cx="3433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</a:t>
            </a:r>
            <a:r>
              <a:rPr lang="en-GB" dirty="0" smtClean="0"/>
              <a:t>ery good/excellent example</a:t>
            </a:r>
            <a:endParaRPr lang="en-GB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7812360" y="188640"/>
            <a:ext cx="741784" cy="1584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7441468" y="2492896"/>
            <a:ext cx="741784" cy="3744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7258761" y="3501008"/>
            <a:ext cx="741784" cy="3744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179512" y="188640"/>
            <a:ext cx="0" cy="6417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764961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37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92080" y="6364804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</a:t>
            </a:r>
            <a:r>
              <a:rPr lang="en-GB" dirty="0" smtClean="0"/>
              <a:t>verage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1542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144001" cy="642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92080" y="6364804"/>
            <a:ext cx="1737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poor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85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0" y="66694"/>
            <a:ext cx="7637764" cy="509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020" y="5284365"/>
            <a:ext cx="89564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Working in groups, </a:t>
            </a:r>
            <a:r>
              <a:rPr lang="en-GB" b="1" dirty="0" smtClean="0">
                <a:solidFill>
                  <a:srgbClr val="0070C0"/>
                </a:solidFill>
              </a:rPr>
              <a:t>label 1-10 the following features:</a:t>
            </a:r>
          </a:p>
          <a:p>
            <a:pPr algn="ctr"/>
            <a:r>
              <a:rPr lang="en-GB" sz="1600" dirty="0" smtClean="0"/>
              <a:t>1) The Great Escarpment		2) Okavango Delta		3) Orange River valley</a:t>
            </a:r>
          </a:p>
          <a:p>
            <a:pPr algn="ctr"/>
            <a:r>
              <a:rPr lang="en-GB" sz="1600" dirty="0" smtClean="0"/>
              <a:t>4) </a:t>
            </a:r>
            <a:r>
              <a:rPr lang="en-GB" sz="1600" dirty="0" err="1" smtClean="0"/>
              <a:t>Etosha</a:t>
            </a:r>
            <a:r>
              <a:rPr lang="en-GB" sz="1600" dirty="0" smtClean="0"/>
              <a:t> Pan	5) The South African/Namibian border</a:t>
            </a:r>
          </a:p>
          <a:p>
            <a:pPr algn="ctr"/>
            <a:r>
              <a:rPr lang="en-GB" sz="1600" dirty="0" smtClean="0"/>
              <a:t>6) The Cape Peninsula	7) The Drakensberg</a:t>
            </a:r>
          </a:p>
          <a:p>
            <a:pPr algn="ctr"/>
            <a:r>
              <a:rPr lang="en-GB" sz="1600" dirty="0" smtClean="0"/>
              <a:t>8) Kalahari Desert		9) Great Rift Valley		10) Victoria Falls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6280" y="3933056"/>
            <a:ext cx="3078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</a:rPr>
              <a:t>o</a:t>
            </a:r>
            <a:r>
              <a:rPr lang="en-GB" dirty="0" smtClean="0">
                <a:solidFill>
                  <a:srgbClr val="FFFFFF"/>
                </a:solidFill>
              </a:rPr>
              <a:t>blique satellite image of </a:t>
            </a:r>
          </a:p>
          <a:p>
            <a:pPr algn="ctr"/>
            <a:r>
              <a:rPr lang="en-GB" dirty="0" smtClean="0">
                <a:solidFill>
                  <a:srgbClr val="FFFFFF"/>
                </a:solidFill>
              </a:rPr>
              <a:t>southern &amp; central Africa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7260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8722" y="457508"/>
            <a:ext cx="3581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</a:rPr>
              <a:t>Structure of the talk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08720"/>
            <a:ext cx="87129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800" dirty="0" smtClean="0"/>
          </a:p>
          <a:p>
            <a:pPr marL="457200" indent="-457200">
              <a:buAutoNum type="arabicParenR"/>
            </a:pPr>
            <a:r>
              <a:rPr lang="en-GB" sz="2200" dirty="0"/>
              <a:t>B</a:t>
            </a:r>
            <a:r>
              <a:rPr lang="en-GB" sz="2200" dirty="0" smtClean="0"/>
              <a:t>ackground &amp; context</a:t>
            </a:r>
          </a:p>
          <a:p>
            <a:r>
              <a:rPr lang="en-GB" sz="1800" dirty="0" smtClean="0"/>
              <a:t>- my research, teaching &amp; outreach interests</a:t>
            </a:r>
          </a:p>
          <a:p>
            <a:r>
              <a:rPr lang="en-GB" sz="1800" dirty="0" smtClean="0"/>
              <a:t>- </a:t>
            </a:r>
            <a:r>
              <a:rPr lang="en-GB" sz="1800" dirty="0"/>
              <a:t>t</a:t>
            </a:r>
            <a:r>
              <a:rPr lang="en-GB" sz="1800" dirty="0" smtClean="0"/>
              <a:t>he key challenge for teaching physical geography (geomorphology)</a:t>
            </a:r>
          </a:p>
          <a:p>
            <a:r>
              <a:rPr lang="en-GB" sz="1800" dirty="0" smtClean="0"/>
              <a:t>- BSG Communicating Geomorphology Workshop &amp; an epiphany</a:t>
            </a:r>
          </a:p>
          <a:p>
            <a:r>
              <a:rPr lang="en-GB" sz="1800" dirty="0" smtClean="0"/>
              <a:t>- </a:t>
            </a:r>
            <a:r>
              <a:rPr lang="en-GB" sz="1800" dirty="0"/>
              <a:t>d</a:t>
            </a:r>
            <a:r>
              <a:rPr lang="en-GB" sz="1800" dirty="0" smtClean="0"/>
              <a:t>esign of the exercises </a:t>
            </a:r>
          </a:p>
          <a:p>
            <a:endParaRPr lang="en-GB" sz="800" dirty="0"/>
          </a:p>
          <a:p>
            <a:r>
              <a:rPr lang="en-GB" sz="2200" dirty="0" smtClean="0"/>
              <a:t>2) The exercises &amp; the results</a:t>
            </a:r>
          </a:p>
          <a:p>
            <a:r>
              <a:rPr lang="en-GB" sz="1800" dirty="0" smtClean="0"/>
              <a:t>- GG23410 Sedimentary Environments</a:t>
            </a:r>
          </a:p>
          <a:p>
            <a:r>
              <a:rPr lang="en-GB" sz="1800" dirty="0" smtClean="0"/>
              <a:t>- GG30420 River Systems </a:t>
            </a:r>
            <a:r>
              <a:rPr lang="en-GB" sz="1800" dirty="0" smtClean="0"/>
              <a:t>&amp; </a:t>
            </a:r>
            <a:r>
              <a:rPr lang="en-GB" sz="1800" dirty="0" smtClean="0"/>
              <a:t>Global Environmental Change</a:t>
            </a:r>
            <a:endParaRPr lang="en-GB" sz="1800" dirty="0"/>
          </a:p>
          <a:p>
            <a:endParaRPr lang="en-GB" sz="800" dirty="0"/>
          </a:p>
          <a:p>
            <a:r>
              <a:rPr lang="en-GB" sz="2200" dirty="0" smtClean="0"/>
              <a:t>3) Evaluation</a:t>
            </a:r>
          </a:p>
          <a:p>
            <a:r>
              <a:rPr lang="en-GB" sz="1800" dirty="0" smtClean="0"/>
              <a:t>- successes</a:t>
            </a:r>
          </a:p>
          <a:p>
            <a:r>
              <a:rPr lang="en-GB" sz="1800" dirty="0" smtClean="0"/>
              <a:t>- </a:t>
            </a:r>
            <a:r>
              <a:rPr lang="en-GB" sz="1800" dirty="0"/>
              <a:t>p</a:t>
            </a:r>
            <a:r>
              <a:rPr lang="en-GB" sz="1800" dirty="0" smtClean="0"/>
              <a:t>artial successes</a:t>
            </a:r>
          </a:p>
          <a:p>
            <a:r>
              <a:rPr lang="en-GB" sz="1800" dirty="0" smtClean="0"/>
              <a:t>- failures</a:t>
            </a:r>
          </a:p>
          <a:p>
            <a:endParaRPr lang="en-GB" sz="800" dirty="0" smtClean="0"/>
          </a:p>
          <a:p>
            <a:r>
              <a:rPr lang="en-GB" sz="2200" dirty="0" smtClean="0"/>
              <a:t>4) Where to next?</a:t>
            </a:r>
          </a:p>
          <a:p>
            <a:r>
              <a:rPr lang="en-GB" sz="1800" dirty="0" smtClean="0"/>
              <a:t>- </a:t>
            </a:r>
            <a:r>
              <a:rPr lang="en-GB" sz="1800" dirty="0"/>
              <a:t>p</a:t>
            </a:r>
            <a:r>
              <a:rPr lang="en-GB" sz="1800" dirty="0" smtClean="0"/>
              <a:t>ossible developments to the exercises</a:t>
            </a:r>
          </a:p>
        </p:txBody>
      </p:sp>
    </p:spTree>
    <p:extLst>
      <p:ext uri="{BB962C8B-B14F-4D97-AF65-F5344CB8AC3E}">
        <p14:creationId xmlns:p14="http://schemas.microsoft.com/office/powerpoint/2010/main" val="9475316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set.IES\Desktop\Desktop folder 18 Nov 2008\IGES news and events folder\Drylands module Folder\A To add to Drylands lectures folder\TUS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1" y="116632"/>
            <a:ext cx="7807061" cy="486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792" y="116632"/>
            <a:ext cx="507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opographic map of the conterminous USA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226" y="5085184"/>
            <a:ext cx="88722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Working in groups, label 1-10 the following features:</a:t>
            </a:r>
          </a:p>
          <a:p>
            <a:r>
              <a:rPr lang="en-GB" sz="1600" dirty="0" smtClean="0"/>
              <a:t>1) Appalachian </a:t>
            </a:r>
            <a:r>
              <a:rPr lang="en-GB" sz="1600" dirty="0"/>
              <a:t>mountain </a:t>
            </a:r>
            <a:r>
              <a:rPr lang="en-GB" sz="1600" dirty="0" smtClean="0"/>
              <a:t>chain	2) Death Valley	3) Mississippi </a:t>
            </a:r>
            <a:r>
              <a:rPr lang="en-GB" sz="1600" dirty="0"/>
              <a:t>River basin</a:t>
            </a:r>
          </a:p>
          <a:p>
            <a:r>
              <a:rPr lang="en-GB" sz="1600" dirty="0" smtClean="0"/>
              <a:t>4) Colorado </a:t>
            </a:r>
            <a:r>
              <a:rPr lang="en-GB" sz="1600" dirty="0"/>
              <a:t>Plateau </a:t>
            </a:r>
            <a:r>
              <a:rPr lang="en-GB" sz="1600" dirty="0" smtClean="0"/>
              <a:t>region</a:t>
            </a:r>
            <a:r>
              <a:rPr lang="en-GB" sz="1600" dirty="0"/>
              <a:t>	</a:t>
            </a:r>
            <a:r>
              <a:rPr lang="en-GB" sz="1600" dirty="0" smtClean="0"/>
              <a:t>	5) Everglades	6) Texas Gulf coastal plain</a:t>
            </a:r>
            <a:endParaRPr lang="en-GB" sz="1600" dirty="0"/>
          </a:p>
          <a:p>
            <a:r>
              <a:rPr lang="en-GB" sz="1600" dirty="0" smtClean="0"/>
              <a:t>		7) Channelled Scablands	8) Great </a:t>
            </a:r>
            <a:r>
              <a:rPr lang="en-GB" sz="1600" dirty="0"/>
              <a:t>Lakes </a:t>
            </a:r>
            <a:r>
              <a:rPr lang="en-GB" sz="1600" dirty="0" smtClean="0"/>
              <a:t>region		</a:t>
            </a:r>
          </a:p>
          <a:p>
            <a:r>
              <a:rPr lang="en-GB" sz="1600" dirty="0" smtClean="0"/>
              <a:t>		9) Cascade Range		10) Grand </a:t>
            </a:r>
            <a:r>
              <a:rPr lang="en-GB" sz="1600" dirty="0"/>
              <a:t>Canyon</a:t>
            </a:r>
          </a:p>
        </p:txBody>
      </p:sp>
    </p:spTree>
    <p:extLst>
      <p:ext uri="{BB962C8B-B14F-4D97-AF65-F5344CB8AC3E}">
        <p14:creationId xmlns:p14="http://schemas.microsoft.com/office/powerpoint/2010/main" val="23173757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116027"/>
            <a:ext cx="82809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s</a:t>
            </a:r>
            <a:r>
              <a:rPr lang="en-GB" b="1" dirty="0" smtClean="0">
                <a:solidFill>
                  <a:srgbClr val="C00000"/>
                </a:solidFill>
              </a:rPr>
              <a:t>uccesses:</a:t>
            </a:r>
          </a:p>
          <a:p>
            <a:pPr algn="ctr"/>
            <a:r>
              <a:rPr lang="en-GB" dirty="0" smtClean="0"/>
              <a:t>a </a:t>
            </a:r>
            <a:r>
              <a:rPr lang="en-GB" dirty="0"/>
              <a:t>high level of student engagement with the </a:t>
            </a:r>
            <a:r>
              <a:rPr lang="en-GB" dirty="0" smtClean="0"/>
              <a:t>exercises</a:t>
            </a:r>
          </a:p>
          <a:p>
            <a:pPr algn="ctr"/>
            <a:endParaRPr lang="en-GB" dirty="0" smtClean="0"/>
          </a:p>
          <a:p>
            <a:pPr algn="ctr"/>
            <a:r>
              <a:rPr lang="en-GB" b="1" dirty="0">
                <a:solidFill>
                  <a:srgbClr val="C00000"/>
                </a:solidFill>
              </a:rPr>
              <a:t>p</a:t>
            </a:r>
            <a:r>
              <a:rPr lang="en-GB" b="1" dirty="0" smtClean="0">
                <a:solidFill>
                  <a:srgbClr val="C00000"/>
                </a:solidFill>
              </a:rPr>
              <a:t>artial successes:</a:t>
            </a:r>
          </a:p>
          <a:p>
            <a:pPr algn="ctr"/>
            <a:r>
              <a:rPr lang="en-GB" dirty="0" smtClean="0"/>
              <a:t>some </a:t>
            </a:r>
            <a:r>
              <a:rPr lang="en-GB" dirty="0"/>
              <a:t>evidence of improved quality of student labelling </a:t>
            </a:r>
            <a:endParaRPr lang="en-GB" dirty="0" smtClean="0"/>
          </a:p>
          <a:p>
            <a:pPr algn="ctr"/>
            <a:r>
              <a:rPr lang="en-GB" dirty="0" smtClean="0"/>
              <a:t>in </a:t>
            </a:r>
            <a:r>
              <a:rPr lang="en-GB" dirty="0"/>
              <a:t>the ‘before’ </a:t>
            </a:r>
            <a:r>
              <a:rPr lang="en-GB" dirty="0" smtClean="0"/>
              <a:t>&amp; </a:t>
            </a:r>
            <a:r>
              <a:rPr lang="en-GB" dirty="0"/>
              <a:t>‘after’ </a:t>
            </a:r>
            <a:r>
              <a:rPr lang="en-GB" dirty="0" smtClean="0"/>
              <a:t>exercises</a:t>
            </a:r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rgbClr val="C00000"/>
                </a:solidFill>
              </a:rPr>
              <a:t>f</a:t>
            </a:r>
            <a:r>
              <a:rPr lang="en-GB" b="1" dirty="0" smtClean="0">
                <a:solidFill>
                  <a:srgbClr val="C00000"/>
                </a:solidFill>
              </a:rPr>
              <a:t>ailures:</a:t>
            </a:r>
          </a:p>
          <a:p>
            <a:pPr algn="ctr"/>
            <a:r>
              <a:rPr lang="en-GB" dirty="0"/>
              <a:t>l</a:t>
            </a:r>
            <a:r>
              <a:rPr lang="en-GB" dirty="0" smtClean="0"/>
              <a:t>arge numbers of uncollected sheets when returned</a:t>
            </a:r>
          </a:p>
          <a:p>
            <a:pPr algn="ctr"/>
            <a:r>
              <a:rPr lang="en-GB" sz="800" dirty="0" smtClean="0"/>
              <a:t> </a:t>
            </a:r>
          </a:p>
          <a:p>
            <a:pPr algn="ctr"/>
            <a:r>
              <a:rPr lang="en-GB" dirty="0" smtClean="0"/>
              <a:t>a </a:t>
            </a:r>
            <a:r>
              <a:rPr lang="en-GB" dirty="0"/>
              <a:t>lack of student recognition of the benefits of these opportunities for learning self-assessment, at least in the MEQ </a:t>
            </a:r>
            <a:r>
              <a:rPr lang="en-GB" dirty="0" smtClean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2044775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6008" y="451768"/>
            <a:ext cx="8634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GG23410 (29 students, 67% response rate)</a:t>
            </a:r>
          </a:p>
          <a:p>
            <a:pPr algn="ctr"/>
            <a:r>
              <a:rPr lang="en-GB" dirty="0" smtClean="0"/>
              <a:t>“1017987 Great </a:t>
            </a:r>
            <a:r>
              <a:rPr lang="en-GB" dirty="0"/>
              <a:t>structure to the course</a:t>
            </a:r>
            <a:r>
              <a:rPr lang="en-GB" dirty="0" smtClean="0"/>
              <a:t>. Staff </a:t>
            </a:r>
            <a:r>
              <a:rPr lang="en-GB" dirty="0"/>
              <a:t>amazing </a:t>
            </a:r>
            <a:r>
              <a:rPr lang="en-GB" dirty="0" smtClean="0"/>
              <a:t>&amp; </a:t>
            </a:r>
            <a:r>
              <a:rPr lang="en-GB" dirty="0"/>
              <a:t>topics very interesting </a:t>
            </a:r>
            <a:r>
              <a:rPr lang="en-GB" dirty="0" smtClean="0"/>
              <a:t>&amp; </a:t>
            </a:r>
            <a:r>
              <a:rPr lang="en-GB" dirty="0"/>
              <a:t>rewarding. Thanks</a:t>
            </a:r>
            <a:r>
              <a:rPr lang="en-GB" dirty="0" smtClean="0"/>
              <a:t>.”</a:t>
            </a:r>
          </a:p>
          <a:p>
            <a:pPr algn="ctr"/>
            <a:r>
              <a:rPr lang="en-GB" dirty="0"/>
              <a:t>v</a:t>
            </a:r>
            <a:r>
              <a:rPr lang="en-GB" dirty="0" smtClean="0"/>
              <a:t>s.</a:t>
            </a:r>
          </a:p>
          <a:p>
            <a:pPr algn="ctr"/>
            <a:r>
              <a:rPr lang="en-GB" dirty="0" smtClean="0"/>
              <a:t>“1017970 </a:t>
            </a:r>
            <a:r>
              <a:rPr lang="en-GB" dirty="0"/>
              <a:t>Make the lectures more </a:t>
            </a:r>
            <a:r>
              <a:rPr lang="en-GB" dirty="0" smtClean="0"/>
              <a:t>interactive, rather </a:t>
            </a:r>
            <a:r>
              <a:rPr lang="en-GB" dirty="0"/>
              <a:t>than just getting talked at for 2 hours straight</a:t>
            </a:r>
            <a:r>
              <a:rPr lang="en-GB" dirty="0" smtClean="0"/>
              <a:t>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009" y="2433082"/>
            <a:ext cx="877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nothing specific about opportunities for </a:t>
            </a:r>
            <a:r>
              <a:rPr lang="en-GB" dirty="0" smtClean="0"/>
              <a:t>self-assessment of learning</a:t>
            </a:r>
            <a:endParaRPr lang="en-GB" dirty="0"/>
          </a:p>
          <a:p>
            <a:pPr algn="ctr"/>
            <a:r>
              <a:rPr lang="en-GB" dirty="0"/>
              <a:t>or within-class </a:t>
            </a:r>
            <a:r>
              <a:rPr lang="en-GB" dirty="0" smtClean="0"/>
              <a:t>feedback on exercises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6009" y="3414479"/>
            <a:ext cx="86344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GG30420 (10 students, 48% response rate)</a:t>
            </a:r>
          </a:p>
          <a:p>
            <a:pPr algn="ctr"/>
            <a:r>
              <a:rPr lang="en-GB" dirty="0"/>
              <a:t>“1019897 I was </a:t>
            </a:r>
            <a:r>
              <a:rPr lang="en-GB" dirty="0" err="1"/>
              <a:t>dissapointed</a:t>
            </a:r>
            <a:r>
              <a:rPr lang="en-GB" dirty="0"/>
              <a:t> that </a:t>
            </a:r>
            <a:r>
              <a:rPr lang="en-GB" dirty="0" smtClean="0"/>
              <a:t>XXXX wasn't </a:t>
            </a:r>
            <a:r>
              <a:rPr lang="en-GB" dirty="0"/>
              <a:t>running the module, however feel that the use of 3 lecturers to cover the content allows specialist topics to be covered </a:t>
            </a:r>
            <a:r>
              <a:rPr lang="en-GB" dirty="0" smtClean="0"/>
              <a:t>&amp; </a:t>
            </a:r>
            <a:r>
              <a:rPr lang="en-GB" dirty="0"/>
              <a:t>adds variety. The module has inspired </a:t>
            </a:r>
            <a:r>
              <a:rPr lang="en-GB" dirty="0" smtClean="0"/>
              <a:t>&amp; </a:t>
            </a:r>
            <a:r>
              <a:rPr lang="en-GB" dirty="0"/>
              <a:t>increased my interest in river systems.”</a:t>
            </a:r>
          </a:p>
          <a:p>
            <a:pPr algn="ctr"/>
            <a:r>
              <a:rPr lang="en-GB" dirty="0" smtClean="0"/>
              <a:t>vs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“019904 Was hoping for more current information, less </a:t>
            </a:r>
            <a:r>
              <a:rPr lang="en-GB" dirty="0" err="1"/>
              <a:t>palaeo</a:t>
            </a:r>
            <a:r>
              <a:rPr lang="en-GB" dirty="0" smtClean="0"/>
              <a:t>.”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23529" y="5733256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</a:t>
            </a:r>
            <a:r>
              <a:rPr lang="en-GB" dirty="0" smtClean="0"/>
              <a:t>gain, nothing specific about opportunities for </a:t>
            </a:r>
            <a:r>
              <a:rPr lang="en-GB" dirty="0"/>
              <a:t>self-assessment of learning</a:t>
            </a:r>
            <a:endParaRPr lang="en-GB" dirty="0" smtClean="0"/>
          </a:p>
          <a:p>
            <a:pPr algn="ctr"/>
            <a:r>
              <a:rPr lang="en-GB" dirty="0"/>
              <a:t>o</a:t>
            </a:r>
            <a:r>
              <a:rPr lang="en-GB" dirty="0" smtClean="0"/>
              <a:t>r within-class feedback on exercises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71177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708920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C00000"/>
                </a:solidFill>
              </a:rPr>
              <a:t>an idea worth persisting with?</a:t>
            </a:r>
          </a:p>
        </p:txBody>
      </p:sp>
    </p:spTree>
    <p:extLst>
      <p:ext uri="{BB962C8B-B14F-4D97-AF65-F5344CB8AC3E}">
        <p14:creationId xmlns:p14="http://schemas.microsoft.com/office/powerpoint/2010/main" val="24740323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23084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Please write down the first 5 words or phrases that you associate with this image</a:t>
            </a:r>
            <a:endParaRPr lang="en-GB" sz="1800" dirty="0"/>
          </a:p>
        </p:txBody>
      </p:sp>
      <p:sp>
        <p:nvSpPr>
          <p:cNvPr id="4" name="Rectangle 3"/>
          <p:cNvSpPr/>
          <p:nvPr/>
        </p:nvSpPr>
        <p:spPr>
          <a:xfrm>
            <a:off x="755576" y="535032"/>
            <a:ext cx="7416824" cy="193899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 smtClean="0"/>
              <a:t>upping </a:t>
            </a:r>
            <a:r>
              <a:rPr lang="en-GB" b="1" dirty="0"/>
              <a:t>the task </a:t>
            </a:r>
            <a:r>
              <a:rPr lang="en-GB" b="1" dirty="0" smtClean="0"/>
              <a:t>level:</a:t>
            </a:r>
            <a:endParaRPr lang="en-GB" b="1" dirty="0"/>
          </a:p>
          <a:p>
            <a:pPr marL="180000" indent="-216000" algn="ctr">
              <a:buFont typeface="Arial" panose="020B0604020202020204" pitchFamily="34" charset="0"/>
              <a:buChar char="•"/>
            </a:pPr>
            <a:r>
              <a:rPr lang="en-GB" b="1" dirty="0"/>
              <a:t>definitions of key features</a:t>
            </a:r>
            <a:r>
              <a:rPr lang="en-GB" b="1" dirty="0" smtClean="0"/>
              <a:t>?</a:t>
            </a:r>
          </a:p>
          <a:p>
            <a:pPr marL="180000" indent="-216000" algn="ctr">
              <a:buFont typeface="Arial" panose="020B0604020202020204" pitchFamily="34" charset="0"/>
              <a:buChar char="•"/>
            </a:pPr>
            <a:r>
              <a:rPr lang="en-GB" b="1" dirty="0"/>
              <a:t>u</a:t>
            </a:r>
            <a:r>
              <a:rPr lang="en-GB" b="1" dirty="0" smtClean="0"/>
              <a:t>se of key words as triggers for revision or for deeper, foundational concepts (e.g. magnitude-frequency)?</a:t>
            </a:r>
            <a:endParaRPr lang="en-GB" b="1" dirty="0"/>
          </a:p>
          <a:p>
            <a:pPr marL="180000" indent="-216000" algn="ctr">
              <a:buFont typeface="Arial" panose="020B0604020202020204" pitchFamily="34" charset="0"/>
              <a:buChar char="•"/>
            </a:pPr>
            <a:r>
              <a:rPr lang="en-GB" b="1" dirty="0"/>
              <a:t>apply materials, process, geometry scheme to images</a:t>
            </a:r>
            <a:r>
              <a:rPr lang="en-GB" b="1" dirty="0" smtClean="0"/>
              <a:t>?</a:t>
            </a:r>
          </a:p>
          <a:p>
            <a:pPr marL="180000" indent="-216000" algn="ctr">
              <a:buFont typeface="Arial" panose="020B0604020202020204" pitchFamily="34" charset="0"/>
              <a:buChar char="•"/>
            </a:pPr>
            <a:r>
              <a:rPr lang="en-GB" b="1" dirty="0"/>
              <a:t>r</a:t>
            </a:r>
            <a:r>
              <a:rPr lang="en-GB" b="1" dirty="0" smtClean="0"/>
              <a:t>econstructions of local landscape history?</a:t>
            </a:r>
          </a:p>
        </p:txBody>
      </p:sp>
    </p:spTree>
    <p:extLst>
      <p:ext uri="{BB962C8B-B14F-4D97-AF65-F5344CB8AC3E}">
        <p14:creationId xmlns:p14="http://schemas.microsoft.com/office/powerpoint/2010/main" val="38616965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054387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mountains, scree slopes, snow/ice, glacier (in recession), meltwater, supraglacial melt-out till, lateral moraine (Little Ice Age feature?) …. </a:t>
            </a:r>
          </a:p>
          <a:p>
            <a:pPr algn="ctr"/>
            <a:r>
              <a:rPr lang="en-GB" sz="1600" dirty="0" smtClean="0"/>
              <a:t>potential for process inferences &amp; reconstructions of landscape history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580112" y="249289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1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21118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3888" y="34290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616965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054387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employment </a:t>
            </a:r>
            <a:r>
              <a:rPr lang="en-GB" sz="1600" dirty="0" smtClean="0"/>
              <a:t>relevance?</a:t>
            </a:r>
          </a:p>
          <a:p>
            <a:pPr algn="ctr"/>
            <a:r>
              <a:rPr lang="en-GB" sz="1600" dirty="0" smtClean="0"/>
              <a:t>at </a:t>
            </a:r>
            <a:r>
              <a:rPr lang="en-GB" sz="1600" dirty="0"/>
              <a:t>the end of the module, could students write a short caption to accompany </a:t>
            </a:r>
            <a:endParaRPr lang="en-GB" sz="1600" dirty="0" smtClean="0"/>
          </a:p>
          <a:p>
            <a:pPr algn="ctr"/>
            <a:r>
              <a:rPr lang="en-GB" sz="1600" dirty="0" smtClean="0"/>
              <a:t>an </a:t>
            </a:r>
            <a:r>
              <a:rPr lang="en-GB" sz="1600" dirty="0"/>
              <a:t>image in a field guide or on an information sign board?</a:t>
            </a:r>
          </a:p>
        </p:txBody>
      </p:sp>
    </p:spTree>
    <p:extLst>
      <p:ext uri="{BB962C8B-B14F-4D97-AF65-F5344CB8AC3E}">
        <p14:creationId xmlns:p14="http://schemas.microsoft.com/office/powerpoint/2010/main" val="30387130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34" y="476672"/>
            <a:ext cx="848559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</a:rPr>
              <a:t>BSG Annual Meeting 2018 will be in Aberystwyth</a:t>
            </a:r>
          </a:p>
          <a:p>
            <a:pPr algn="ctr"/>
            <a:endParaRPr lang="en-GB" sz="800" b="1" dirty="0">
              <a:solidFill>
                <a:srgbClr val="C00000"/>
              </a:solidFill>
            </a:endParaRPr>
          </a:p>
          <a:p>
            <a:pPr algn="ctr"/>
            <a:r>
              <a:rPr lang="en-GB" dirty="0"/>
              <a:t>w</a:t>
            </a:r>
            <a:r>
              <a:rPr lang="en-GB" dirty="0" smtClean="0"/>
              <a:t>e hope to develop some of these themes further </a:t>
            </a:r>
          </a:p>
          <a:p>
            <a:pPr algn="ctr"/>
            <a:r>
              <a:rPr lang="en-GB" dirty="0" smtClean="0"/>
              <a:t>in another Communicating Geomorphology session  ….</a:t>
            </a:r>
            <a:endParaRPr lang="en-GB" dirty="0"/>
          </a:p>
        </p:txBody>
      </p:sp>
      <p:pic>
        <p:nvPicPr>
          <p:cNvPr id="4" name="Screenshot 2016-06-17 07.00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1824723"/>
            <a:ext cx="4458820" cy="3083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27985" y="2996952"/>
            <a:ext cx="4608511" cy="35444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71781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2132856"/>
            <a:ext cx="2917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q</a:t>
            </a:r>
            <a:r>
              <a:rPr lang="en-US" sz="4000" b="1" dirty="0" smtClean="0">
                <a:solidFill>
                  <a:srgbClr val="C00000"/>
                </a:solidFill>
              </a:rPr>
              <a:t>uestions?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5505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51520" y="375122"/>
            <a:ext cx="864096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1800" dirty="0"/>
              <a:t>Geography BSc – University of </a:t>
            </a:r>
            <a:r>
              <a:rPr lang="en-GB" altLang="en-US" sz="1800" dirty="0" smtClean="0"/>
              <a:t>Southampton</a:t>
            </a:r>
          </a:p>
          <a:p>
            <a:pPr algn="ctr" eaLnBrk="1" hangingPunct="1"/>
            <a:r>
              <a:rPr lang="en-GB" altLang="en-US" sz="1800" dirty="0"/>
              <a:t>PhD in Physical Geography – University of </a:t>
            </a:r>
            <a:r>
              <a:rPr lang="en-GB" altLang="en-US" sz="1800" dirty="0" smtClean="0"/>
              <a:t>Wollongong</a:t>
            </a:r>
          </a:p>
          <a:p>
            <a:pPr algn="ctr" eaLnBrk="1" hangingPunct="1"/>
            <a:r>
              <a:rPr lang="en-GB" altLang="en-US" sz="1800" dirty="0"/>
              <a:t>Temporary Lecturer – University of </a:t>
            </a:r>
            <a:r>
              <a:rPr lang="en-GB" altLang="en-US" sz="1800" dirty="0" smtClean="0"/>
              <a:t>Nottingham</a:t>
            </a:r>
          </a:p>
          <a:p>
            <a:pPr algn="ctr" eaLnBrk="1" hangingPunct="1"/>
            <a:r>
              <a:rPr lang="en-GB" altLang="en-US" sz="1800" dirty="0"/>
              <a:t>Postdoctoral Fellowship – University of the </a:t>
            </a:r>
            <a:r>
              <a:rPr lang="en-GB" altLang="en-US" sz="1800" dirty="0" smtClean="0"/>
              <a:t>Witwatersrand</a:t>
            </a:r>
          </a:p>
          <a:p>
            <a:pPr algn="ctr" eaLnBrk="1" hangingPunct="1"/>
            <a:r>
              <a:rPr lang="en-GB" altLang="en-US" sz="1800" dirty="0" smtClean="0"/>
              <a:t>Lecture/Senior Lecturer/Reader/Professor – Aberystwyth University</a:t>
            </a:r>
            <a:endParaRPr lang="en-US" altLang="en-US" sz="1800" dirty="0"/>
          </a:p>
        </p:txBody>
      </p:sp>
      <p:sp>
        <p:nvSpPr>
          <p:cNvPr id="380934" name="Text Box 6"/>
          <p:cNvSpPr txBox="1">
            <a:spLocks noChangeArrowheads="1"/>
          </p:cNvSpPr>
          <p:nvPr/>
        </p:nvSpPr>
        <p:spPr bwMode="auto">
          <a:xfrm>
            <a:off x="1258888" y="220486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592" y="4162834"/>
            <a:ext cx="60825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1800" dirty="0"/>
              <a:t>g</a:t>
            </a:r>
            <a:r>
              <a:rPr lang="en-GB" altLang="en-US" sz="1800" dirty="0" smtClean="0"/>
              <a:t>eomorphology (earth surface processes &amp; landforms) </a:t>
            </a:r>
          </a:p>
          <a:p>
            <a:pPr algn="ctr" eaLnBrk="1" hangingPunct="1"/>
            <a:r>
              <a:rPr lang="en-GB" altLang="en-US" sz="1800" dirty="0" smtClean="0"/>
              <a:t>&amp; sedimentology</a:t>
            </a:r>
          </a:p>
          <a:p>
            <a:pPr algn="ctr" eaLnBrk="1" hangingPunct="1"/>
            <a:r>
              <a:rPr lang="en-GB" altLang="en-US" sz="1800" dirty="0" smtClean="0"/>
              <a:t>past, present &amp; future environmental change</a:t>
            </a:r>
          </a:p>
          <a:p>
            <a:pPr algn="ctr" eaLnBrk="1" hangingPunct="1"/>
            <a:r>
              <a:rPr lang="en-GB" altLang="en-US" sz="1800" dirty="0"/>
              <a:t>h</a:t>
            </a:r>
            <a:r>
              <a:rPr lang="en-GB" altLang="en-US" sz="1800" dirty="0" smtClean="0"/>
              <a:t>uman impacts on the environment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12087" y="543403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r</a:t>
            </a:r>
            <a:r>
              <a:rPr lang="en-GB" sz="1800" dirty="0" smtClean="0"/>
              <a:t>esearch, teaching, administration</a:t>
            </a:r>
            <a:endParaRPr lang="en-GB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217647" y="5879013"/>
            <a:ext cx="687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o</a:t>
            </a:r>
            <a:r>
              <a:rPr lang="en-GB" sz="1800" dirty="0" smtClean="0"/>
              <a:t>utreach activities (e.g. interactive displays, public talks &amp; brochures to promote geomorphology &amp; science education …)</a:t>
            </a:r>
          </a:p>
        </p:txBody>
      </p:sp>
      <p:pic>
        <p:nvPicPr>
          <p:cNvPr id="3074" name="Picture 2" descr="10 reasons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162834"/>
            <a:ext cx="1827659" cy="263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6" descr="Mooi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180" y="2032360"/>
            <a:ext cx="2736304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set\AppData\Local\Microsoft\Windows\Temporary Internet Files\Content.Outlook\AJ0QPGLD\Hawaii digg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0" y="2014141"/>
            <a:ext cx="2765719" cy="20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et\AppData\Local\Microsoft\Windows\Temporary Internet Files\Content.Outlook\AJ0QPGLD\geomorph enligh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500" y="2032361"/>
            <a:ext cx="2737972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4805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0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4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3493" y="1700725"/>
            <a:ext cx="7151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C0"/>
                </a:solidFill>
              </a:rPr>
              <a:t>Where is the Mediterranean region?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0131" y="3717032"/>
            <a:ext cx="7658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Working in groups, sketch the boundaries onto the following maps</a:t>
            </a:r>
          </a:p>
          <a:p>
            <a:pPr algn="ctr"/>
            <a:r>
              <a:rPr lang="en-GB" dirty="0" smtClean="0"/>
              <a:t>(50 words maximum)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70131" y="2204864"/>
            <a:ext cx="76580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</a:rPr>
              <a:t>Where are its physical boundaries </a:t>
            </a:r>
          </a:p>
          <a:p>
            <a:pPr algn="ctr"/>
            <a:r>
              <a:rPr lang="en-GB" sz="3200" b="1" dirty="0">
                <a:solidFill>
                  <a:srgbClr val="0070C0"/>
                </a:solidFill>
              </a:rPr>
              <a:t>in hydrological terms?</a:t>
            </a:r>
          </a:p>
        </p:txBody>
      </p:sp>
    </p:spTree>
    <p:extLst>
      <p:ext uri="{BB962C8B-B14F-4D97-AF65-F5344CB8AC3E}">
        <p14:creationId xmlns:p14="http://schemas.microsoft.com/office/powerpoint/2010/main" val="22672463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map of mediterranean reg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37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6197242"/>
            <a:ext cx="583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topographic map of the Mediterranean Sea region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0664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et\Documents from old computer\Current papers folder\Arid zone rivers chapters folder\AZG chapter folder\Med bas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92696"/>
            <a:ext cx="9001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50484" y="292586"/>
            <a:ext cx="5698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Mediterranean basin (hydrological boundary)</a:t>
            </a:r>
            <a:endParaRPr lang="en-GB" dirty="0"/>
          </a:p>
        </p:txBody>
      </p:sp>
      <p:sp>
        <p:nvSpPr>
          <p:cNvPr id="2" name="Oval 1"/>
          <p:cNvSpPr/>
          <p:nvPr/>
        </p:nvSpPr>
        <p:spPr bwMode="auto">
          <a:xfrm>
            <a:off x="7092280" y="4653136"/>
            <a:ext cx="914400" cy="134932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660" y="5961474"/>
            <a:ext cx="8776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KEY QUESTION: </a:t>
            </a:r>
          </a:p>
          <a:p>
            <a:pPr algn="ctr"/>
            <a:r>
              <a:rPr lang="en-GB" b="1" dirty="0"/>
              <a:t>s</a:t>
            </a:r>
            <a:r>
              <a:rPr lang="en-GB" b="1" dirty="0" smtClean="0"/>
              <a:t>hould we include the Nile River within the basin boundaries?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1792" y="5833182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Macklin et al., 1995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7396599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map of nile River catch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2" y="1511782"/>
            <a:ext cx="6984775" cy="341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map of nile River catc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93780"/>
            <a:ext cx="3528392" cy="50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851920" y="2492896"/>
            <a:ext cx="576064" cy="79208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4427984" y="1916832"/>
            <a:ext cx="1218803" cy="57606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427984" y="3284984"/>
            <a:ext cx="1218803" cy="345638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001705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et\Documents from old computer\Current papers folder\Arid zone rivers chapters folder\AZG chapter folder\Med bas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92696"/>
            <a:ext cx="9001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50484" y="292586"/>
            <a:ext cx="5698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Mediterranean basin (hydrological boundary)</a:t>
            </a:r>
            <a:endParaRPr lang="en-GB" dirty="0"/>
          </a:p>
        </p:txBody>
      </p:sp>
      <p:sp>
        <p:nvSpPr>
          <p:cNvPr id="2" name="Oval 1"/>
          <p:cNvSpPr/>
          <p:nvPr/>
        </p:nvSpPr>
        <p:spPr bwMode="auto">
          <a:xfrm>
            <a:off x="7092280" y="4653136"/>
            <a:ext cx="914400" cy="134932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932040" y="4889925"/>
            <a:ext cx="1368152" cy="94325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 rot="2840389">
            <a:off x="2323375" y="3945210"/>
            <a:ext cx="1284626" cy="1889431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660" y="5961474"/>
            <a:ext cx="8776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KEY QUESTION: </a:t>
            </a:r>
          </a:p>
          <a:p>
            <a:pPr algn="ctr"/>
            <a:r>
              <a:rPr lang="en-GB" b="1" dirty="0"/>
              <a:t>s</a:t>
            </a:r>
            <a:r>
              <a:rPr lang="en-GB" b="1" dirty="0" smtClean="0"/>
              <a:t>hould we include fossil rivers within the basin boundaries?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1792" y="5833182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Macklin et al., 1995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96359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629" y="1196752"/>
            <a:ext cx="64459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C0"/>
                </a:solidFill>
              </a:rPr>
              <a:t>What are the key characteristics</a:t>
            </a:r>
          </a:p>
          <a:p>
            <a:pPr algn="ctr"/>
            <a:r>
              <a:rPr lang="en-GB" sz="3200" b="1" dirty="0" smtClean="0">
                <a:solidFill>
                  <a:srgbClr val="0070C0"/>
                </a:solidFill>
              </a:rPr>
              <a:t> of Mediterranean rivers?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3" y="2589872"/>
            <a:ext cx="89289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Working in groups, provide at least </a:t>
            </a:r>
            <a:r>
              <a:rPr lang="en-GB" u="sng" dirty="0" smtClean="0"/>
              <a:t>five</a:t>
            </a:r>
            <a:r>
              <a:rPr lang="en-GB" dirty="0" smtClean="0"/>
              <a:t> </a:t>
            </a:r>
          </a:p>
          <a:p>
            <a:pPr algn="ctr"/>
            <a:r>
              <a:rPr lang="en-GB" dirty="0" smtClean="0"/>
              <a:t>physiographic, hydrological, sedimentological or morphological characteristics </a:t>
            </a:r>
          </a:p>
          <a:p>
            <a:pPr algn="ctr"/>
            <a:r>
              <a:rPr lang="en-GB" dirty="0" smtClean="0"/>
              <a:t>that might </a:t>
            </a:r>
            <a:r>
              <a:rPr lang="en-GB" u="sng" dirty="0" smtClean="0"/>
              <a:t>influence</a:t>
            </a:r>
            <a:r>
              <a:rPr lang="en-GB" dirty="0" smtClean="0"/>
              <a:t> or </a:t>
            </a:r>
            <a:r>
              <a:rPr lang="en-GB" u="sng" dirty="0" smtClean="0"/>
              <a:t>reflect</a:t>
            </a:r>
            <a:r>
              <a:rPr lang="en-GB" dirty="0" smtClean="0"/>
              <a:t> the nature of Mediterranean river response </a:t>
            </a:r>
          </a:p>
          <a:p>
            <a:pPr algn="ctr"/>
            <a:r>
              <a:rPr lang="en-GB" dirty="0" smtClean="0"/>
              <a:t>to environmental change</a:t>
            </a:r>
          </a:p>
          <a:p>
            <a:pPr algn="ctr"/>
            <a:r>
              <a:rPr lang="en-GB" dirty="0" smtClean="0"/>
              <a:t>(50 words maximum)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8117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et\Documents from old computer\Current papers folder\Arid zone rivers chapters folder\AZG chapter folder\Med bas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92696"/>
            <a:ext cx="9001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1792" y="5833182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Macklin et al., 1995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30341" y="6171272"/>
            <a:ext cx="7268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if </a:t>
            </a:r>
            <a:r>
              <a:rPr lang="en-GB" dirty="0" smtClean="0"/>
              <a:t>stuck, refer back to the Mediterranean basin map for clues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5693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08" y="266404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w</a:t>
            </a:r>
            <a:r>
              <a:rPr lang="en-GB" b="1" dirty="0" smtClean="0">
                <a:solidFill>
                  <a:srgbClr val="0070C0"/>
                </a:solidFill>
              </a:rPr>
              <a:t>hat are the key characteristics of southern African rivers </a:t>
            </a:r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that might influence or reflect the nature of river response?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973446"/>
            <a:ext cx="8964488" cy="533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55740" y="6289712"/>
            <a:ext cx="2198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Tooth &amp; </a:t>
            </a:r>
            <a:r>
              <a:rPr lang="en-GB" sz="1600" dirty="0"/>
              <a:t>N</a:t>
            </a:r>
            <a:r>
              <a:rPr lang="en-GB" sz="1600" dirty="0" smtClean="0"/>
              <a:t>anson, 2011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202543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6530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h</a:t>
            </a:r>
            <a:r>
              <a:rPr lang="en-GB" sz="1600" dirty="0" smtClean="0"/>
              <a:t>ow can we develop students’ (or the public’s) abilities to ‘read’ the landscape?</a:t>
            </a:r>
          </a:p>
          <a:p>
            <a:pPr algn="ctr"/>
            <a:r>
              <a:rPr lang="en-GB" sz="1600" dirty="0" smtClean="0"/>
              <a:t>i.e. identify landforms, infer processes that link those landforms, &amp; reconstruct landscape histories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1217303"/>
            <a:ext cx="2369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New Zealand Alps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024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86907"/>
            <a:ext cx="6558774" cy="534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30" y="175279"/>
            <a:ext cx="2552243" cy="361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61144" y="5129597"/>
            <a:ext cx="864096" cy="27718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1144" y="4797152"/>
            <a:ext cx="910456" cy="27718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95536" y="2348880"/>
            <a:ext cx="3888432" cy="432048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Image result for image of brian whall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30" y="3861048"/>
            <a:ext cx="2552243" cy="27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829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photo of sage on the st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126"/>
            <a:ext cx="8932873" cy="64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50487" y="6525924"/>
            <a:ext cx="383002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hlinkClick r:id="rId3"/>
              </a:rPr>
              <a:t>https://</a:t>
            </a:r>
            <a:r>
              <a:rPr lang="en-GB" sz="800" dirty="0" smtClean="0">
                <a:hlinkClick r:id="rId3"/>
              </a:rPr>
              <a:t>commons.wikimedia.org/wiki/File:Faraday_Michael_Christmas_lecture.jpg</a:t>
            </a:r>
            <a:endParaRPr lang="en-GB" sz="800" dirty="0" smtClean="0"/>
          </a:p>
        </p:txBody>
      </p:sp>
    </p:spTree>
    <p:extLst>
      <p:ext uri="{BB962C8B-B14F-4D97-AF65-F5344CB8AC3E}">
        <p14:creationId xmlns:p14="http://schemas.microsoft.com/office/powerpoint/2010/main" val="32006468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photo of sage on the st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632"/>
            <a:ext cx="8664897" cy="487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692" y="5273913"/>
            <a:ext cx="86648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“The big shift has been to move from teacher-led learning </a:t>
            </a:r>
            <a:endParaRPr lang="en-GB" b="1" dirty="0" smtClean="0"/>
          </a:p>
          <a:p>
            <a:pPr algn="ctr"/>
            <a:r>
              <a:rPr lang="en-GB" b="1" dirty="0" smtClean="0"/>
              <a:t>— </a:t>
            </a:r>
            <a:r>
              <a:rPr lang="en-GB" b="1" dirty="0"/>
              <a:t>the sage on the stage — </a:t>
            </a:r>
            <a:endParaRPr lang="en-GB" b="1" dirty="0" smtClean="0"/>
          </a:p>
          <a:p>
            <a:pPr algn="ctr"/>
            <a:r>
              <a:rPr lang="en-GB" b="1" dirty="0" smtClean="0"/>
              <a:t>to </a:t>
            </a:r>
            <a:r>
              <a:rPr lang="en-GB" b="1" dirty="0"/>
              <a:t>student-</a:t>
            </a:r>
            <a:r>
              <a:rPr lang="en-GB" b="1" dirty="0" err="1"/>
              <a:t>centered</a:t>
            </a:r>
            <a:r>
              <a:rPr lang="en-GB" b="1" dirty="0"/>
              <a:t> learning, </a:t>
            </a:r>
            <a:endParaRPr lang="en-GB" b="1" dirty="0" smtClean="0"/>
          </a:p>
          <a:p>
            <a:pPr algn="ctr"/>
            <a:r>
              <a:rPr lang="en-GB" b="1" dirty="0" smtClean="0"/>
              <a:t>where </a:t>
            </a:r>
            <a:r>
              <a:rPr lang="en-GB" b="1" dirty="0"/>
              <a:t>the teacher’s role is to be the guide on the side.”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6502" y="4981903"/>
            <a:ext cx="462773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hlinkClick r:id="rId3"/>
              </a:rPr>
              <a:t>https://www.steelcase.com/eu-en/research/articles/topics/active-learning/cats-college-cambridge</a:t>
            </a:r>
            <a:r>
              <a:rPr lang="en-GB" sz="800" dirty="0" smtClean="0">
                <a:hlinkClick r:id="rId3"/>
              </a:rPr>
              <a:t>/</a:t>
            </a:r>
            <a:endParaRPr lang="en-GB" sz="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513557" y="151812"/>
            <a:ext cx="223490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a</a:t>
            </a:r>
            <a:r>
              <a:rPr lang="en-GB" sz="2400" b="1" dirty="0" smtClean="0"/>
              <a:t> nice idea ….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3056447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photo of sage on the st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46"/>
            <a:ext cx="8932873" cy="64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photo of sage on the s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" y="4022551"/>
            <a:ext cx="37147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32273" y="6513702"/>
            <a:ext cx="56482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hlinkClick r:id="rId4"/>
              </a:rPr>
              <a:t>http://</a:t>
            </a:r>
            <a:r>
              <a:rPr lang="en-GB" sz="800" dirty="0" smtClean="0">
                <a:hlinkClick r:id="rId4"/>
              </a:rPr>
              <a:t>www.creativeacademic.uk/blog/education-10-20-30-can-we-view-creativity-and-learning-ecologies-in-the-same-way</a:t>
            </a:r>
            <a:endParaRPr lang="en-GB" sz="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932040" y="116632"/>
            <a:ext cx="4115229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b</a:t>
            </a:r>
            <a:r>
              <a:rPr lang="en-GB" sz="2400" b="1" dirty="0" smtClean="0"/>
              <a:t>ut back to grim reality </a:t>
            </a:r>
          </a:p>
          <a:p>
            <a:pPr algn="ctr"/>
            <a:r>
              <a:rPr lang="en-GB" sz="2400" b="1" dirty="0" smtClean="0"/>
              <a:t>(for most of us anyway) …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6911967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struction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onstructio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onstruction 1">
        <a:dk1>
          <a:srgbClr val="000000"/>
        </a:dk1>
        <a:lt1>
          <a:srgbClr val="EAE8E2"/>
        </a:lt1>
        <a:dk2>
          <a:srgbClr val="5F5F5F"/>
        </a:dk2>
        <a:lt2>
          <a:srgbClr val="FDBC03"/>
        </a:lt2>
        <a:accent1>
          <a:srgbClr val="A7C1CB"/>
        </a:accent1>
        <a:accent2>
          <a:srgbClr val="A38D77"/>
        </a:accent2>
        <a:accent3>
          <a:srgbClr val="B6B6B6"/>
        </a:accent3>
        <a:accent4>
          <a:srgbClr val="C8C6C1"/>
        </a:accent4>
        <a:accent5>
          <a:srgbClr val="D0DDE2"/>
        </a:accent5>
        <a:accent6>
          <a:srgbClr val="937F6B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ruction 2">
        <a:dk1>
          <a:srgbClr val="333333"/>
        </a:dk1>
        <a:lt1>
          <a:srgbClr val="FFFFFF"/>
        </a:lt1>
        <a:dk2>
          <a:srgbClr val="B75E31"/>
        </a:dk2>
        <a:lt2>
          <a:srgbClr val="463828"/>
        </a:lt2>
        <a:accent1>
          <a:srgbClr val="E09F98"/>
        </a:accent1>
        <a:accent2>
          <a:srgbClr val="E4D8CA"/>
        </a:accent2>
        <a:accent3>
          <a:srgbClr val="FFFFFF"/>
        </a:accent3>
        <a:accent4>
          <a:srgbClr val="2A2A2A"/>
        </a:accent4>
        <a:accent5>
          <a:srgbClr val="EDCDCA"/>
        </a:accent5>
        <a:accent6>
          <a:srgbClr val="CFC4B7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ruction 3">
        <a:dk1>
          <a:srgbClr val="333333"/>
        </a:dk1>
        <a:lt1>
          <a:srgbClr val="FFFFFF"/>
        </a:lt1>
        <a:dk2>
          <a:srgbClr val="4D4D4D"/>
        </a:dk2>
        <a:lt2>
          <a:srgbClr val="000000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2A2A2A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ruction 4">
        <a:dk1>
          <a:srgbClr val="000000"/>
        </a:dk1>
        <a:lt1>
          <a:srgbClr val="EAE8E2"/>
        </a:lt1>
        <a:dk2>
          <a:srgbClr val="783A34"/>
        </a:dk2>
        <a:lt2>
          <a:srgbClr val="FFCC99"/>
        </a:lt2>
        <a:accent1>
          <a:srgbClr val="83AAAD"/>
        </a:accent1>
        <a:accent2>
          <a:srgbClr val="A06766"/>
        </a:accent2>
        <a:accent3>
          <a:srgbClr val="BEAEAE"/>
        </a:accent3>
        <a:accent4>
          <a:srgbClr val="C8C6C1"/>
        </a:accent4>
        <a:accent5>
          <a:srgbClr val="C1D2D3"/>
        </a:accent5>
        <a:accent6>
          <a:srgbClr val="915D5C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2979A9607AEC45A3EB69AD70C05FE2" ma:contentTypeVersion="21" ma:contentTypeDescription="Create a new document." ma:contentTypeScope="" ma:versionID="e3c8c12cacb1542197ed0f965f3cb2d0">
  <xsd:schema xmlns:xsd="http://www.w3.org/2001/XMLSchema" xmlns:xs="http://www.w3.org/2001/XMLSchema" xmlns:p="http://schemas.microsoft.com/office/2006/metadata/properties" xmlns:ns2="3aa72657-aade-40dc-9fe9-efcfca6458f2" xmlns:ns3="47848b28-c835-4bfd-8f54-2996db37bbdb" targetNamespace="http://schemas.microsoft.com/office/2006/metadata/properties" ma:root="true" ma:fieldsID="21c439b009204a5b3c01058a95501536" ns2:_="" ns3:_="">
    <xsd:import namespace="3aa72657-aade-40dc-9fe9-efcfca6458f2"/>
    <xsd:import namespace="47848b28-c835-4bfd-8f54-2996db37bbdb"/>
    <xsd:element name="properties">
      <xsd:complexType>
        <xsd:sequence>
          <xsd:element name="documentManagement">
            <xsd:complexType>
              <xsd:all>
                <xsd:element ref="ns2:Relates_x0020_to" minOccurs="0"/>
                <xsd:element ref="ns2:Year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72657-aade-40dc-9fe9-efcfca6458f2" elementFormDefault="qualified">
    <xsd:import namespace="http://schemas.microsoft.com/office/2006/documentManagement/types"/>
    <xsd:import namespace="http://schemas.microsoft.com/office/infopath/2007/PartnerControls"/>
    <xsd:element name="Relates_x0020_to" ma:index="4" nillable="true" ma:displayName="Relates to" ma:internalName="Relates_x0020_to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dget"/>
                    <xsd:enumeration value="Chairs"/>
                    <xsd:enumeration value="Follow Up"/>
                    <xsd:enumeration value="Hospitality"/>
                    <xsd:enumeration value="Organisational"/>
                    <xsd:enumeration value="Pack"/>
                    <xsd:enumeration value="Papers"/>
                    <xsd:enumeration value="Planning"/>
                    <xsd:enumeration value="Proposals"/>
                    <xsd:enumeration value="Publicity"/>
                    <xsd:enumeration value="Sessions"/>
                    <xsd:enumeration value="Workshops"/>
                    <xsd:enumeration value="Feedback"/>
                  </xsd:restriction>
                </xsd:simpleType>
              </xsd:element>
            </xsd:sequence>
          </xsd:extension>
        </xsd:complexContent>
      </xsd:complexType>
    </xsd:element>
    <xsd:element name="Year" ma:index="5" nillable="true" ma:displayName="Year" ma:description="Year of Conference" ma:internalName="Yea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3"/>
                    <xsd:enumeration value="2014"/>
                    <xsd:enumeration value="2015"/>
                    <xsd:enumeration value="2016"/>
                    <xsd:enumeration value="2017"/>
                    <xsd:enumeration value="2018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48b28-c835-4bfd-8f54-2996db37bbd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3aa72657-aade-40dc-9fe9-efcfca6458f2">
      <Value>2017</Value>
    </Year>
    <Relates_x0020_to xmlns="3aa72657-aade-40dc-9fe9-efcfca6458f2"/>
  </documentManagement>
</p:properties>
</file>

<file path=customXml/itemProps1.xml><?xml version="1.0" encoding="utf-8"?>
<ds:datastoreItem xmlns:ds="http://schemas.openxmlformats.org/officeDocument/2006/customXml" ds:itemID="{931D0A41-75D5-4320-9AB8-CB76B7C687D4}"/>
</file>

<file path=customXml/itemProps2.xml><?xml version="1.0" encoding="utf-8"?>
<ds:datastoreItem xmlns:ds="http://schemas.openxmlformats.org/officeDocument/2006/customXml" ds:itemID="{6FCA6640-210C-4F80-988B-B09E1A391FDE}"/>
</file>

<file path=customXml/itemProps3.xml><?xml version="1.0" encoding="utf-8"?>
<ds:datastoreItem xmlns:ds="http://schemas.openxmlformats.org/officeDocument/2006/customXml" ds:itemID="{6D31D730-EAC1-4EA0-A3D5-597BE6DFC39F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2132</TotalTime>
  <Words>1301</Words>
  <Application>Microsoft Office PowerPoint</Application>
  <PresentationFormat>On-screen Show (4:3)</PresentationFormat>
  <Paragraphs>208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Construction</vt:lpstr>
      <vt:lpstr> How successful is within-lecture  (self-)assessment of student  engagement, knowledge &amp; learning?:  experiences from some  Part 2 Geography modules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GG23410  SEDIMENTARY ENVIRONMENTS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GG30420 River Systems &amp;  Global Environmental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IGZ5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GG31220  DRYLAND GEOMORPHOLOGY</dc:title>
  <dc:creator>DR S TOOTH</dc:creator>
  <cp:lastModifiedBy>Stephen Tooth [set]</cp:lastModifiedBy>
  <cp:revision>265</cp:revision>
  <cp:lastPrinted>2017-07-09T14:24:25Z</cp:lastPrinted>
  <dcterms:created xsi:type="dcterms:W3CDTF">2013-09-20T10:21:24Z</dcterms:created>
  <dcterms:modified xsi:type="dcterms:W3CDTF">2017-07-11T12:58:10Z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0x010100322979A9607AEC45A3EB69AD70C05FE2</vt:lpwstr>
  </property>
</Properties>
</file>