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4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41.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86" r:id="rId3"/>
    <p:sldId id="302" r:id="rId4"/>
    <p:sldId id="259" r:id="rId5"/>
    <p:sldId id="260" r:id="rId6"/>
    <p:sldId id="332" r:id="rId7"/>
    <p:sldId id="333" r:id="rId8"/>
    <p:sldId id="330" r:id="rId9"/>
    <p:sldId id="261" r:id="rId10"/>
    <p:sldId id="263" r:id="rId11"/>
    <p:sldId id="303" r:id="rId12"/>
    <p:sldId id="305" r:id="rId13"/>
    <p:sldId id="264" r:id="rId14"/>
    <p:sldId id="306" r:id="rId15"/>
    <p:sldId id="307" r:id="rId16"/>
    <p:sldId id="308" r:id="rId17"/>
    <p:sldId id="309" r:id="rId18"/>
    <p:sldId id="265" r:id="rId19"/>
    <p:sldId id="266" r:id="rId20"/>
    <p:sldId id="267" r:id="rId21"/>
    <p:sldId id="268" r:id="rId22"/>
    <p:sldId id="310" r:id="rId23"/>
    <p:sldId id="269" r:id="rId24"/>
    <p:sldId id="270" r:id="rId25"/>
    <p:sldId id="271" r:id="rId26"/>
    <p:sldId id="272" r:id="rId27"/>
    <p:sldId id="273" r:id="rId28"/>
    <p:sldId id="312" r:id="rId29"/>
    <p:sldId id="313" r:id="rId30"/>
    <p:sldId id="275" r:id="rId31"/>
    <p:sldId id="314" r:id="rId32"/>
    <p:sldId id="329" r:id="rId33"/>
    <p:sldId id="278" r:id="rId34"/>
    <p:sldId id="315" r:id="rId35"/>
    <p:sldId id="316" r:id="rId36"/>
    <p:sldId id="279" r:id="rId37"/>
    <p:sldId id="317" r:id="rId38"/>
    <p:sldId id="282" r:id="rId39"/>
    <p:sldId id="334" r:id="rId40"/>
    <p:sldId id="335" r:id="rId41"/>
    <p:sldId id="328" r:id="rId42"/>
    <p:sldId id="323" r:id="rId43"/>
    <p:sldId id="325" r:id="rId44"/>
    <p:sldId id="326" r:id="rId45"/>
    <p:sldId id="30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5"/>
    <p:restoredTop sz="94595"/>
  </p:normalViewPr>
  <p:slideViewPr>
    <p:cSldViewPr snapToGrid="0" snapToObjects="1">
      <p:cViewPr varScale="1">
        <p:scale>
          <a:sx n="84" d="100"/>
          <a:sy n="84" d="100"/>
        </p:scale>
        <p:origin x="90" y="4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D79CD-77C1-F94A-8C10-FEE78BC51BBF}" type="datetimeFigureOut">
              <a:rPr lang="en-US" smtClean="0"/>
              <a:pPr/>
              <a:t>7/4/2017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66FA7-03C4-A24B-9935-BCA27D297845}" type="slidenum">
              <a:rPr lang="en-US" smtClean="0"/>
              <a:pPr/>
              <a:t>‹#›</a:t>
            </a:fld>
            <a:endParaRPr lang="en-US"/>
          </a:p>
        </p:txBody>
      </p:sp>
    </p:spTree>
    <p:extLst>
      <p:ext uri="{BB962C8B-B14F-4D97-AF65-F5344CB8AC3E}">
        <p14:creationId xmlns:p14="http://schemas.microsoft.com/office/powerpoint/2010/main" val="47105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18B813-64B2-8E42-80D8-76FE0483080F}" type="datetimeFigureOut">
              <a:rPr lang="en-US" smtClean="0"/>
              <a:pPr/>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8061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18B813-64B2-8E42-80D8-76FE0483080F}" type="datetimeFigureOut">
              <a:rPr lang="en-US" smtClean="0"/>
              <a:pPr/>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140045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18B813-64B2-8E42-80D8-76FE0483080F}" type="datetimeFigureOut">
              <a:rPr lang="en-US" smtClean="0"/>
              <a:pPr/>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98427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18B813-64B2-8E42-80D8-76FE0483080F}" type="datetimeFigureOut">
              <a:rPr lang="en-US" smtClean="0"/>
              <a:pPr/>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1928682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18B813-64B2-8E42-80D8-76FE0483080F}" type="datetimeFigureOut">
              <a:rPr lang="en-US" smtClean="0"/>
              <a:pPr/>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124267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18B813-64B2-8E42-80D8-76FE0483080F}" type="datetimeFigureOut">
              <a:rPr lang="en-US" smtClean="0"/>
              <a:pPr/>
              <a:t>7/4/2017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139069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18B813-64B2-8E42-80D8-76FE0483080F}" type="datetimeFigureOut">
              <a:rPr lang="en-US" smtClean="0"/>
              <a:pPr/>
              <a:t>7/4/2017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20560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18B813-64B2-8E42-80D8-76FE0483080F}" type="datetimeFigureOut">
              <a:rPr lang="en-US" smtClean="0"/>
              <a:pPr/>
              <a:t>7/4/2017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343493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8B813-64B2-8E42-80D8-76FE0483080F}" type="datetimeFigureOut">
              <a:rPr lang="en-US" smtClean="0"/>
              <a:pPr/>
              <a:t>7/4/2017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651463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18B813-64B2-8E42-80D8-76FE0483080F}" type="datetimeFigureOut">
              <a:rPr lang="en-US" smtClean="0"/>
              <a:pPr/>
              <a:t>7/4/2017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127267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18B813-64B2-8E42-80D8-76FE0483080F}" type="datetimeFigureOut">
              <a:rPr lang="en-US" smtClean="0"/>
              <a:pPr/>
              <a:t>7/4/2017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C167C-A20E-FC4E-BEC9-92AA1B81C29A}" type="slidenum">
              <a:rPr lang="en-US" smtClean="0"/>
              <a:pPr/>
              <a:t>‹#›</a:t>
            </a:fld>
            <a:endParaRPr lang="en-US"/>
          </a:p>
        </p:txBody>
      </p:sp>
    </p:spTree>
    <p:extLst>
      <p:ext uri="{BB962C8B-B14F-4D97-AF65-F5344CB8AC3E}">
        <p14:creationId xmlns:p14="http://schemas.microsoft.com/office/powerpoint/2010/main" val="87047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8B813-64B2-8E42-80D8-76FE0483080F}" type="datetimeFigureOut">
              <a:rPr lang="en-US" smtClean="0"/>
              <a:pPr/>
              <a:t>7/4/2017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C167C-A20E-FC4E-BEC9-92AA1B81C29A}" type="slidenum">
              <a:rPr lang="en-US" smtClean="0"/>
              <a:pPr/>
              <a:t>‹#›</a:t>
            </a:fld>
            <a:endParaRPr lang="en-US"/>
          </a:p>
        </p:txBody>
      </p:sp>
    </p:spTree>
    <p:extLst>
      <p:ext uri="{BB962C8B-B14F-4D97-AF65-F5344CB8AC3E}">
        <p14:creationId xmlns:p14="http://schemas.microsoft.com/office/powerpoint/2010/main" val="1048511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70037"/>
          </a:xfrm>
        </p:spPr>
        <p:txBody>
          <a:bodyPr>
            <a:normAutofit fontScale="90000"/>
          </a:bodyPr>
          <a:lstStyle/>
          <a:p>
            <a:r>
              <a:rPr lang="en-US" dirty="0"/>
              <a:t>Implementing the </a:t>
            </a:r>
            <a:br>
              <a:rPr lang="en-US" dirty="0"/>
            </a:br>
            <a:r>
              <a:rPr lang="en-US" dirty="0"/>
              <a:t>York Pedagogy</a:t>
            </a:r>
          </a:p>
        </p:txBody>
      </p:sp>
      <p:sp>
        <p:nvSpPr>
          <p:cNvPr id="3" name="Subtitle 2"/>
          <p:cNvSpPr>
            <a:spLocks noGrp="1"/>
          </p:cNvSpPr>
          <p:nvPr>
            <p:ph type="subTitle" idx="1"/>
          </p:nvPr>
        </p:nvSpPr>
        <p:spPr>
          <a:xfrm>
            <a:off x="1524000" y="3906838"/>
            <a:ext cx="9144000" cy="2366962"/>
          </a:xfrm>
        </p:spPr>
        <p:txBody>
          <a:bodyPr>
            <a:normAutofit/>
          </a:bodyPr>
          <a:lstStyle/>
          <a:p>
            <a:r>
              <a:rPr lang="en-US" dirty="0"/>
              <a:t>John Robinson</a:t>
            </a:r>
          </a:p>
          <a:p>
            <a:r>
              <a:rPr lang="en-US" dirty="0"/>
              <a:t>Pro-Vice-Chancellor Learning, Teaching and Students, University of York</a:t>
            </a:r>
          </a:p>
          <a:p>
            <a:endParaRPr lang="en-US" dirty="0"/>
          </a:p>
          <a:p>
            <a:r>
              <a:rPr lang="en-US" dirty="0"/>
              <a:t>AUTEL 2017, 11 July 2017</a:t>
            </a:r>
          </a:p>
          <a:p>
            <a:r>
              <a:rPr lang="en-US" dirty="0" err="1"/>
              <a:t>Prifysgol</a:t>
            </a:r>
            <a:r>
              <a:rPr lang="en-US" dirty="0"/>
              <a:t> </a:t>
            </a:r>
            <a:r>
              <a:rPr lang="en-US" dirty="0" err="1"/>
              <a:t>Aberystwyth</a:t>
            </a:r>
            <a:r>
              <a:rPr lang="en-US" dirty="0"/>
              <a:t> University</a:t>
            </a:r>
          </a:p>
        </p:txBody>
      </p:sp>
    </p:spTree>
    <p:extLst>
      <p:ext uri="{BB962C8B-B14F-4D97-AF65-F5344CB8AC3E}">
        <p14:creationId xmlns:p14="http://schemas.microsoft.com/office/powerpoint/2010/main" val="706099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Collaboration, collegiality and tidiness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7339" y="1690688"/>
            <a:ext cx="6675171" cy="4441888"/>
          </a:xfrm>
        </p:spPr>
      </p:pic>
    </p:spTree>
    <p:extLst>
      <p:ext uri="{BB962C8B-B14F-4D97-AF65-F5344CB8AC3E}">
        <p14:creationId xmlns:p14="http://schemas.microsoft.com/office/powerpoint/2010/main" val="103874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6614" y="2836985"/>
            <a:ext cx="6646986" cy="5744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Content Placeholder 2"/>
          <p:cNvSpPr>
            <a:spLocks noGrp="1"/>
          </p:cNvSpPr>
          <p:nvPr>
            <p:ph idx="1"/>
          </p:nvPr>
        </p:nvSpPr>
        <p:spPr>
          <a:xfrm>
            <a:off x="3106614" y="2227385"/>
            <a:ext cx="7596555" cy="3985846"/>
          </a:xfrm>
        </p:spPr>
        <p:txBody>
          <a:bodyPr>
            <a:normAutofit/>
          </a:bodyPr>
          <a:lstStyle/>
          <a:p>
            <a:r>
              <a:rPr lang="en-US" sz="3600" dirty="0"/>
              <a:t>Origins</a:t>
            </a:r>
          </a:p>
          <a:p>
            <a:r>
              <a:rPr lang="en-US" sz="3600" dirty="0"/>
              <a:t>The themes of the York Pedagogy</a:t>
            </a:r>
          </a:p>
          <a:p>
            <a:r>
              <a:rPr lang="en-US" sz="3600" dirty="0"/>
              <a:t>Values</a:t>
            </a:r>
          </a:p>
          <a:p>
            <a:r>
              <a:rPr lang="en-US" sz="3600" dirty="0"/>
              <a:t>The York Pedagogy in Practice</a:t>
            </a:r>
          </a:p>
          <a:p>
            <a:r>
              <a:rPr lang="en-US" sz="3600" dirty="0"/>
              <a:t>Virtue</a:t>
            </a:r>
          </a:p>
        </p:txBody>
      </p:sp>
      <p:sp>
        <p:nvSpPr>
          <p:cNvPr id="2" name="Title 1"/>
          <p:cNvSpPr>
            <a:spLocks noGrp="1"/>
          </p:cNvSpPr>
          <p:nvPr>
            <p:ph type="title"/>
          </p:nvPr>
        </p:nvSpPr>
        <p:spPr/>
        <p:txBody>
          <a:bodyPr/>
          <a:lstStyle/>
          <a:p>
            <a:pPr algn="ctr"/>
            <a:r>
              <a:rPr lang="en-US" dirty="0"/>
              <a:t>Agenda</a:t>
            </a:r>
          </a:p>
        </p:txBody>
      </p:sp>
    </p:spTree>
    <p:extLst>
      <p:ext uri="{BB962C8B-B14F-4D97-AF65-F5344CB8AC3E}">
        <p14:creationId xmlns:p14="http://schemas.microsoft.com/office/powerpoint/2010/main" val="1823280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Summarising</a:t>
            </a:r>
            <a:r>
              <a:rPr lang="en-US" dirty="0"/>
              <a:t> the themes</a:t>
            </a:r>
          </a:p>
        </p:txBody>
      </p:sp>
      <p:pic>
        <p:nvPicPr>
          <p:cNvPr id="1026" name="Picture 2"/>
          <p:cNvPicPr>
            <a:picLocks noChangeAspect="1" noChangeArrowheads="1"/>
          </p:cNvPicPr>
          <p:nvPr/>
        </p:nvPicPr>
        <p:blipFill>
          <a:blip r:embed="rId2"/>
          <a:srcRect l="63843" t="16198" r="15195" b="21597"/>
          <a:stretch>
            <a:fillRect/>
          </a:stretch>
        </p:blipFill>
        <p:spPr bwMode="auto">
          <a:xfrm>
            <a:off x="6590583" y="1344208"/>
            <a:ext cx="5048520" cy="5314172"/>
          </a:xfrm>
          <a:prstGeom prst="rect">
            <a:avLst/>
          </a:prstGeom>
          <a:noFill/>
          <a:ln w="9525">
            <a:noFill/>
            <a:miter lim="800000"/>
            <a:headEnd/>
            <a:tailEnd/>
          </a:ln>
        </p:spPr>
      </p:pic>
      <p:sp>
        <p:nvSpPr>
          <p:cNvPr id="5" name="Rectangle 4"/>
          <p:cNvSpPr/>
          <p:nvPr/>
        </p:nvSpPr>
        <p:spPr>
          <a:xfrm>
            <a:off x="9921204" y="3221497"/>
            <a:ext cx="2073499" cy="1906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r="50831"/>
          <a:stretch/>
        </p:blipFill>
        <p:spPr>
          <a:xfrm>
            <a:off x="639364" y="2137569"/>
            <a:ext cx="5864752" cy="3727450"/>
          </a:xfrm>
          <a:prstGeom prst="rect">
            <a:avLst/>
          </a:prstGeom>
        </p:spPr>
      </p:pic>
    </p:spTree>
    <p:extLst>
      <p:ext uri="{BB962C8B-B14F-4D97-AF65-F5344CB8AC3E}">
        <p14:creationId xmlns:p14="http://schemas.microsoft.com/office/powerpoint/2010/main" val="1426580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Ascent</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692399" y="1587501"/>
            <a:ext cx="6779683" cy="5084762"/>
          </a:xfrm>
          <a:prstGeom prst="rect">
            <a:avLst/>
          </a:prstGeom>
        </p:spPr>
      </p:pic>
    </p:spTree>
    <p:extLst>
      <p:ext uri="{BB962C8B-B14F-4D97-AF65-F5344CB8AC3E}">
        <p14:creationId xmlns:p14="http://schemas.microsoft.com/office/powerpoint/2010/main" val="1586538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Ascent</a:t>
            </a:r>
          </a:p>
        </p:txBody>
      </p:sp>
      <p:sp>
        <p:nvSpPr>
          <p:cNvPr id="4" name="Rectangle 3"/>
          <p:cNvSpPr/>
          <p:nvPr/>
        </p:nvSpPr>
        <p:spPr>
          <a:xfrm>
            <a:off x="2476500" y="4597400"/>
            <a:ext cx="7620000" cy="1079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05200" y="3416300"/>
            <a:ext cx="5448300" cy="1079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0" y="2235200"/>
            <a:ext cx="3340100" cy="1079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274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Ascent</a:t>
            </a:r>
          </a:p>
        </p:txBody>
      </p:sp>
      <p:pic>
        <p:nvPicPr>
          <p:cNvPr id="8" name="Content Placeholder 9" descr="300px-Scaff_t_02.png"/>
          <p:cNvPicPr>
            <a:picLocks noGrp="1" noChangeAspect="1"/>
          </p:cNvPicPr>
          <p:nvPr>
            <p:ph idx="1"/>
          </p:nvPr>
        </p:nvPicPr>
        <p:blipFill>
          <a:blip r:embed="rId2"/>
          <a:stretch>
            <a:fillRect/>
          </a:stretch>
        </p:blipFill>
        <p:spPr>
          <a:xfrm>
            <a:off x="2887551" y="1807772"/>
            <a:ext cx="6224149" cy="4668112"/>
          </a:xfrm>
        </p:spPr>
      </p:pic>
    </p:spTree>
    <p:extLst>
      <p:ext uri="{BB962C8B-B14F-4D97-AF65-F5344CB8AC3E}">
        <p14:creationId xmlns:p14="http://schemas.microsoft.com/office/powerpoint/2010/main" val="475474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Ascent</a:t>
            </a:r>
          </a:p>
        </p:txBody>
      </p:sp>
      <p:sp>
        <p:nvSpPr>
          <p:cNvPr id="3" name="Content Placeholder 2"/>
          <p:cNvSpPr>
            <a:spLocks noGrp="1"/>
          </p:cNvSpPr>
          <p:nvPr>
            <p:ph idx="1"/>
          </p:nvPr>
        </p:nvSpPr>
        <p:spPr/>
        <p:txBody>
          <a:bodyPr/>
          <a:lstStyle/>
          <a:p>
            <a:endParaRPr lang="en-US"/>
          </a:p>
        </p:txBody>
      </p:sp>
      <p:pic>
        <p:nvPicPr>
          <p:cNvPr id="5" name="Picture 4" descr="plum-products-rope-ladder.png"/>
          <p:cNvPicPr>
            <a:picLocks noChangeAspect="1"/>
          </p:cNvPicPr>
          <p:nvPr/>
        </p:nvPicPr>
        <p:blipFill>
          <a:blip r:embed="rId2" cstate="print"/>
          <a:stretch>
            <a:fillRect/>
          </a:stretch>
        </p:blipFill>
        <p:spPr>
          <a:xfrm>
            <a:off x="3734798" y="2006600"/>
            <a:ext cx="4423253" cy="4305300"/>
          </a:xfrm>
          <a:prstGeom prst="rect">
            <a:avLst/>
          </a:prstGeom>
        </p:spPr>
      </p:pic>
    </p:spTree>
    <p:extLst>
      <p:ext uri="{BB962C8B-B14F-4D97-AF65-F5344CB8AC3E}">
        <p14:creationId xmlns:p14="http://schemas.microsoft.com/office/powerpoint/2010/main" val="66970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Picture1.png"/>
          <p:cNvPicPr>
            <a:picLocks noChangeAspect="1"/>
          </p:cNvPicPr>
          <p:nvPr/>
        </p:nvPicPr>
        <p:blipFill>
          <a:blip r:embed="rId2"/>
          <a:stretch>
            <a:fillRect/>
          </a:stretch>
        </p:blipFill>
        <p:spPr>
          <a:xfrm>
            <a:off x="4745847" y="1690688"/>
            <a:ext cx="2700305" cy="4577718"/>
          </a:xfrm>
          <a:prstGeom prst="rect">
            <a:avLst/>
          </a:prstGeom>
        </p:spPr>
      </p:pic>
      <p:sp>
        <p:nvSpPr>
          <p:cNvPr id="5" name="Title 1"/>
          <p:cNvSpPr>
            <a:spLocks noGrp="1"/>
          </p:cNvSpPr>
          <p:nvPr>
            <p:ph type="title"/>
          </p:nvPr>
        </p:nvSpPr>
        <p:spPr>
          <a:xfrm>
            <a:off x="838200" y="365125"/>
            <a:ext cx="10515600" cy="1325563"/>
          </a:xfrm>
        </p:spPr>
        <p:txBody>
          <a:bodyPr/>
          <a:lstStyle/>
          <a:p>
            <a:pPr algn="ctr"/>
            <a:r>
              <a:rPr lang="en-US" dirty="0"/>
              <a:t>Ascent</a:t>
            </a:r>
          </a:p>
        </p:txBody>
      </p:sp>
    </p:spTree>
    <p:extLst>
      <p:ext uri="{BB962C8B-B14F-4D97-AF65-F5344CB8AC3E}">
        <p14:creationId xmlns:p14="http://schemas.microsoft.com/office/powerpoint/2010/main" val="250328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Work</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3023616" y="2148110"/>
            <a:ext cx="5705856" cy="3803972"/>
          </a:xfrm>
        </p:spPr>
      </p:pic>
    </p:spTree>
    <p:extLst>
      <p:ext uri="{BB962C8B-B14F-4D97-AF65-F5344CB8AC3E}">
        <p14:creationId xmlns:p14="http://schemas.microsoft.com/office/powerpoint/2010/main" val="145983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Propelling student work</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2742" y="3325580"/>
            <a:ext cx="2473739" cy="1643074"/>
          </a:xfrm>
        </p:spPr>
      </p:pic>
      <p:sp>
        <p:nvSpPr>
          <p:cNvPr id="6" name="Curved Down Arrow 5"/>
          <p:cNvSpPr/>
          <p:nvPr/>
        </p:nvSpPr>
        <p:spPr bwMode="auto">
          <a:xfrm>
            <a:off x="3718164" y="1468192"/>
            <a:ext cx="4071966" cy="1714512"/>
          </a:xfrm>
          <a:prstGeom prst="curvedDownArrow">
            <a:avLst/>
          </a:prstGeom>
          <a:solidFill>
            <a:schemeClr val="accent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057400" marR="0" indent="-228600" algn="l" defTabSz="914400" rtl="0" eaLnBrk="1" fontAlgn="base" latinLnBrk="0" hangingPunct="1">
              <a:lnSpc>
                <a:spcPct val="100000"/>
              </a:lnSpc>
              <a:spcBef>
                <a:spcPct val="20000"/>
              </a:spcBef>
              <a:spcAft>
                <a:spcPct val="0"/>
              </a:spcAft>
              <a:buClr>
                <a:schemeClr val="folHlink"/>
              </a:buClr>
              <a:buSzPct val="65000"/>
              <a:buFont typeface="Wingdings" pitchFamily="2" charset="2"/>
              <a:buChar char="n"/>
              <a:tabLst/>
            </a:pPr>
            <a:endParaRPr kumimoji="0" lang="en-GB" sz="2000" b="0" i="0" u="none" strike="noStrike" cap="none" normalizeH="0" baseline="0">
              <a:ln>
                <a:noFill/>
              </a:ln>
              <a:solidFill>
                <a:srgbClr val="000000"/>
              </a:solidFill>
              <a:effectLst>
                <a:outerShdw blurRad="38100" dist="38100" dir="2700000" algn="tl">
                  <a:srgbClr val="000000">
                    <a:alpha val="43137"/>
                  </a:srgbClr>
                </a:outerShdw>
              </a:effectLst>
              <a:latin typeface="Tahoma" pitchFamily="34" charset="0"/>
              <a:cs typeface="Arial" charset="0"/>
            </a:endParaRPr>
          </a:p>
        </p:txBody>
      </p:sp>
      <p:sp>
        <p:nvSpPr>
          <p:cNvPr id="7" name="Curved Down Arrow 6"/>
          <p:cNvSpPr/>
          <p:nvPr/>
        </p:nvSpPr>
        <p:spPr bwMode="auto">
          <a:xfrm flipH="1" flipV="1">
            <a:off x="3575288" y="5040092"/>
            <a:ext cx="4143404" cy="1643074"/>
          </a:xfrm>
          <a:prstGeom prst="curvedDownArrow">
            <a:avLst/>
          </a:prstGeom>
          <a:solidFill>
            <a:schemeClr val="accent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057400" marR="0" indent="-228600" algn="l" defTabSz="914400" rtl="0" eaLnBrk="1" fontAlgn="base" latinLnBrk="0" hangingPunct="1">
              <a:lnSpc>
                <a:spcPct val="100000"/>
              </a:lnSpc>
              <a:spcBef>
                <a:spcPct val="20000"/>
              </a:spcBef>
              <a:spcAft>
                <a:spcPct val="0"/>
              </a:spcAft>
              <a:buClr>
                <a:schemeClr val="folHlink"/>
              </a:buClr>
              <a:buSzPct val="65000"/>
              <a:buFont typeface="Wingdings" pitchFamily="2" charset="2"/>
              <a:buChar char="n"/>
              <a:tabLst/>
            </a:pPr>
            <a:endParaRPr kumimoji="0" lang="en-GB" sz="2000" b="0" i="0" u="none" strike="noStrike" cap="none" normalizeH="0" baseline="0">
              <a:ln>
                <a:noFill/>
              </a:ln>
              <a:solidFill>
                <a:srgbClr val="000000"/>
              </a:solidFill>
              <a:effectLst>
                <a:outerShdw blurRad="38100" dist="38100" dir="2700000" algn="tl">
                  <a:srgbClr val="000000">
                    <a:alpha val="43137"/>
                  </a:srgbClr>
                </a:outerShdw>
              </a:effectLst>
              <a:latin typeface="Tahoma" pitchFamily="34" charset="0"/>
              <a:cs typeface="Arial" charset="0"/>
            </a:endParaRPr>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469" y="3325581"/>
            <a:ext cx="2464567" cy="1643074"/>
          </a:xfrm>
          <a:prstGeom prst="rect">
            <a:avLst/>
          </a:prstGeom>
        </p:spPr>
      </p:pic>
    </p:spTree>
    <p:extLst>
      <p:ext uri="{BB962C8B-B14F-4D97-AF65-F5344CB8AC3E}">
        <p14:creationId xmlns:p14="http://schemas.microsoft.com/office/powerpoint/2010/main" val="16761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6614" y="2227385"/>
            <a:ext cx="7596555" cy="3985846"/>
          </a:xfrm>
        </p:spPr>
        <p:txBody>
          <a:bodyPr>
            <a:normAutofit/>
          </a:bodyPr>
          <a:lstStyle/>
          <a:p>
            <a:r>
              <a:rPr lang="en-US" sz="3600" dirty="0"/>
              <a:t>Origins</a:t>
            </a:r>
          </a:p>
          <a:p>
            <a:r>
              <a:rPr lang="en-US" sz="3600" dirty="0"/>
              <a:t>The themes of the York Pedagogy</a:t>
            </a:r>
          </a:p>
          <a:p>
            <a:r>
              <a:rPr lang="en-US" sz="3600" dirty="0"/>
              <a:t>Values</a:t>
            </a:r>
          </a:p>
          <a:p>
            <a:r>
              <a:rPr lang="en-US" sz="3600" dirty="0"/>
              <a:t>The York Pedagogy in Practice</a:t>
            </a:r>
          </a:p>
          <a:p>
            <a:r>
              <a:rPr lang="en-US" sz="3600" dirty="0"/>
              <a:t>Virtue</a:t>
            </a:r>
          </a:p>
        </p:txBody>
      </p:sp>
      <p:sp>
        <p:nvSpPr>
          <p:cNvPr id="2" name="Title 1"/>
          <p:cNvSpPr>
            <a:spLocks noGrp="1"/>
          </p:cNvSpPr>
          <p:nvPr>
            <p:ph type="title"/>
          </p:nvPr>
        </p:nvSpPr>
        <p:spPr/>
        <p:txBody>
          <a:bodyPr/>
          <a:lstStyle/>
          <a:p>
            <a:pPr algn="ctr"/>
            <a:r>
              <a:rPr lang="en-US" dirty="0"/>
              <a:t>Agenda</a:t>
            </a:r>
          </a:p>
        </p:txBody>
      </p:sp>
    </p:spTree>
    <p:extLst>
      <p:ext uri="{BB962C8B-B14F-4D97-AF65-F5344CB8AC3E}">
        <p14:creationId xmlns:p14="http://schemas.microsoft.com/office/powerpoint/2010/main" val="166965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Assessment</a:t>
            </a:r>
          </a:p>
        </p:txBody>
      </p:sp>
      <p:sp>
        <p:nvSpPr>
          <p:cNvPr id="3" name="Content Placeholder 2"/>
          <p:cNvSpPr>
            <a:spLocks noGrp="1"/>
          </p:cNvSpPr>
          <p:nvPr>
            <p:ph idx="1"/>
          </p:nvPr>
        </p:nvSpPr>
        <p:spPr/>
        <p:txBody>
          <a:bodyPr/>
          <a:lstStyle/>
          <a:p>
            <a:endParaRPr lang="en-US"/>
          </a:p>
        </p:txBody>
      </p:sp>
      <p:pic>
        <p:nvPicPr>
          <p:cNvPr id="21506" name="Picture 2" descr="http://www.qmul.ac.uk/international/international-students/blog/items/images/item152007.jpg"/>
          <p:cNvPicPr>
            <a:picLocks noChangeAspect="1" noChangeArrowheads="1"/>
          </p:cNvPicPr>
          <p:nvPr/>
        </p:nvPicPr>
        <p:blipFill>
          <a:blip r:embed="rId2"/>
          <a:srcRect/>
          <a:stretch>
            <a:fillRect/>
          </a:stretch>
        </p:blipFill>
        <p:spPr bwMode="auto">
          <a:xfrm>
            <a:off x="3127677" y="1721932"/>
            <a:ext cx="5936646" cy="4455031"/>
          </a:xfrm>
          <a:prstGeom prst="rect">
            <a:avLst/>
          </a:prstGeom>
          <a:noFill/>
        </p:spPr>
      </p:pic>
    </p:spTree>
    <p:extLst>
      <p:ext uri="{BB962C8B-B14F-4D97-AF65-F5344CB8AC3E}">
        <p14:creationId xmlns:p14="http://schemas.microsoft.com/office/powerpoint/2010/main" val="1789084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Leadership</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l="63843" t="16198" r="15195" b="21597"/>
          <a:stretch>
            <a:fillRect/>
          </a:stretch>
        </p:blipFill>
        <p:spPr bwMode="auto">
          <a:xfrm>
            <a:off x="3219717" y="1495709"/>
            <a:ext cx="5048520" cy="5314172"/>
          </a:xfrm>
          <a:prstGeom prst="rect">
            <a:avLst/>
          </a:prstGeom>
          <a:noFill/>
          <a:ln w="9525">
            <a:noFill/>
            <a:miter lim="800000"/>
            <a:headEnd/>
            <a:tailEnd/>
          </a:ln>
        </p:spPr>
      </p:pic>
      <p:sp>
        <p:nvSpPr>
          <p:cNvPr id="5" name="Rectangle 4"/>
          <p:cNvSpPr/>
          <p:nvPr/>
        </p:nvSpPr>
        <p:spPr>
          <a:xfrm>
            <a:off x="6581104" y="3374265"/>
            <a:ext cx="2073499" cy="1906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42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6614" y="3446585"/>
            <a:ext cx="1681286" cy="5744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Content Placeholder 2"/>
          <p:cNvSpPr>
            <a:spLocks noGrp="1"/>
          </p:cNvSpPr>
          <p:nvPr>
            <p:ph idx="1"/>
          </p:nvPr>
        </p:nvSpPr>
        <p:spPr>
          <a:xfrm>
            <a:off x="3106614" y="2227385"/>
            <a:ext cx="7596555" cy="3985846"/>
          </a:xfrm>
        </p:spPr>
        <p:txBody>
          <a:bodyPr>
            <a:normAutofit/>
          </a:bodyPr>
          <a:lstStyle/>
          <a:p>
            <a:r>
              <a:rPr lang="en-US" sz="3600" dirty="0"/>
              <a:t>Origins</a:t>
            </a:r>
          </a:p>
          <a:p>
            <a:r>
              <a:rPr lang="en-US" sz="3600" dirty="0"/>
              <a:t>The themes of the York Pedagogy</a:t>
            </a:r>
          </a:p>
          <a:p>
            <a:r>
              <a:rPr lang="en-US" sz="3600" dirty="0"/>
              <a:t>Values</a:t>
            </a:r>
          </a:p>
          <a:p>
            <a:r>
              <a:rPr lang="en-US" sz="3600" dirty="0"/>
              <a:t>The York Pedagogy in Practice</a:t>
            </a:r>
          </a:p>
          <a:p>
            <a:r>
              <a:rPr lang="en-US" sz="3600" dirty="0"/>
              <a:t>Virtue</a:t>
            </a:r>
          </a:p>
        </p:txBody>
      </p:sp>
      <p:sp>
        <p:nvSpPr>
          <p:cNvPr id="2" name="Title 1"/>
          <p:cNvSpPr>
            <a:spLocks noGrp="1"/>
          </p:cNvSpPr>
          <p:nvPr>
            <p:ph type="title"/>
          </p:nvPr>
        </p:nvSpPr>
        <p:spPr/>
        <p:txBody>
          <a:bodyPr/>
          <a:lstStyle/>
          <a:p>
            <a:pPr algn="ctr"/>
            <a:r>
              <a:rPr lang="en-US" dirty="0"/>
              <a:t>Agenda</a:t>
            </a:r>
          </a:p>
        </p:txBody>
      </p:sp>
    </p:spTree>
    <p:extLst>
      <p:ext uri="{BB962C8B-B14F-4D97-AF65-F5344CB8AC3E}">
        <p14:creationId xmlns:p14="http://schemas.microsoft.com/office/powerpoint/2010/main" val="138453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52574" y="1520824"/>
            <a:ext cx="9006999" cy="5057776"/>
          </a:xfrm>
          <a:prstGeom prst="rect">
            <a:avLst/>
          </a:prstGeom>
        </p:spPr>
      </p:pic>
    </p:spTree>
    <p:extLst>
      <p:ext uri="{BB962C8B-B14F-4D97-AF65-F5344CB8AC3E}">
        <p14:creationId xmlns:p14="http://schemas.microsoft.com/office/powerpoint/2010/main" val="965408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Explanation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5765" y="1568128"/>
            <a:ext cx="8425497" cy="5118421"/>
          </a:xfrm>
        </p:spPr>
      </p:pic>
    </p:spTree>
    <p:extLst>
      <p:ext uri="{BB962C8B-B14F-4D97-AF65-F5344CB8AC3E}">
        <p14:creationId xmlns:p14="http://schemas.microsoft.com/office/powerpoint/2010/main" val="2092452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Those who teach</a:t>
            </a:r>
            <a:r>
              <a:rPr lang="mr-IN" dirty="0"/>
              <a:t>…</a:t>
            </a:r>
            <a:r>
              <a:rPr lang="en-GB" dirty="0"/>
              <a:t> are those who design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4560" y="1405142"/>
            <a:ext cx="7620000" cy="5070610"/>
          </a:xfrm>
        </p:spPr>
      </p:pic>
    </p:spTree>
    <p:extLst>
      <p:ext uri="{BB962C8B-B14F-4D97-AF65-F5344CB8AC3E}">
        <p14:creationId xmlns:p14="http://schemas.microsoft.com/office/powerpoint/2010/main" val="108498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Stretch</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72807" y="1282700"/>
            <a:ext cx="7315200" cy="5486400"/>
          </a:xfrm>
          <a:prstGeom prst="rect">
            <a:avLst/>
          </a:prstGeom>
        </p:spPr>
      </p:pic>
    </p:spTree>
    <p:extLst>
      <p:ext uri="{BB962C8B-B14F-4D97-AF65-F5344CB8AC3E}">
        <p14:creationId xmlns:p14="http://schemas.microsoft.com/office/powerpoint/2010/main" val="1053259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Expertise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2005" y="1400334"/>
            <a:ext cx="7739895" cy="5150392"/>
          </a:xfrm>
        </p:spPr>
      </p:pic>
    </p:spTree>
    <p:extLst>
      <p:ext uri="{BB962C8B-B14F-4D97-AF65-F5344CB8AC3E}">
        <p14:creationId xmlns:p14="http://schemas.microsoft.com/office/powerpoint/2010/main" val="425550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4428" y="4068885"/>
            <a:ext cx="6016872" cy="5744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Content Placeholder 2"/>
          <p:cNvSpPr>
            <a:spLocks noGrp="1"/>
          </p:cNvSpPr>
          <p:nvPr>
            <p:ph idx="1"/>
          </p:nvPr>
        </p:nvSpPr>
        <p:spPr>
          <a:xfrm>
            <a:off x="3106614" y="2227385"/>
            <a:ext cx="7596555" cy="3985846"/>
          </a:xfrm>
        </p:spPr>
        <p:txBody>
          <a:bodyPr>
            <a:normAutofit/>
          </a:bodyPr>
          <a:lstStyle/>
          <a:p>
            <a:r>
              <a:rPr lang="en-US" sz="3600" dirty="0"/>
              <a:t>Origins</a:t>
            </a:r>
          </a:p>
          <a:p>
            <a:r>
              <a:rPr lang="en-US" sz="3600" dirty="0"/>
              <a:t>The themes of the York Pedagogy</a:t>
            </a:r>
          </a:p>
          <a:p>
            <a:r>
              <a:rPr lang="en-US" sz="3600" dirty="0"/>
              <a:t>Values</a:t>
            </a:r>
          </a:p>
          <a:p>
            <a:r>
              <a:rPr lang="en-US" sz="3600" dirty="0"/>
              <a:t>The York Pedagogy in Practice</a:t>
            </a:r>
          </a:p>
          <a:p>
            <a:r>
              <a:rPr lang="en-US" sz="3600" dirty="0"/>
              <a:t>Virtue</a:t>
            </a:r>
          </a:p>
        </p:txBody>
      </p:sp>
      <p:sp>
        <p:nvSpPr>
          <p:cNvPr id="2" name="Title 1"/>
          <p:cNvSpPr>
            <a:spLocks noGrp="1"/>
          </p:cNvSpPr>
          <p:nvPr>
            <p:ph type="title"/>
          </p:nvPr>
        </p:nvSpPr>
        <p:spPr/>
        <p:txBody>
          <a:bodyPr/>
          <a:lstStyle/>
          <a:p>
            <a:pPr algn="ctr"/>
            <a:r>
              <a:rPr lang="en-US" dirty="0"/>
              <a:t>Agenda</a:t>
            </a:r>
          </a:p>
        </p:txBody>
      </p:sp>
    </p:spTree>
    <p:extLst>
      <p:ext uri="{BB962C8B-B14F-4D97-AF65-F5344CB8AC3E}">
        <p14:creationId xmlns:p14="http://schemas.microsoft.com/office/powerpoint/2010/main" val="813816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7120" y="111125"/>
            <a:ext cx="10656680" cy="6471346"/>
          </a:xfrm>
        </p:spPr>
      </p:pic>
    </p:spTree>
    <p:extLst>
      <p:ext uri="{BB962C8B-B14F-4D97-AF65-F5344CB8AC3E}">
        <p14:creationId xmlns:p14="http://schemas.microsoft.com/office/powerpoint/2010/main" val="1588439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6615" y="2227385"/>
            <a:ext cx="1782886" cy="5744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Content Placeholder 2"/>
          <p:cNvSpPr>
            <a:spLocks noGrp="1"/>
          </p:cNvSpPr>
          <p:nvPr>
            <p:ph idx="1"/>
          </p:nvPr>
        </p:nvSpPr>
        <p:spPr>
          <a:xfrm>
            <a:off x="3106614" y="2227385"/>
            <a:ext cx="7596555" cy="3985846"/>
          </a:xfrm>
        </p:spPr>
        <p:txBody>
          <a:bodyPr>
            <a:normAutofit/>
          </a:bodyPr>
          <a:lstStyle/>
          <a:p>
            <a:r>
              <a:rPr lang="en-US" sz="3600" dirty="0"/>
              <a:t>Origins</a:t>
            </a:r>
          </a:p>
          <a:p>
            <a:r>
              <a:rPr lang="en-US" sz="3600" dirty="0"/>
              <a:t>The themes of the York Pedagogy</a:t>
            </a:r>
          </a:p>
          <a:p>
            <a:r>
              <a:rPr lang="en-US" sz="3600" dirty="0"/>
              <a:t>Values</a:t>
            </a:r>
          </a:p>
          <a:p>
            <a:r>
              <a:rPr lang="en-US" sz="3600" dirty="0"/>
              <a:t>The York Pedagogy in Practice</a:t>
            </a:r>
          </a:p>
          <a:p>
            <a:r>
              <a:rPr lang="en-US" sz="3600" dirty="0"/>
              <a:t>Virtue</a:t>
            </a:r>
          </a:p>
        </p:txBody>
      </p:sp>
      <p:sp>
        <p:nvSpPr>
          <p:cNvPr id="2" name="Title 1"/>
          <p:cNvSpPr>
            <a:spLocks noGrp="1"/>
          </p:cNvSpPr>
          <p:nvPr>
            <p:ph type="title"/>
          </p:nvPr>
        </p:nvSpPr>
        <p:spPr/>
        <p:txBody>
          <a:bodyPr/>
          <a:lstStyle/>
          <a:p>
            <a:pPr algn="ctr"/>
            <a:r>
              <a:rPr lang="en-US" dirty="0"/>
              <a:t>Agenda</a:t>
            </a:r>
          </a:p>
        </p:txBody>
      </p:sp>
    </p:spTree>
    <p:extLst>
      <p:ext uri="{BB962C8B-B14F-4D97-AF65-F5344CB8AC3E}">
        <p14:creationId xmlns:p14="http://schemas.microsoft.com/office/powerpoint/2010/main" val="1032630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a:t>
            </a:r>
            <a:r>
              <a:rPr lang="en-US" dirty="0" err="1"/>
              <a:t>ProPEL</a:t>
            </a:r>
            <a:r>
              <a:rPr lang="en-US" dirty="0"/>
              <a:t> Team</a:t>
            </a:r>
          </a:p>
        </p:txBody>
      </p:sp>
      <p:sp>
        <p:nvSpPr>
          <p:cNvPr id="3" name="Content Placeholder 2"/>
          <p:cNvSpPr>
            <a:spLocks noGrp="1"/>
          </p:cNvSpPr>
          <p:nvPr>
            <p:ph idx="1"/>
          </p:nvPr>
        </p:nvSpPr>
        <p:spPr>
          <a:xfrm>
            <a:off x="1676400" y="1533525"/>
            <a:ext cx="10515600" cy="5324475"/>
          </a:xfrm>
        </p:spPr>
        <p:txBody>
          <a:bodyPr numCol="2"/>
          <a:lstStyle/>
          <a:p>
            <a:r>
              <a:rPr lang="en-US" dirty="0"/>
              <a:t>Katy Mann Benn</a:t>
            </a:r>
          </a:p>
          <a:p>
            <a:r>
              <a:rPr lang="en-US" dirty="0"/>
              <a:t>Cecilia Lowe</a:t>
            </a:r>
          </a:p>
          <a:p>
            <a:r>
              <a:rPr lang="en-US" dirty="0"/>
              <a:t>Richard Walker</a:t>
            </a:r>
          </a:p>
          <a:p>
            <a:r>
              <a:rPr lang="en-US" dirty="0"/>
              <a:t>Madeleine Mossman</a:t>
            </a:r>
          </a:p>
          <a:p>
            <a:r>
              <a:rPr lang="en-US" dirty="0"/>
              <a:t>Wayne </a:t>
            </a:r>
            <a:r>
              <a:rPr lang="en-US" dirty="0" err="1"/>
              <a:t>Britcliffe</a:t>
            </a:r>
            <a:endParaRPr lang="en-US" dirty="0"/>
          </a:p>
          <a:p>
            <a:r>
              <a:rPr lang="en-US" dirty="0"/>
              <a:t>Duncan Jackson</a:t>
            </a:r>
          </a:p>
          <a:p>
            <a:r>
              <a:rPr lang="en-US" dirty="0"/>
              <a:t>Phil Robinson-Self</a:t>
            </a:r>
          </a:p>
          <a:p>
            <a:r>
              <a:rPr lang="en-US" dirty="0"/>
              <a:t>David Gent</a:t>
            </a:r>
          </a:p>
          <a:p>
            <a:r>
              <a:rPr lang="en-US" dirty="0"/>
              <a:t>Stephen </a:t>
            </a:r>
            <a:r>
              <a:rPr lang="en-US" dirty="0" err="1"/>
              <a:t>Gow</a:t>
            </a:r>
            <a:endParaRPr lang="en-US" dirty="0"/>
          </a:p>
          <a:p>
            <a:r>
              <a:rPr lang="en-US" dirty="0"/>
              <a:t>Juliet James</a:t>
            </a:r>
          </a:p>
          <a:p>
            <a:r>
              <a:rPr lang="en-US" dirty="0"/>
              <a:t>Francis </a:t>
            </a:r>
            <a:r>
              <a:rPr lang="en-US" dirty="0" err="1"/>
              <a:t>Duah</a:t>
            </a:r>
            <a:endParaRPr lang="en-US" dirty="0"/>
          </a:p>
          <a:p>
            <a:r>
              <a:rPr lang="en-US" dirty="0"/>
              <a:t>Susan Halfpenny</a:t>
            </a:r>
          </a:p>
          <a:p>
            <a:r>
              <a:rPr lang="en-US" dirty="0" err="1"/>
              <a:t>Tamlyn</a:t>
            </a:r>
            <a:r>
              <a:rPr lang="en-US" dirty="0"/>
              <a:t> Ryan</a:t>
            </a:r>
          </a:p>
          <a:p>
            <a:r>
              <a:rPr lang="en-US" dirty="0"/>
              <a:t>Maeve Pearson</a:t>
            </a:r>
          </a:p>
          <a:p>
            <a:r>
              <a:rPr lang="en-US" dirty="0"/>
              <a:t>Jane </a:t>
            </a:r>
            <a:r>
              <a:rPr lang="en-US" dirty="0" err="1"/>
              <a:t>Iddon</a:t>
            </a:r>
            <a:endParaRPr lang="en-US" dirty="0"/>
          </a:p>
          <a:p>
            <a:r>
              <a:rPr lang="en-US" dirty="0"/>
              <a:t>Adrian Lee</a:t>
            </a:r>
          </a:p>
          <a:p>
            <a:r>
              <a:rPr lang="en-US" dirty="0"/>
              <a:t>Andrea </a:t>
            </a:r>
            <a:r>
              <a:rPr lang="en-US" dirty="0" err="1"/>
              <a:t>Boam</a:t>
            </a:r>
            <a:endParaRPr lang="en-US" dirty="0"/>
          </a:p>
          <a:p>
            <a:r>
              <a:rPr lang="en-US" dirty="0"/>
              <a:t>Jenny </a:t>
            </a:r>
            <a:r>
              <a:rPr lang="en-US" dirty="0" err="1"/>
              <a:t>Brotherton</a:t>
            </a:r>
            <a:endParaRPr lang="en-US" dirty="0"/>
          </a:p>
          <a:p>
            <a:r>
              <a:rPr lang="en-US" dirty="0"/>
              <a:t>Nigel Dandy</a:t>
            </a:r>
          </a:p>
        </p:txBody>
      </p:sp>
    </p:spTree>
    <p:extLst>
      <p:ext uri="{BB962C8B-B14F-4D97-AF65-F5344CB8AC3E}">
        <p14:creationId xmlns:p14="http://schemas.microsoft.com/office/powerpoint/2010/main" val="51374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49225"/>
            <a:ext cx="10515600" cy="1325563"/>
          </a:xfrm>
        </p:spPr>
        <p:txBody>
          <a:bodyPr/>
          <a:lstStyle/>
          <a:p>
            <a:pPr algn="ctr"/>
            <a:r>
              <a:rPr lang="en-US" dirty="0"/>
              <a:t>The Documents</a:t>
            </a:r>
          </a:p>
        </p:txBody>
      </p:sp>
      <p:pic>
        <p:nvPicPr>
          <p:cNvPr id="13313" name="Picture 1"/>
          <p:cNvPicPr>
            <a:picLocks noChangeAspect="1" noChangeArrowheads="1"/>
          </p:cNvPicPr>
          <p:nvPr/>
        </p:nvPicPr>
        <p:blipFill>
          <a:blip r:embed="rId2"/>
          <a:srcRect l="21555" t="12911" r="33366"/>
          <a:stretch>
            <a:fillRect/>
          </a:stretch>
        </p:blipFill>
        <p:spPr bwMode="auto">
          <a:xfrm>
            <a:off x="2924165" y="0"/>
            <a:ext cx="5495681" cy="8013200"/>
          </a:xfrm>
          <a:prstGeom prst="rect">
            <a:avLst/>
          </a:prstGeom>
          <a:noFill/>
          <a:ln w="9525">
            <a:noFill/>
            <a:miter lim="800000"/>
            <a:headEnd/>
            <a:tailEnd/>
          </a:ln>
          <a:scene3d>
            <a:camera prst="orthographicFront">
              <a:rot lat="0" lon="0" rev="16200000"/>
            </a:camera>
            <a:lightRig rig="threePt" dir="t"/>
          </a:scene3d>
        </p:spPr>
      </p:pic>
    </p:spTree>
    <p:extLst>
      <p:ext uri="{BB962C8B-B14F-4D97-AF65-F5344CB8AC3E}">
        <p14:creationId xmlns:p14="http://schemas.microsoft.com/office/powerpoint/2010/main" val="1621334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0"/>
            <a:ext cx="11137900" cy="6985000"/>
          </a:xfrm>
        </p:spPr>
        <p:txBody>
          <a:bodyPr>
            <a:normAutofit fontScale="47500" lnSpcReduction="20000"/>
          </a:bodyPr>
          <a:lstStyle/>
          <a:p>
            <a:r>
              <a:rPr lang="en-US" dirty="0"/>
              <a:t>Origins</a:t>
            </a:r>
          </a:p>
          <a:p>
            <a:pPr lvl="1"/>
            <a:r>
              <a:rPr lang="en-US" dirty="0"/>
              <a:t>Make the best of recent robust research</a:t>
            </a:r>
          </a:p>
          <a:p>
            <a:pPr lvl="1"/>
            <a:r>
              <a:rPr lang="en-US" dirty="0"/>
              <a:t>Make the best of what York already does and has to offer</a:t>
            </a:r>
          </a:p>
          <a:p>
            <a:pPr lvl="1"/>
            <a:r>
              <a:rPr lang="en-US" dirty="0"/>
              <a:t>3,600 hours for a Bachelors degree</a:t>
            </a:r>
          </a:p>
          <a:p>
            <a:pPr lvl="1"/>
            <a:r>
              <a:rPr lang="en-US" dirty="0"/>
              <a:t>Provide a framework for design of learning</a:t>
            </a:r>
          </a:p>
          <a:p>
            <a:pPr lvl="1"/>
            <a:r>
              <a:rPr lang="en-US" dirty="0"/>
              <a:t>Collaboration and collegiality and the tension with simplicity</a:t>
            </a:r>
          </a:p>
          <a:p>
            <a:r>
              <a:rPr lang="en-US" dirty="0"/>
              <a:t>The themes of the York Pedagogy</a:t>
            </a:r>
          </a:p>
          <a:p>
            <a:pPr lvl="1"/>
            <a:r>
              <a:rPr lang="en-US" dirty="0"/>
              <a:t>Two diagrams that </a:t>
            </a:r>
            <a:r>
              <a:rPr lang="en-US" dirty="0" err="1"/>
              <a:t>summarise</a:t>
            </a:r>
            <a:r>
              <a:rPr lang="en-US" dirty="0"/>
              <a:t> the themes: The triangle and the person. The triangle evokes climbing a mountain</a:t>
            </a:r>
            <a:r>
              <a:rPr lang="mr-IN" dirty="0"/>
              <a:t>…</a:t>
            </a:r>
            <a:endParaRPr lang="en-US" dirty="0"/>
          </a:p>
          <a:p>
            <a:pPr lvl="1"/>
            <a:r>
              <a:rPr lang="en-US" dirty="0"/>
              <a:t>Ascent. Implies journey coherence. Metaphor not of slabs making steps (in compression) but of rope ladder (in tension, anchored at the top).</a:t>
            </a:r>
          </a:p>
          <a:p>
            <a:pPr lvl="1"/>
            <a:r>
              <a:rPr lang="en-US" dirty="0"/>
              <a:t>Student work. Higher rungs on the learning ladder can be further apart if students become better climbers. Design student work to </a:t>
            </a:r>
            <a:r>
              <a:rPr lang="en-US" dirty="0" err="1"/>
              <a:t>optimise</a:t>
            </a:r>
            <a:r>
              <a:rPr lang="en-US" dirty="0"/>
              <a:t> growth of learning ability.</a:t>
            </a:r>
          </a:p>
          <a:p>
            <a:pPr lvl="1"/>
            <a:r>
              <a:rPr lang="en-US" dirty="0"/>
              <a:t>Contact hours propelling student work. Formative feedback is coaching in learning.</a:t>
            </a:r>
          </a:p>
          <a:p>
            <a:pPr lvl="1"/>
            <a:r>
              <a:rPr lang="en-US" dirty="0"/>
              <a:t>Assessment / evaluation.</a:t>
            </a:r>
          </a:p>
          <a:p>
            <a:pPr lvl="1"/>
            <a:r>
              <a:rPr lang="en-US" dirty="0" err="1"/>
              <a:t>Programme</a:t>
            </a:r>
            <a:r>
              <a:rPr lang="en-US" dirty="0"/>
              <a:t> leadership</a:t>
            </a:r>
          </a:p>
          <a:p>
            <a:r>
              <a:rPr lang="en-US" dirty="0"/>
              <a:t>Values</a:t>
            </a:r>
          </a:p>
          <a:p>
            <a:pPr lvl="1"/>
            <a:r>
              <a:rPr lang="en-US" dirty="0"/>
              <a:t>Design at the heart: Structure for creativity. Teaching as a creative act. </a:t>
            </a:r>
          </a:p>
          <a:p>
            <a:pPr lvl="1"/>
            <a:r>
              <a:rPr lang="en-US" dirty="0"/>
              <a:t>Explanation: Why doing this? E.g. lower contact hours justified if they propel learning during what students do outside contact hours. Things don’t happen by accident.</a:t>
            </a:r>
          </a:p>
          <a:p>
            <a:pPr lvl="1"/>
            <a:r>
              <a:rPr lang="en-US" dirty="0"/>
              <a:t>Academics in charge. Not someone from the skills police with a </a:t>
            </a:r>
            <a:r>
              <a:rPr lang="en-US" dirty="0" err="1"/>
              <a:t>tickbox</a:t>
            </a:r>
            <a:r>
              <a:rPr lang="en-US" dirty="0"/>
              <a:t>. People absorbed in the subject are best able to design </a:t>
            </a:r>
            <a:r>
              <a:rPr lang="en-US" dirty="0" err="1"/>
              <a:t>programmes</a:t>
            </a:r>
            <a:r>
              <a:rPr lang="en-US" dirty="0"/>
              <a:t>.</a:t>
            </a:r>
          </a:p>
          <a:p>
            <a:pPr lvl="1"/>
            <a:r>
              <a:rPr lang="en-US" dirty="0"/>
              <a:t>Encouraging learning design stretch. Framework and process stimulate discussion of alternatives, get Learning Enhancement into depts..</a:t>
            </a:r>
          </a:p>
          <a:p>
            <a:pPr lvl="1"/>
            <a:r>
              <a:rPr lang="en-US" dirty="0"/>
              <a:t>Role of expertise: Want graduates to be high performers and gain respect for the facility of their ability. Deep question involving what things we ask students to do repeatedly and how we coach them. For the most abstract subjects, what things need to be practiced so ability is in the fingertips, leaving space for creativity? Dan Heath: “Practice makes permanent” (Shampooing). The true divide between training and education is that education seeks to understand the known/practiced boundary.</a:t>
            </a:r>
          </a:p>
          <a:p>
            <a:r>
              <a:rPr lang="en-US" dirty="0"/>
              <a:t>The York Pedagogy in practice</a:t>
            </a:r>
          </a:p>
          <a:p>
            <a:pPr lvl="1"/>
            <a:r>
              <a:rPr lang="en-US" dirty="0"/>
              <a:t>The resources</a:t>
            </a:r>
          </a:p>
          <a:p>
            <a:pPr lvl="1"/>
            <a:r>
              <a:rPr lang="en-US" dirty="0"/>
              <a:t>The </a:t>
            </a:r>
            <a:r>
              <a:rPr lang="en-US" dirty="0" err="1"/>
              <a:t>ProPEL</a:t>
            </a:r>
            <a:r>
              <a:rPr lang="en-US" dirty="0"/>
              <a:t> team</a:t>
            </a:r>
          </a:p>
          <a:p>
            <a:pPr lvl="1"/>
            <a:r>
              <a:rPr lang="en-US" dirty="0"/>
              <a:t>Major docs:</a:t>
            </a:r>
          </a:p>
          <a:p>
            <a:pPr lvl="2"/>
            <a:r>
              <a:rPr lang="en-US" dirty="0"/>
              <a:t>PLOs: Concise, concrete well-received and successful. Some convergence between disciplines but the subject matter counts.</a:t>
            </a:r>
          </a:p>
          <a:p>
            <a:pPr lvl="2"/>
            <a:r>
              <a:rPr lang="en-US" dirty="0"/>
              <a:t>Credible: The blueprint. I.e. the map. </a:t>
            </a:r>
            <a:r>
              <a:rPr lang="en-US" dirty="0" err="1"/>
              <a:t>Zoomable</a:t>
            </a:r>
            <a:r>
              <a:rPr lang="en-US" dirty="0"/>
              <a:t> like an ordinary map. Variable success. Will say more later.</a:t>
            </a:r>
          </a:p>
          <a:p>
            <a:pPr lvl="1"/>
            <a:r>
              <a:rPr lang="en-US" dirty="0"/>
              <a:t>Pros and cons of “compliance”</a:t>
            </a:r>
          </a:p>
          <a:p>
            <a:pPr lvl="1"/>
            <a:r>
              <a:rPr lang="en-US" dirty="0"/>
              <a:t>Now beginning first stage of review.</a:t>
            </a:r>
          </a:p>
          <a:p>
            <a:pPr lvl="2"/>
            <a:r>
              <a:rPr lang="en-US" dirty="0"/>
              <a:t>One answer we think we know already. Have to have software tool to aid coherent design. </a:t>
            </a:r>
            <a:r>
              <a:rPr lang="en-US" dirty="0" err="1"/>
              <a:t>Programme</a:t>
            </a:r>
            <a:r>
              <a:rPr lang="en-US" dirty="0"/>
              <a:t> catalogue.</a:t>
            </a:r>
          </a:p>
          <a:p>
            <a:r>
              <a:rPr lang="en-US" dirty="0"/>
              <a:t>Virtue</a:t>
            </a:r>
          </a:p>
          <a:p>
            <a:pPr lvl="1"/>
            <a:r>
              <a:rPr lang="en-US" dirty="0"/>
              <a:t>The Pedagogy talks about what you can do, not what you can be. Leader? Global citizen? We’d like our graduates to be, but can’t guarantee. Lifelong learner better but still not quite right. It sounds like someone who is going to keep taking courses.</a:t>
            </a:r>
          </a:p>
          <a:p>
            <a:pPr lvl="1"/>
            <a:r>
              <a:rPr lang="en-US" dirty="0"/>
              <a:t>If we could have a virtue that graduates will be, what would we choose? Influential? Prosperous? The central virtue of the Pedagogy is curiosity. </a:t>
            </a:r>
          </a:p>
          <a:p>
            <a:pPr lvl="1"/>
            <a:r>
              <a:rPr lang="en-US" dirty="0"/>
              <a:t>Barriers to curiosity and some props (because we’re not saints!)</a:t>
            </a:r>
          </a:p>
          <a:p>
            <a:pPr lvl="1"/>
            <a:r>
              <a:rPr lang="en-US" dirty="0"/>
              <a:t>Pedagogy sustainability depends on it being right-sized for curiosity. </a:t>
            </a:r>
          </a:p>
        </p:txBody>
      </p:sp>
      <p:sp>
        <p:nvSpPr>
          <p:cNvPr id="4" name="Title 1"/>
          <p:cNvSpPr>
            <a:spLocks noGrp="1"/>
          </p:cNvSpPr>
          <p:nvPr>
            <p:ph type="title"/>
          </p:nvPr>
        </p:nvSpPr>
        <p:spPr>
          <a:xfrm>
            <a:off x="6223000" y="0"/>
            <a:ext cx="5880100" cy="1325563"/>
          </a:xfrm>
        </p:spPr>
        <p:txBody>
          <a:bodyPr/>
          <a:lstStyle/>
          <a:p>
            <a:pPr algn="ctr"/>
            <a:r>
              <a:rPr lang="en-US"/>
              <a:t>Zoomable</a:t>
            </a:r>
            <a:r>
              <a:rPr lang="en-US" dirty="0"/>
              <a:t> Documents</a:t>
            </a:r>
          </a:p>
        </p:txBody>
      </p:sp>
    </p:spTree>
    <p:extLst>
      <p:ext uri="{BB962C8B-B14F-4D97-AF65-F5344CB8AC3E}">
        <p14:creationId xmlns:p14="http://schemas.microsoft.com/office/powerpoint/2010/main" val="891149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pros and cons of “compliance”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702844" y="1473399"/>
            <a:ext cx="4786312" cy="5384601"/>
          </a:xfrm>
          <a:prstGeom prst="rect">
            <a:avLst/>
          </a:prstGeom>
        </p:spPr>
      </p:pic>
    </p:spTree>
    <p:extLst>
      <p:ext uri="{BB962C8B-B14F-4D97-AF65-F5344CB8AC3E}">
        <p14:creationId xmlns:p14="http://schemas.microsoft.com/office/powerpoint/2010/main" val="1297943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Embedding, review, learning, evolving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87" y="1690688"/>
            <a:ext cx="5307329" cy="3538219"/>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634" y="3566160"/>
            <a:ext cx="4956048" cy="3291840"/>
          </a:xfrm>
          <a:prstGeom prst="rect">
            <a:avLst/>
          </a:prstGeom>
        </p:spPr>
      </p:pic>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33" y="2478088"/>
            <a:ext cx="5472684" cy="3641712"/>
          </a:xfrm>
          <a:prstGeom prst="rect">
            <a:avLst/>
          </a:prstGeom>
        </p:spPr>
      </p:pic>
    </p:spTree>
    <p:extLst>
      <p:ext uri="{BB962C8B-B14F-4D97-AF65-F5344CB8AC3E}">
        <p14:creationId xmlns:p14="http://schemas.microsoft.com/office/powerpoint/2010/main" val="932709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7564" y="4640385"/>
            <a:ext cx="1687636" cy="5744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Content Placeholder 2"/>
          <p:cNvSpPr>
            <a:spLocks noGrp="1"/>
          </p:cNvSpPr>
          <p:nvPr>
            <p:ph idx="1"/>
          </p:nvPr>
        </p:nvSpPr>
        <p:spPr>
          <a:xfrm>
            <a:off x="3106614" y="2227385"/>
            <a:ext cx="7596555" cy="3985846"/>
          </a:xfrm>
        </p:spPr>
        <p:txBody>
          <a:bodyPr>
            <a:normAutofit/>
          </a:bodyPr>
          <a:lstStyle/>
          <a:p>
            <a:r>
              <a:rPr lang="en-US" sz="3600" dirty="0"/>
              <a:t>Origins</a:t>
            </a:r>
          </a:p>
          <a:p>
            <a:r>
              <a:rPr lang="en-US" sz="3600" dirty="0"/>
              <a:t>The themes of the York Pedagogy</a:t>
            </a:r>
          </a:p>
          <a:p>
            <a:r>
              <a:rPr lang="en-US" sz="3600" dirty="0"/>
              <a:t>Values</a:t>
            </a:r>
          </a:p>
          <a:p>
            <a:r>
              <a:rPr lang="en-US" sz="3600" dirty="0"/>
              <a:t>The York Pedagogy in Practice</a:t>
            </a:r>
          </a:p>
          <a:p>
            <a:r>
              <a:rPr lang="en-US" sz="3600" dirty="0"/>
              <a:t>Virtue</a:t>
            </a:r>
          </a:p>
        </p:txBody>
      </p:sp>
      <p:sp>
        <p:nvSpPr>
          <p:cNvPr id="2" name="Title 1"/>
          <p:cNvSpPr>
            <a:spLocks noGrp="1"/>
          </p:cNvSpPr>
          <p:nvPr>
            <p:ph type="title"/>
          </p:nvPr>
        </p:nvSpPr>
        <p:spPr/>
        <p:txBody>
          <a:bodyPr/>
          <a:lstStyle/>
          <a:p>
            <a:pPr algn="ctr"/>
            <a:r>
              <a:rPr lang="en-US" dirty="0"/>
              <a:t>Agenda</a:t>
            </a:r>
          </a:p>
        </p:txBody>
      </p:sp>
    </p:spTree>
    <p:extLst>
      <p:ext uri="{BB962C8B-B14F-4D97-AF65-F5344CB8AC3E}">
        <p14:creationId xmlns:p14="http://schemas.microsoft.com/office/powerpoint/2010/main" val="939807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l="63843" t="16198" r="15195" b="21597"/>
          <a:stretch>
            <a:fillRect/>
          </a:stretch>
        </p:blipFill>
        <p:spPr bwMode="auto">
          <a:xfrm>
            <a:off x="3276600" y="234728"/>
            <a:ext cx="6114603" cy="6436352"/>
          </a:xfrm>
          <a:prstGeom prst="rect">
            <a:avLst/>
          </a:prstGeom>
          <a:noFill/>
          <a:ln w="9525">
            <a:noFill/>
            <a:miter lim="800000"/>
            <a:headEnd/>
            <a:tailEnd/>
          </a:ln>
        </p:spPr>
      </p:pic>
      <p:sp>
        <p:nvSpPr>
          <p:cNvPr id="7" name="Rectangle 6"/>
          <p:cNvSpPr/>
          <p:nvPr/>
        </p:nvSpPr>
        <p:spPr>
          <a:xfrm>
            <a:off x="7171950" y="2459228"/>
            <a:ext cx="2511354" cy="1987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70997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l="63843" t="16198" r="15195" b="21597"/>
          <a:stretch>
            <a:fillRect/>
          </a:stretch>
        </p:blipFill>
        <p:spPr bwMode="auto">
          <a:xfrm>
            <a:off x="3276600" y="234728"/>
            <a:ext cx="6114603" cy="6436352"/>
          </a:xfrm>
          <a:prstGeom prst="rect">
            <a:avLst/>
          </a:prstGeom>
          <a:noFill/>
          <a:ln w="9525">
            <a:noFill/>
            <a:miter lim="800000"/>
            <a:headEnd/>
            <a:tailEnd/>
          </a:ln>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70296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Three Einstein Quotes (Reportedly)</a:t>
            </a:r>
          </a:p>
        </p:txBody>
      </p:sp>
      <p:sp>
        <p:nvSpPr>
          <p:cNvPr id="3" name="Content Placeholder 2"/>
          <p:cNvSpPr>
            <a:spLocks noGrp="1"/>
          </p:cNvSpPr>
          <p:nvPr>
            <p:ph idx="1"/>
          </p:nvPr>
        </p:nvSpPr>
        <p:spPr/>
        <p:txBody>
          <a:bodyPr/>
          <a:lstStyle/>
          <a:p>
            <a:r>
              <a:rPr lang="en-US" dirty="0"/>
              <a:t>It is a miracle that curiosity survives formal education.</a:t>
            </a:r>
          </a:p>
          <a:p>
            <a:endParaRPr lang="en-US" dirty="0"/>
          </a:p>
          <a:p>
            <a:r>
              <a:rPr lang="en-US" dirty="0"/>
              <a:t>The important thing is not to stop questioning.</a:t>
            </a:r>
          </a:p>
          <a:p>
            <a:endParaRPr lang="en-US" dirty="0"/>
          </a:p>
          <a:p>
            <a:r>
              <a:rPr lang="en-US" dirty="0"/>
              <a:t>I have no special talent. I am only passionately curious.</a:t>
            </a:r>
          </a:p>
        </p:txBody>
      </p:sp>
    </p:spTree>
    <p:extLst>
      <p:ext uri="{BB962C8B-B14F-4D97-AF65-F5344CB8AC3E}">
        <p14:creationId xmlns:p14="http://schemas.microsoft.com/office/powerpoint/2010/main" val="128480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39931467"/>
              </p:ext>
            </p:extLst>
          </p:nvPr>
        </p:nvGraphicFramePr>
        <p:xfrm>
          <a:off x="1031240" y="671037"/>
          <a:ext cx="9872980" cy="5665944"/>
        </p:xfrm>
        <a:graphic>
          <a:graphicData uri="http://schemas.openxmlformats.org/drawingml/2006/table">
            <a:tbl>
              <a:tblPr firstRow="1" bandRow="1">
                <a:tableStyleId>{5C22544A-7EE6-4342-B048-85BDC9FD1C3A}</a:tableStyleId>
              </a:tblPr>
              <a:tblGrid>
                <a:gridCol w="4936490">
                  <a:extLst>
                    <a:ext uri="{9D8B030D-6E8A-4147-A177-3AD203B41FA5}">
                      <a16:colId xmlns:a16="http://schemas.microsoft.com/office/drawing/2014/main" val="2316550658"/>
                    </a:ext>
                  </a:extLst>
                </a:gridCol>
                <a:gridCol w="4936490">
                  <a:extLst>
                    <a:ext uri="{9D8B030D-6E8A-4147-A177-3AD203B41FA5}">
                      <a16:colId xmlns:a16="http://schemas.microsoft.com/office/drawing/2014/main" val="2116169845"/>
                    </a:ext>
                  </a:extLst>
                </a:gridCol>
              </a:tblGrid>
              <a:tr h="668896">
                <a:tc>
                  <a:txBody>
                    <a:bodyPr/>
                    <a:lstStyle/>
                    <a:p>
                      <a:r>
                        <a:rPr lang="en-GB" sz="2800" dirty="0"/>
                        <a:t>Impediments to curiosity</a:t>
                      </a:r>
                    </a:p>
                  </a:txBody>
                  <a:tcPr/>
                </a:tc>
                <a:tc>
                  <a:txBody>
                    <a:bodyPr/>
                    <a:lstStyle/>
                    <a:p>
                      <a:r>
                        <a:rPr lang="en-GB" sz="2800" dirty="0"/>
                        <a:t>…and some props</a:t>
                      </a:r>
                    </a:p>
                  </a:txBody>
                  <a:tcPr/>
                </a:tc>
                <a:extLst>
                  <a:ext uri="{0D108BD9-81ED-4DB2-BD59-A6C34878D82A}">
                    <a16:rowId xmlns:a16="http://schemas.microsoft.com/office/drawing/2014/main" val="3853486603"/>
                  </a:ext>
                </a:extLst>
              </a:tr>
              <a:tr h="1219752">
                <a:tc>
                  <a:txBody>
                    <a:bodyPr/>
                    <a:lstStyle/>
                    <a:p>
                      <a:r>
                        <a:rPr lang="en-GB" sz="2800" dirty="0"/>
                        <a:t>Rigidity</a:t>
                      </a:r>
                    </a:p>
                  </a:txBody>
                  <a:tcPr/>
                </a:tc>
                <a:tc>
                  <a:txBody>
                    <a:bodyPr/>
                    <a:lstStyle/>
                    <a:p>
                      <a:r>
                        <a:rPr lang="en-GB" sz="2800" dirty="0"/>
                        <a:t>Diversity of concepts, interpretations, sources</a:t>
                      </a:r>
                    </a:p>
                  </a:txBody>
                  <a:tcPr/>
                </a:tc>
                <a:extLst>
                  <a:ext uri="{0D108BD9-81ED-4DB2-BD59-A6C34878D82A}">
                    <a16:rowId xmlns:a16="http://schemas.microsoft.com/office/drawing/2014/main" val="3173287410"/>
                  </a:ext>
                </a:extLst>
              </a:tr>
              <a:tr h="1219752">
                <a:tc>
                  <a:txBody>
                    <a:bodyPr/>
                    <a:lstStyle/>
                    <a:p>
                      <a:r>
                        <a:rPr lang="en-GB" sz="2800" dirty="0"/>
                        <a:t>Convention</a:t>
                      </a:r>
                    </a:p>
                  </a:txBody>
                  <a:tcPr/>
                </a:tc>
                <a:tc>
                  <a:txBody>
                    <a:bodyPr/>
                    <a:lstStyle/>
                    <a:p>
                      <a:r>
                        <a:rPr lang="en-GB" sz="2800" dirty="0"/>
                        <a:t>Defining and crossing conceptual gulfs</a:t>
                      </a:r>
                    </a:p>
                  </a:txBody>
                  <a:tcPr/>
                </a:tc>
                <a:extLst>
                  <a:ext uri="{0D108BD9-81ED-4DB2-BD59-A6C34878D82A}">
                    <a16:rowId xmlns:a16="http://schemas.microsoft.com/office/drawing/2014/main" val="4288365059"/>
                  </a:ext>
                </a:extLst>
              </a:tr>
              <a:tr h="1219752">
                <a:tc>
                  <a:txBody>
                    <a:bodyPr/>
                    <a:lstStyle/>
                    <a:p>
                      <a:r>
                        <a:rPr lang="en-GB" sz="2800" dirty="0"/>
                        <a:t>Timidity</a:t>
                      </a:r>
                    </a:p>
                  </a:txBody>
                  <a:tcPr/>
                </a:tc>
                <a:tc>
                  <a:txBody>
                    <a:bodyPr/>
                    <a:lstStyle/>
                    <a:p>
                      <a:r>
                        <a:rPr lang="en-GB" sz="2800" dirty="0"/>
                        <a:t>Encouragement.</a:t>
                      </a:r>
                      <a:r>
                        <a:rPr lang="en-GB" sz="2800" baseline="0" dirty="0"/>
                        <a:t> Engaging teaching.</a:t>
                      </a:r>
                      <a:endParaRPr lang="en-GB" sz="2800" dirty="0"/>
                    </a:p>
                  </a:txBody>
                  <a:tcPr/>
                </a:tc>
                <a:extLst>
                  <a:ext uri="{0D108BD9-81ED-4DB2-BD59-A6C34878D82A}">
                    <a16:rowId xmlns:a16="http://schemas.microsoft.com/office/drawing/2014/main" val="1874298638"/>
                  </a:ext>
                </a:extLst>
              </a:tr>
              <a:tr h="668896">
                <a:tc>
                  <a:txBody>
                    <a:bodyPr/>
                    <a:lstStyle/>
                    <a:p>
                      <a:r>
                        <a:rPr lang="en-GB" sz="2800" dirty="0"/>
                        <a:t>Posturing</a:t>
                      </a:r>
                    </a:p>
                  </a:txBody>
                  <a:tcPr/>
                </a:tc>
                <a:tc>
                  <a:txBody>
                    <a:bodyPr/>
                    <a:lstStyle/>
                    <a:p>
                      <a:r>
                        <a:rPr lang="en-GB" sz="2800" dirty="0"/>
                        <a:t>Reasoning and rhetoric</a:t>
                      </a:r>
                    </a:p>
                  </a:txBody>
                  <a:tcPr/>
                </a:tc>
                <a:extLst>
                  <a:ext uri="{0D108BD9-81ED-4DB2-BD59-A6C34878D82A}">
                    <a16:rowId xmlns:a16="http://schemas.microsoft.com/office/drawing/2014/main" val="2756950537"/>
                  </a:ext>
                </a:extLst>
              </a:tr>
              <a:tr h="668896">
                <a:tc>
                  <a:txBody>
                    <a:bodyPr/>
                    <a:lstStyle/>
                    <a:p>
                      <a:r>
                        <a:rPr lang="en-GB" sz="2800" dirty="0"/>
                        <a:t>Laziness</a:t>
                      </a:r>
                    </a:p>
                  </a:txBody>
                  <a:tcPr/>
                </a:tc>
                <a:tc>
                  <a:txBody>
                    <a:bodyPr/>
                    <a:lstStyle/>
                    <a:p>
                      <a:endParaRPr lang="en-GB" sz="2800" dirty="0"/>
                    </a:p>
                  </a:txBody>
                  <a:tcPr/>
                </a:tc>
                <a:extLst>
                  <a:ext uri="{0D108BD9-81ED-4DB2-BD59-A6C34878D82A}">
                    <a16:rowId xmlns:a16="http://schemas.microsoft.com/office/drawing/2014/main" val="858399562"/>
                  </a:ext>
                </a:extLst>
              </a:tr>
            </a:tbl>
          </a:graphicData>
        </a:graphic>
      </p:graphicFrame>
      <p:sp>
        <p:nvSpPr>
          <p:cNvPr id="8" name="Rectangle 7"/>
          <p:cNvSpPr/>
          <p:nvPr/>
        </p:nvSpPr>
        <p:spPr>
          <a:xfrm>
            <a:off x="5966460" y="297180"/>
            <a:ext cx="5628640" cy="6384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87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Research</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03446"/>
            <a:ext cx="3287940" cy="4754554"/>
          </a:xfrm>
        </p:spPr>
      </p:pic>
      <p:pic>
        <p:nvPicPr>
          <p:cNvPr id="4" name="Picture 3"/>
          <p:cNvPicPr>
            <a:picLocks noChangeAspect="1"/>
          </p:cNvPicPr>
          <p:nvPr/>
        </p:nvPicPr>
        <p:blipFill>
          <a:blip r:embed="rId3"/>
          <a:stretch>
            <a:fillRect/>
          </a:stretch>
        </p:blipFill>
        <p:spPr>
          <a:xfrm>
            <a:off x="2248807" y="1720603"/>
            <a:ext cx="3437618" cy="4786559"/>
          </a:xfrm>
          <a:prstGeom prst="rect">
            <a:avLst/>
          </a:prstGeom>
        </p:spPr>
      </p:pic>
      <p:pic>
        <p:nvPicPr>
          <p:cNvPr id="10" name="Picture 9"/>
          <p:cNvPicPr>
            <a:picLocks noChangeAspect="1"/>
          </p:cNvPicPr>
          <p:nvPr/>
        </p:nvPicPr>
        <p:blipFill>
          <a:blip r:embed="rId4"/>
          <a:stretch>
            <a:fillRect/>
          </a:stretch>
        </p:blipFill>
        <p:spPr>
          <a:xfrm>
            <a:off x="4642757" y="1967582"/>
            <a:ext cx="3302000" cy="4292600"/>
          </a:xfrm>
          <a:prstGeom prst="rect">
            <a:avLst/>
          </a:prstGeom>
        </p:spPr>
      </p:pic>
      <p:pic>
        <p:nvPicPr>
          <p:cNvPr id="12" name="Picture 11"/>
          <p:cNvPicPr>
            <a:picLocks noChangeAspect="1"/>
          </p:cNvPicPr>
          <p:nvPr/>
        </p:nvPicPr>
        <p:blipFill>
          <a:blip r:embed="rId5"/>
          <a:stretch>
            <a:fillRect/>
          </a:stretch>
        </p:blipFill>
        <p:spPr>
          <a:xfrm>
            <a:off x="7210159" y="2103446"/>
            <a:ext cx="3128548" cy="4687888"/>
          </a:xfrm>
          <a:prstGeom prst="rect">
            <a:avLst/>
          </a:prstGeom>
        </p:spPr>
      </p:pic>
      <p:pic>
        <p:nvPicPr>
          <p:cNvPr id="11" name="Picture 10"/>
          <p:cNvPicPr>
            <a:picLocks noChangeAspect="1"/>
          </p:cNvPicPr>
          <p:nvPr/>
        </p:nvPicPr>
        <p:blipFill>
          <a:blip r:embed="rId6"/>
          <a:stretch>
            <a:fillRect/>
          </a:stretch>
        </p:blipFill>
        <p:spPr>
          <a:xfrm>
            <a:off x="9247408" y="1849190"/>
            <a:ext cx="2944592" cy="4838947"/>
          </a:xfrm>
          <a:prstGeom prst="rect">
            <a:avLst/>
          </a:prstGeom>
        </p:spPr>
      </p:pic>
    </p:spTree>
    <p:extLst>
      <p:ext uri="{BB962C8B-B14F-4D97-AF65-F5344CB8AC3E}">
        <p14:creationId xmlns:p14="http://schemas.microsoft.com/office/powerpoint/2010/main" val="978772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031240" y="671037"/>
          <a:ext cx="9872980" cy="5665944"/>
        </p:xfrm>
        <a:graphic>
          <a:graphicData uri="http://schemas.openxmlformats.org/drawingml/2006/table">
            <a:tbl>
              <a:tblPr firstRow="1" bandRow="1">
                <a:tableStyleId>{5C22544A-7EE6-4342-B048-85BDC9FD1C3A}</a:tableStyleId>
              </a:tblPr>
              <a:tblGrid>
                <a:gridCol w="4936490">
                  <a:extLst>
                    <a:ext uri="{9D8B030D-6E8A-4147-A177-3AD203B41FA5}">
                      <a16:colId xmlns:a16="http://schemas.microsoft.com/office/drawing/2014/main" val="2316550658"/>
                    </a:ext>
                  </a:extLst>
                </a:gridCol>
                <a:gridCol w="4936490">
                  <a:extLst>
                    <a:ext uri="{9D8B030D-6E8A-4147-A177-3AD203B41FA5}">
                      <a16:colId xmlns:a16="http://schemas.microsoft.com/office/drawing/2014/main" val="2116169845"/>
                    </a:ext>
                  </a:extLst>
                </a:gridCol>
              </a:tblGrid>
              <a:tr h="668896">
                <a:tc>
                  <a:txBody>
                    <a:bodyPr/>
                    <a:lstStyle/>
                    <a:p>
                      <a:r>
                        <a:rPr lang="en-GB" sz="2800" dirty="0"/>
                        <a:t>Impediments to curiosity</a:t>
                      </a:r>
                    </a:p>
                  </a:txBody>
                  <a:tcPr/>
                </a:tc>
                <a:tc>
                  <a:txBody>
                    <a:bodyPr/>
                    <a:lstStyle/>
                    <a:p>
                      <a:r>
                        <a:rPr lang="en-GB" sz="2800" dirty="0"/>
                        <a:t>…and some props</a:t>
                      </a:r>
                    </a:p>
                  </a:txBody>
                  <a:tcPr/>
                </a:tc>
                <a:extLst>
                  <a:ext uri="{0D108BD9-81ED-4DB2-BD59-A6C34878D82A}">
                    <a16:rowId xmlns:a16="http://schemas.microsoft.com/office/drawing/2014/main" val="3853486603"/>
                  </a:ext>
                </a:extLst>
              </a:tr>
              <a:tr h="1219752">
                <a:tc>
                  <a:txBody>
                    <a:bodyPr/>
                    <a:lstStyle/>
                    <a:p>
                      <a:r>
                        <a:rPr lang="en-GB" sz="2800" dirty="0"/>
                        <a:t>Rigidity</a:t>
                      </a:r>
                    </a:p>
                  </a:txBody>
                  <a:tcPr/>
                </a:tc>
                <a:tc>
                  <a:txBody>
                    <a:bodyPr/>
                    <a:lstStyle/>
                    <a:p>
                      <a:r>
                        <a:rPr lang="en-GB" sz="2800" dirty="0"/>
                        <a:t>Diversity of concepts, interpretations, sources</a:t>
                      </a:r>
                    </a:p>
                  </a:txBody>
                  <a:tcPr/>
                </a:tc>
                <a:extLst>
                  <a:ext uri="{0D108BD9-81ED-4DB2-BD59-A6C34878D82A}">
                    <a16:rowId xmlns:a16="http://schemas.microsoft.com/office/drawing/2014/main" val="3173287410"/>
                  </a:ext>
                </a:extLst>
              </a:tr>
              <a:tr h="1219752">
                <a:tc>
                  <a:txBody>
                    <a:bodyPr/>
                    <a:lstStyle/>
                    <a:p>
                      <a:r>
                        <a:rPr lang="en-GB" sz="2800" dirty="0"/>
                        <a:t>Convention</a:t>
                      </a:r>
                    </a:p>
                  </a:txBody>
                  <a:tcPr/>
                </a:tc>
                <a:tc>
                  <a:txBody>
                    <a:bodyPr/>
                    <a:lstStyle/>
                    <a:p>
                      <a:r>
                        <a:rPr lang="en-GB" sz="2800" dirty="0"/>
                        <a:t>Defining and crossing conceptual gulfs</a:t>
                      </a:r>
                    </a:p>
                  </a:txBody>
                  <a:tcPr/>
                </a:tc>
                <a:extLst>
                  <a:ext uri="{0D108BD9-81ED-4DB2-BD59-A6C34878D82A}">
                    <a16:rowId xmlns:a16="http://schemas.microsoft.com/office/drawing/2014/main" val="4288365059"/>
                  </a:ext>
                </a:extLst>
              </a:tr>
              <a:tr h="1219752">
                <a:tc>
                  <a:txBody>
                    <a:bodyPr/>
                    <a:lstStyle/>
                    <a:p>
                      <a:r>
                        <a:rPr lang="en-GB" sz="2800" dirty="0"/>
                        <a:t>Timidity</a:t>
                      </a:r>
                    </a:p>
                  </a:txBody>
                  <a:tcPr/>
                </a:tc>
                <a:tc>
                  <a:txBody>
                    <a:bodyPr/>
                    <a:lstStyle/>
                    <a:p>
                      <a:r>
                        <a:rPr lang="en-GB" sz="2800" dirty="0"/>
                        <a:t>Encouragement.</a:t>
                      </a:r>
                      <a:r>
                        <a:rPr lang="en-GB" sz="2800" baseline="0" dirty="0"/>
                        <a:t> Engaging teaching.</a:t>
                      </a:r>
                      <a:endParaRPr lang="en-GB" sz="2800" dirty="0"/>
                    </a:p>
                  </a:txBody>
                  <a:tcPr/>
                </a:tc>
                <a:extLst>
                  <a:ext uri="{0D108BD9-81ED-4DB2-BD59-A6C34878D82A}">
                    <a16:rowId xmlns:a16="http://schemas.microsoft.com/office/drawing/2014/main" val="1874298638"/>
                  </a:ext>
                </a:extLst>
              </a:tr>
              <a:tr h="668896">
                <a:tc>
                  <a:txBody>
                    <a:bodyPr/>
                    <a:lstStyle/>
                    <a:p>
                      <a:r>
                        <a:rPr lang="en-GB" sz="2800" dirty="0"/>
                        <a:t>Posturing</a:t>
                      </a:r>
                    </a:p>
                  </a:txBody>
                  <a:tcPr/>
                </a:tc>
                <a:tc>
                  <a:txBody>
                    <a:bodyPr/>
                    <a:lstStyle/>
                    <a:p>
                      <a:r>
                        <a:rPr lang="en-GB" sz="2800" dirty="0"/>
                        <a:t>Reasoning and rhetoric</a:t>
                      </a:r>
                    </a:p>
                  </a:txBody>
                  <a:tcPr/>
                </a:tc>
                <a:extLst>
                  <a:ext uri="{0D108BD9-81ED-4DB2-BD59-A6C34878D82A}">
                    <a16:rowId xmlns:a16="http://schemas.microsoft.com/office/drawing/2014/main" val="2756950537"/>
                  </a:ext>
                </a:extLst>
              </a:tr>
              <a:tr h="668896">
                <a:tc>
                  <a:txBody>
                    <a:bodyPr/>
                    <a:lstStyle/>
                    <a:p>
                      <a:r>
                        <a:rPr lang="en-GB" sz="2800" dirty="0"/>
                        <a:t>Laziness</a:t>
                      </a:r>
                    </a:p>
                  </a:txBody>
                  <a:tcPr/>
                </a:tc>
                <a:tc>
                  <a:txBody>
                    <a:bodyPr/>
                    <a:lstStyle/>
                    <a:p>
                      <a:endParaRPr lang="en-GB" sz="2800" dirty="0"/>
                    </a:p>
                  </a:txBody>
                  <a:tcPr/>
                </a:tc>
                <a:extLst>
                  <a:ext uri="{0D108BD9-81ED-4DB2-BD59-A6C34878D82A}">
                    <a16:rowId xmlns:a16="http://schemas.microsoft.com/office/drawing/2014/main" val="858399562"/>
                  </a:ext>
                </a:extLst>
              </a:tr>
            </a:tbl>
          </a:graphicData>
        </a:graphic>
      </p:graphicFrame>
    </p:spTree>
    <p:extLst>
      <p:ext uri="{BB962C8B-B14F-4D97-AF65-F5344CB8AC3E}">
        <p14:creationId xmlns:p14="http://schemas.microsoft.com/office/powerpoint/2010/main" val="909941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York Pedagogy and Curiosity</a:t>
            </a:r>
          </a:p>
        </p:txBody>
      </p:sp>
    </p:spTree>
    <p:extLst>
      <p:ext uri="{BB962C8B-B14F-4D97-AF65-F5344CB8AC3E}">
        <p14:creationId xmlns:p14="http://schemas.microsoft.com/office/powerpoint/2010/main" val="26449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York Pedagogy and Curiosity</a:t>
            </a:r>
          </a:p>
        </p:txBody>
      </p:sp>
      <p:sp>
        <p:nvSpPr>
          <p:cNvPr id="3" name="Content Placeholder 2"/>
          <p:cNvSpPr>
            <a:spLocks noGrp="1"/>
          </p:cNvSpPr>
          <p:nvPr>
            <p:ph idx="1"/>
          </p:nvPr>
        </p:nvSpPr>
        <p:spPr>
          <a:xfrm>
            <a:off x="838200" y="1447800"/>
            <a:ext cx="10515600" cy="5234353"/>
          </a:xfrm>
        </p:spPr>
        <p:txBody>
          <a:bodyPr>
            <a:normAutofit lnSpcReduction="10000"/>
          </a:bodyPr>
          <a:lstStyle/>
          <a:p>
            <a:endParaRPr lang="en-US" dirty="0"/>
          </a:p>
          <a:p>
            <a:r>
              <a:rPr lang="en-US" dirty="0"/>
              <a:t>We want frameworks that go on prompting: What if</a:t>
            </a:r>
            <a:r>
              <a:rPr lang="mr-IN" dirty="0"/>
              <a:t>…</a:t>
            </a:r>
            <a:r>
              <a:rPr lang="en-US" dirty="0"/>
              <a:t>? Why is it like that? How can we make it better?</a:t>
            </a:r>
          </a:p>
          <a:p>
            <a:endParaRPr lang="en-US" dirty="0"/>
          </a:p>
          <a:p>
            <a:r>
              <a:rPr lang="en-US" dirty="0"/>
              <a:t>Concise, concrete, credible: Right-sized for curiosity</a:t>
            </a:r>
          </a:p>
          <a:p>
            <a:endParaRPr lang="en-US" dirty="0"/>
          </a:p>
          <a:p>
            <a:r>
              <a:rPr lang="en-US" dirty="0"/>
              <a:t>What and why, how and why</a:t>
            </a:r>
          </a:p>
          <a:p>
            <a:r>
              <a:rPr lang="en-US" dirty="0"/>
              <a:t>What and why (PLOs) --- New destinations? Continuing relevance? Ambitions met?</a:t>
            </a:r>
          </a:p>
          <a:p>
            <a:r>
              <a:rPr lang="en-US" dirty="0"/>
              <a:t>How and why (Maps) --- What if we</a:t>
            </a:r>
            <a:r>
              <a:rPr lang="mr-IN" dirty="0"/>
              <a:t>…</a:t>
            </a:r>
            <a:r>
              <a:rPr lang="en-GB" dirty="0"/>
              <a:t>? How to rewire modules to get the most effective cascade of learning abilities? What new routes do we see?</a:t>
            </a:r>
          </a:p>
        </p:txBody>
      </p:sp>
      <p:sp>
        <p:nvSpPr>
          <p:cNvPr id="4" name="Rectangle 3"/>
          <p:cNvSpPr/>
          <p:nvPr/>
        </p:nvSpPr>
        <p:spPr>
          <a:xfrm>
            <a:off x="596900" y="2773363"/>
            <a:ext cx="10998200" cy="386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18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York Pedagogy and Curiosity</a:t>
            </a:r>
          </a:p>
        </p:txBody>
      </p:sp>
      <p:sp>
        <p:nvSpPr>
          <p:cNvPr id="3" name="Content Placeholder 2"/>
          <p:cNvSpPr>
            <a:spLocks noGrp="1"/>
          </p:cNvSpPr>
          <p:nvPr>
            <p:ph idx="1"/>
          </p:nvPr>
        </p:nvSpPr>
        <p:spPr>
          <a:xfrm>
            <a:off x="838200" y="1447800"/>
            <a:ext cx="10515600" cy="5234353"/>
          </a:xfrm>
        </p:spPr>
        <p:txBody>
          <a:bodyPr>
            <a:normAutofit lnSpcReduction="10000"/>
          </a:bodyPr>
          <a:lstStyle/>
          <a:p>
            <a:endParaRPr lang="en-US" dirty="0"/>
          </a:p>
          <a:p>
            <a:r>
              <a:rPr lang="en-US" dirty="0"/>
              <a:t>We want frameworks that go on prompting: What if</a:t>
            </a:r>
            <a:r>
              <a:rPr lang="mr-IN" dirty="0"/>
              <a:t>…</a:t>
            </a:r>
            <a:r>
              <a:rPr lang="en-US" dirty="0"/>
              <a:t>? Why is it like that? How can we make it better?</a:t>
            </a:r>
          </a:p>
          <a:p>
            <a:endParaRPr lang="en-US" dirty="0"/>
          </a:p>
          <a:p>
            <a:r>
              <a:rPr lang="en-US" dirty="0"/>
              <a:t>Concise, concrete, credible: Right-sized for curiosity</a:t>
            </a:r>
          </a:p>
          <a:p>
            <a:endParaRPr lang="en-US" dirty="0"/>
          </a:p>
          <a:p>
            <a:r>
              <a:rPr lang="en-US" dirty="0"/>
              <a:t>What and why, how and why</a:t>
            </a:r>
          </a:p>
          <a:p>
            <a:r>
              <a:rPr lang="en-US" dirty="0"/>
              <a:t>What and why (PLOs) --- New destinations? Continuing relevance? Ambitions met?</a:t>
            </a:r>
          </a:p>
          <a:p>
            <a:r>
              <a:rPr lang="en-US" dirty="0"/>
              <a:t>How and why (Maps) --- What if we</a:t>
            </a:r>
            <a:r>
              <a:rPr lang="mr-IN" dirty="0"/>
              <a:t>…</a:t>
            </a:r>
            <a:r>
              <a:rPr lang="en-GB" dirty="0"/>
              <a:t>? How to rewire modules to get the most effective cascade of learning abilities? What new routes do we see?</a:t>
            </a:r>
          </a:p>
        </p:txBody>
      </p:sp>
      <p:sp>
        <p:nvSpPr>
          <p:cNvPr id="4" name="Rectangle 3"/>
          <p:cNvSpPr/>
          <p:nvPr/>
        </p:nvSpPr>
        <p:spPr>
          <a:xfrm>
            <a:off x="596900" y="3646853"/>
            <a:ext cx="10998200" cy="303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938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York Pedagogy and Curiosity</a:t>
            </a:r>
          </a:p>
        </p:txBody>
      </p:sp>
      <p:sp>
        <p:nvSpPr>
          <p:cNvPr id="3" name="Content Placeholder 2"/>
          <p:cNvSpPr>
            <a:spLocks noGrp="1"/>
          </p:cNvSpPr>
          <p:nvPr>
            <p:ph idx="1"/>
          </p:nvPr>
        </p:nvSpPr>
        <p:spPr>
          <a:xfrm>
            <a:off x="838200" y="1447800"/>
            <a:ext cx="10515600" cy="5234353"/>
          </a:xfrm>
        </p:spPr>
        <p:txBody>
          <a:bodyPr>
            <a:normAutofit lnSpcReduction="10000"/>
          </a:bodyPr>
          <a:lstStyle/>
          <a:p>
            <a:endParaRPr lang="en-US" dirty="0"/>
          </a:p>
          <a:p>
            <a:r>
              <a:rPr lang="en-US" dirty="0"/>
              <a:t>We want frameworks that go on prompting: What if</a:t>
            </a:r>
            <a:r>
              <a:rPr lang="mr-IN" dirty="0"/>
              <a:t>…</a:t>
            </a:r>
            <a:r>
              <a:rPr lang="en-US" dirty="0"/>
              <a:t>? Why is it like that? How can we make it better?</a:t>
            </a:r>
          </a:p>
          <a:p>
            <a:endParaRPr lang="en-US" dirty="0"/>
          </a:p>
          <a:p>
            <a:r>
              <a:rPr lang="en-US" dirty="0"/>
              <a:t>Concise, concrete, credible: Right-sized for curiosity</a:t>
            </a:r>
          </a:p>
          <a:p>
            <a:endParaRPr lang="en-US" dirty="0"/>
          </a:p>
          <a:p>
            <a:r>
              <a:rPr lang="en-US" dirty="0"/>
              <a:t>What and why, how and why</a:t>
            </a:r>
          </a:p>
          <a:p>
            <a:r>
              <a:rPr lang="en-US" dirty="0"/>
              <a:t>What and why (PLOs) --- New destinations? Continuing relevance? Ambitions met?</a:t>
            </a:r>
          </a:p>
          <a:p>
            <a:r>
              <a:rPr lang="en-US" dirty="0"/>
              <a:t>How and why (Maps) --- What if we</a:t>
            </a:r>
            <a:r>
              <a:rPr lang="mr-IN" dirty="0"/>
              <a:t>…</a:t>
            </a:r>
            <a:r>
              <a:rPr lang="en-GB" dirty="0"/>
              <a:t>? How to rewire modules to get the most effective cascade of learning abilities? What new routes do we see?</a:t>
            </a:r>
          </a:p>
        </p:txBody>
      </p:sp>
    </p:spTree>
    <p:extLst>
      <p:ext uri="{BB962C8B-B14F-4D97-AF65-F5344CB8AC3E}">
        <p14:creationId xmlns:p14="http://schemas.microsoft.com/office/powerpoint/2010/main" val="1378232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Picture credits</a:t>
            </a:r>
          </a:p>
        </p:txBody>
      </p:sp>
      <p:sp>
        <p:nvSpPr>
          <p:cNvPr id="3" name="Content Placeholder 2"/>
          <p:cNvSpPr>
            <a:spLocks noGrp="1"/>
          </p:cNvSpPr>
          <p:nvPr>
            <p:ph idx="1"/>
          </p:nvPr>
        </p:nvSpPr>
        <p:spPr>
          <a:xfrm>
            <a:off x="838200" y="1359876"/>
            <a:ext cx="10515600" cy="5322277"/>
          </a:xfrm>
        </p:spPr>
        <p:txBody>
          <a:bodyPr>
            <a:normAutofit lnSpcReduction="10000"/>
          </a:bodyPr>
          <a:lstStyle/>
          <a:p>
            <a:r>
              <a:rPr lang="en-US" dirty="0"/>
              <a:t>Everest ascent diagram from </a:t>
            </a:r>
            <a:r>
              <a:rPr lang="en-US" dirty="0" err="1"/>
              <a:t>nepalmountainnews.com</a:t>
            </a:r>
            <a:endParaRPr lang="en-US" dirty="0"/>
          </a:p>
          <a:p>
            <a:r>
              <a:rPr lang="en-US" dirty="0"/>
              <a:t>Scaffolding picture from Wikimedia commons</a:t>
            </a:r>
          </a:p>
          <a:p>
            <a:r>
              <a:rPr lang="en-US" dirty="0"/>
              <a:t>Assessment photo from the University of Bath website</a:t>
            </a:r>
          </a:p>
          <a:p>
            <a:r>
              <a:rPr lang="en-US" dirty="0"/>
              <a:t>Keep calm picture from </a:t>
            </a:r>
            <a:r>
              <a:rPr lang="en-US" dirty="0" err="1"/>
              <a:t>medwebexperts.co.za</a:t>
            </a:r>
            <a:endParaRPr lang="en-US" dirty="0"/>
          </a:p>
          <a:p>
            <a:r>
              <a:rPr lang="en-US" dirty="0"/>
              <a:t>Simpson’s chalkboard gag from </a:t>
            </a:r>
            <a:r>
              <a:rPr lang="en-US" dirty="0" err="1"/>
              <a:t>bagtheweb.com</a:t>
            </a:r>
            <a:endParaRPr lang="en-US" dirty="0"/>
          </a:p>
          <a:p>
            <a:r>
              <a:rPr lang="en-US" dirty="0"/>
              <a:t>Design diagram from censemaking.com on </a:t>
            </a:r>
            <a:r>
              <a:rPr lang="en-US" dirty="0" err="1"/>
              <a:t>Wordpress</a:t>
            </a:r>
            <a:endParaRPr lang="en-US" dirty="0"/>
          </a:p>
          <a:p>
            <a:r>
              <a:rPr lang="en-US" dirty="0"/>
              <a:t>Book covers taken from goodreads.com or amazon.co.uk</a:t>
            </a:r>
          </a:p>
          <a:p>
            <a:r>
              <a:rPr lang="en-US" dirty="0"/>
              <a:t>KIS widget from </a:t>
            </a:r>
            <a:r>
              <a:rPr lang="en-US" dirty="0" err="1"/>
              <a:t>Unistats</a:t>
            </a:r>
            <a:r>
              <a:rPr lang="en-US" dirty="0"/>
              <a:t>. (The </a:t>
            </a:r>
            <a:r>
              <a:rPr lang="en-US" dirty="0" err="1"/>
              <a:t>programme</a:t>
            </a:r>
            <a:r>
              <a:rPr lang="en-US" dirty="0"/>
              <a:t> illustrated is a York degree.)</a:t>
            </a:r>
          </a:p>
          <a:p>
            <a:r>
              <a:rPr lang="en-US" dirty="0"/>
              <a:t>All other pictures University of York Image Library, or York Learning and Teaching webpages, or by John Robinson. </a:t>
            </a:r>
          </a:p>
        </p:txBody>
      </p:sp>
    </p:spTree>
    <p:extLst>
      <p:ext uri="{BB962C8B-B14F-4D97-AF65-F5344CB8AC3E}">
        <p14:creationId xmlns:p14="http://schemas.microsoft.com/office/powerpoint/2010/main" val="195685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Heritage</a:t>
            </a:r>
          </a:p>
        </p:txBody>
      </p:sp>
      <p:pic>
        <p:nvPicPr>
          <p:cNvPr id="4" name="Picture 3"/>
          <p:cNvPicPr>
            <a:picLocks noChangeAspect="1"/>
          </p:cNvPicPr>
          <p:nvPr/>
        </p:nvPicPr>
        <p:blipFill>
          <a:blip r:embed="rId2"/>
          <a:stretch>
            <a:fillRect/>
          </a:stretch>
        </p:blipFill>
        <p:spPr>
          <a:xfrm>
            <a:off x="322261" y="4071937"/>
            <a:ext cx="3643311" cy="2185987"/>
          </a:xfrm>
          <a:prstGeom prst="rect">
            <a:avLst/>
          </a:prstGeom>
        </p:spPr>
      </p:pic>
      <p:pic>
        <p:nvPicPr>
          <p:cNvPr id="5" name="Picture 4"/>
          <p:cNvPicPr>
            <a:picLocks noChangeAspect="1"/>
          </p:cNvPicPr>
          <p:nvPr/>
        </p:nvPicPr>
        <p:blipFill>
          <a:blip r:embed="rId3"/>
          <a:stretch>
            <a:fillRect/>
          </a:stretch>
        </p:blipFill>
        <p:spPr>
          <a:xfrm>
            <a:off x="2889250" y="1617663"/>
            <a:ext cx="6413500" cy="2527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548" y="3892714"/>
            <a:ext cx="3823716" cy="2544432"/>
          </a:xfrm>
          <a:prstGeom prst="rect">
            <a:avLst/>
          </a:prstGeom>
        </p:spPr>
      </p:pic>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2261" y="3833540"/>
            <a:ext cx="3643311" cy="2424384"/>
          </a:xfrm>
        </p:spPr>
      </p:pic>
    </p:spTree>
    <p:extLst>
      <p:ext uri="{BB962C8B-B14F-4D97-AF65-F5344CB8AC3E}">
        <p14:creationId xmlns:p14="http://schemas.microsoft.com/office/powerpoint/2010/main" val="115387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Fact</a:t>
            </a:r>
          </a:p>
        </p:txBody>
      </p:sp>
    </p:spTree>
    <p:extLst>
      <p:ext uri="{BB962C8B-B14F-4D97-AF65-F5344CB8AC3E}">
        <p14:creationId xmlns:p14="http://schemas.microsoft.com/office/powerpoint/2010/main" val="1519505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Fact</a:t>
            </a:r>
          </a:p>
        </p:txBody>
      </p:sp>
      <p:sp>
        <p:nvSpPr>
          <p:cNvPr id="4" name="Content Placeholder 3"/>
          <p:cNvSpPr>
            <a:spLocks noGrp="1"/>
          </p:cNvSpPr>
          <p:nvPr>
            <p:ph idx="1"/>
          </p:nvPr>
        </p:nvSpPr>
        <p:spPr>
          <a:xfrm>
            <a:off x="3001010" y="2068830"/>
            <a:ext cx="7404100" cy="4351338"/>
          </a:xfrm>
        </p:spPr>
        <p:txBody>
          <a:bodyPr/>
          <a:lstStyle/>
          <a:p>
            <a:r>
              <a:rPr lang="en-US" dirty="0"/>
              <a:t>The UK offers fewer total hours of study per degree than other countries.</a:t>
            </a:r>
          </a:p>
          <a:p>
            <a:endParaRPr lang="en-US" dirty="0"/>
          </a:p>
        </p:txBody>
      </p:sp>
    </p:spTree>
    <p:extLst>
      <p:ext uri="{BB962C8B-B14F-4D97-AF65-F5344CB8AC3E}">
        <p14:creationId xmlns:p14="http://schemas.microsoft.com/office/powerpoint/2010/main" val="3076095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Defining a Framework </a:t>
            </a:r>
            <a:br>
              <a:rPr lang="en-US" dirty="0"/>
            </a:br>
            <a:r>
              <a:rPr lang="en-US" dirty="0"/>
              <a:t>for the Design of Learning</a:t>
            </a:r>
          </a:p>
        </p:txBody>
      </p:sp>
    </p:spTree>
    <p:extLst>
      <p:ext uri="{BB962C8B-B14F-4D97-AF65-F5344CB8AC3E}">
        <p14:creationId xmlns:p14="http://schemas.microsoft.com/office/powerpoint/2010/main" val="88766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Defining a Framework </a:t>
            </a:r>
            <a:br>
              <a:rPr lang="en-US" dirty="0"/>
            </a:br>
            <a:r>
              <a:rPr lang="en-US" dirty="0"/>
              <a:t>for the Design of Learning</a:t>
            </a:r>
          </a:p>
        </p:txBody>
      </p:sp>
      <p:sp>
        <p:nvSpPr>
          <p:cNvPr id="4" name="Content Placeholder 3"/>
          <p:cNvSpPr>
            <a:spLocks noGrp="1"/>
          </p:cNvSpPr>
          <p:nvPr>
            <p:ph idx="1"/>
          </p:nvPr>
        </p:nvSpPr>
        <p:spPr>
          <a:xfrm>
            <a:off x="3949700" y="2028825"/>
            <a:ext cx="7404100" cy="4351338"/>
          </a:xfrm>
        </p:spPr>
        <p:txBody>
          <a:bodyPr/>
          <a:lstStyle/>
          <a:p>
            <a:r>
              <a:rPr lang="en-US" dirty="0"/>
              <a:t>General, durable, flexible</a:t>
            </a:r>
          </a:p>
          <a:p>
            <a:r>
              <a:rPr lang="en-US" dirty="0"/>
              <a:t>Doable </a:t>
            </a:r>
          </a:p>
          <a:p>
            <a:r>
              <a:rPr lang="en-US" dirty="0"/>
              <a:t>Sustainable / Evolvable</a:t>
            </a:r>
          </a:p>
          <a:p>
            <a:r>
              <a:rPr lang="en-US" dirty="0"/>
              <a:t>Tactically aware</a:t>
            </a:r>
          </a:p>
          <a:p>
            <a:r>
              <a:rPr lang="en-US" dirty="0"/>
              <a:t>Distinctive </a:t>
            </a:r>
          </a:p>
          <a:p>
            <a:r>
              <a:rPr lang="en-US" dirty="0"/>
              <a:t>Concise, concrete, credible</a:t>
            </a:r>
          </a:p>
          <a:p>
            <a:endParaRPr lang="en-US" dirty="0"/>
          </a:p>
        </p:txBody>
      </p:sp>
    </p:spTree>
    <p:extLst>
      <p:ext uri="{BB962C8B-B14F-4D97-AF65-F5344CB8AC3E}">
        <p14:creationId xmlns:p14="http://schemas.microsoft.com/office/powerpoint/2010/main" val="1767925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2979A9607AEC45A3EB69AD70C05FE2" ma:contentTypeVersion="21" ma:contentTypeDescription="Create a new document." ma:contentTypeScope="" ma:versionID="e3c8c12cacb1542197ed0f965f3cb2d0">
  <xsd:schema xmlns:xsd="http://www.w3.org/2001/XMLSchema" xmlns:xs="http://www.w3.org/2001/XMLSchema" xmlns:p="http://schemas.microsoft.com/office/2006/metadata/properties" xmlns:ns2="3aa72657-aade-40dc-9fe9-efcfca6458f2" xmlns:ns3="47848b28-c835-4bfd-8f54-2996db37bbdb" targetNamespace="http://schemas.microsoft.com/office/2006/metadata/properties" ma:root="true" ma:fieldsID="21c439b009204a5b3c01058a95501536" ns2:_="" ns3:_="">
    <xsd:import namespace="3aa72657-aade-40dc-9fe9-efcfca6458f2"/>
    <xsd:import namespace="47848b28-c835-4bfd-8f54-2996db37bbdb"/>
    <xsd:element name="properties">
      <xsd:complexType>
        <xsd:sequence>
          <xsd:element name="documentManagement">
            <xsd:complexType>
              <xsd:all>
                <xsd:element ref="ns2:Relates_x0020_to" minOccurs="0"/>
                <xsd:element ref="ns2:Year"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72657-aade-40dc-9fe9-efcfca6458f2" elementFormDefault="qualified">
    <xsd:import namespace="http://schemas.microsoft.com/office/2006/documentManagement/types"/>
    <xsd:import namespace="http://schemas.microsoft.com/office/infopath/2007/PartnerControls"/>
    <xsd:element name="Relates_x0020_to" ma:index="4" nillable="true" ma:displayName="Relates to" ma:internalName="Relates_x0020_to">
      <xsd:complexType>
        <xsd:complexContent>
          <xsd:extension base="dms:MultiChoice">
            <xsd:sequence>
              <xsd:element name="Value" maxOccurs="unbounded" minOccurs="0" nillable="true">
                <xsd:simpleType>
                  <xsd:restriction base="dms:Choice">
                    <xsd:enumeration value="Budget"/>
                    <xsd:enumeration value="Chairs"/>
                    <xsd:enumeration value="Follow Up"/>
                    <xsd:enumeration value="Hospitality"/>
                    <xsd:enumeration value="Organisational"/>
                    <xsd:enumeration value="Pack"/>
                    <xsd:enumeration value="Papers"/>
                    <xsd:enumeration value="Planning"/>
                    <xsd:enumeration value="Proposals"/>
                    <xsd:enumeration value="Publicity"/>
                    <xsd:enumeration value="Sessions"/>
                    <xsd:enumeration value="Workshops"/>
                    <xsd:enumeration value="Feedback"/>
                  </xsd:restriction>
                </xsd:simpleType>
              </xsd:element>
            </xsd:sequence>
          </xsd:extension>
        </xsd:complexContent>
      </xsd:complexType>
    </xsd:element>
    <xsd:element name="Year" ma:index="5" nillable="true" ma:displayName="Year" ma:description="Year of Conference" ma:internalName="Year">
      <xsd:complexType>
        <xsd:complexContent>
          <xsd:extension base="dms:MultiChoice">
            <xsd:sequence>
              <xsd:element name="Value" maxOccurs="unbounded" minOccurs="0" nillable="true">
                <xsd:simpleType>
                  <xsd:restriction base="dms:Choice">
                    <xsd:enumeration value="2013"/>
                    <xsd:enumeration value="2014"/>
                    <xsd:enumeration value="2015"/>
                    <xsd:enumeration value="2016"/>
                    <xsd:enumeration value="2017"/>
                    <xsd:enumeration value="2018"/>
                  </xsd:restriction>
                </xsd:simpleType>
              </xsd:element>
            </xsd:sequence>
          </xsd:extension>
        </xsd:complexContent>
      </xsd:complex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848b28-c835-4bfd-8f54-2996db37bbd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3aa72657-aade-40dc-9fe9-efcfca6458f2">
      <Value>2017</Value>
    </Year>
    <Relates_x0020_to xmlns="3aa72657-aade-40dc-9fe9-efcfca6458f2"/>
  </documentManagement>
</p:properties>
</file>

<file path=customXml/itemProps1.xml><?xml version="1.0" encoding="utf-8"?>
<ds:datastoreItem xmlns:ds="http://schemas.openxmlformats.org/officeDocument/2006/customXml" ds:itemID="{0A699730-21FA-4FF6-9D39-996273D569BE}"/>
</file>

<file path=customXml/itemProps2.xml><?xml version="1.0" encoding="utf-8"?>
<ds:datastoreItem xmlns:ds="http://schemas.openxmlformats.org/officeDocument/2006/customXml" ds:itemID="{102AEF91-7E2F-4373-A43A-C6C46AF4AAA3}"/>
</file>

<file path=customXml/itemProps3.xml><?xml version="1.0" encoding="utf-8"?>
<ds:datastoreItem xmlns:ds="http://schemas.openxmlformats.org/officeDocument/2006/customXml" ds:itemID="{665A2442-D609-4E0A-BE15-FC43D87554BB}"/>
</file>

<file path=docProps/app.xml><?xml version="1.0" encoding="utf-8"?>
<Properties xmlns="http://schemas.openxmlformats.org/officeDocument/2006/extended-properties" xmlns:vt="http://schemas.openxmlformats.org/officeDocument/2006/docPropsVTypes">
  <TotalTime>2627</TotalTime>
  <Words>1258</Words>
  <Application>Microsoft Office PowerPoint</Application>
  <PresentationFormat>Widescreen</PresentationFormat>
  <Paragraphs>194</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Mangal</vt:lpstr>
      <vt:lpstr>Tahoma</vt:lpstr>
      <vt:lpstr>Wingdings</vt:lpstr>
      <vt:lpstr>Office Theme</vt:lpstr>
      <vt:lpstr>Implementing the  York Pedagogy</vt:lpstr>
      <vt:lpstr>Agenda</vt:lpstr>
      <vt:lpstr>Agenda</vt:lpstr>
      <vt:lpstr>Research</vt:lpstr>
      <vt:lpstr>Heritage</vt:lpstr>
      <vt:lpstr>A Fact</vt:lpstr>
      <vt:lpstr>A Fact</vt:lpstr>
      <vt:lpstr>Defining a Framework  for the Design of Learning</vt:lpstr>
      <vt:lpstr>Defining a Framework  for the Design of Learning</vt:lpstr>
      <vt:lpstr>Collaboration, collegiality and tidiness</vt:lpstr>
      <vt:lpstr>Agenda</vt:lpstr>
      <vt:lpstr>Summarising the themes</vt:lpstr>
      <vt:lpstr>Ascent</vt:lpstr>
      <vt:lpstr>Ascent</vt:lpstr>
      <vt:lpstr>Ascent</vt:lpstr>
      <vt:lpstr>Ascent</vt:lpstr>
      <vt:lpstr>Ascent</vt:lpstr>
      <vt:lpstr>Work</vt:lpstr>
      <vt:lpstr>Propelling student work</vt:lpstr>
      <vt:lpstr>Assessment</vt:lpstr>
      <vt:lpstr>Leadership</vt:lpstr>
      <vt:lpstr>Agenda</vt:lpstr>
      <vt:lpstr>Design</vt:lpstr>
      <vt:lpstr>Explanation</vt:lpstr>
      <vt:lpstr>Those who teach… are those who design</vt:lpstr>
      <vt:lpstr>Stretch</vt:lpstr>
      <vt:lpstr>Expertise</vt:lpstr>
      <vt:lpstr>Agenda</vt:lpstr>
      <vt:lpstr>PowerPoint Presentation</vt:lpstr>
      <vt:lpstr>The ProPEL Team</vt:lpstr>
      <vt:lpstr>The Documents</vt:lpstr>
      <vt:lpstr>Zoomable Documents</vt:lpstr>
      <vt:lpstr>The pros and cons of “compliance”</vt:lpstr>
      <vt:lpstr>Embedding, review, learning, evolving</vt:lpstr>
      <vt:lpstr>Agenda</vt:lpstr>
      <vt:lpstr>PowerPoint Presentation</vt:lpstr>
      <vt:lpstr>PowerPoint Presentation</vt:lpstr>
      <vt:lpstr>Three Einstein Quotes (Reportedly)</vt:lpstr>
      <vt:lpstr>PowerPoint Presentation</vt:lpstr>
      <vt:lpstr>PowerPoint Presentation</vt:lpstr>
      <vt:lpstr>The York Pedagogy and Curiosity</vt:lpstr>
      <vt:lpstr>The York Pedagogy and Curiosity</vt:lpstr>
      <vt:lpstr>The York Pedagogy and Curiosity</vt:lpstr>
      <vt:lpstr>The York Pedagogy and Curiosity</vt:lpstr>
      <vt:lpstr>Picture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York Pedagogy</dc:title>
  <dc:creator>John Robinson</dc:creator>
  <cp:lastModifiedBy>John Robinson</cp:lastModifiedBy>
  <cp:revision>70</cp:revision>
  <dcterms:created xsi:type="dcterms:W3CDTF">2017-06-09T14:09:53Z</dcterms:created>
  <dcterms:modified xsi:type="dcterms:W3CDTF">2017-07-04T08:10:11Z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0x010100322979A9607AEC45A3EB69AD70C05FE2</vt:lpwstr>
  </property>
</Properties>
</file>