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23"/>
  </p:notesMasterIdLst>
  <p:handoutMasterIdLst>
    <p:handoutMasterId r:id="rId24"/>
  </p:handoutMasterIdLst>
  <p:sldIdLst>
    <p:sldId id="276" r:id="rId6"/>
    <p:sldId id="314" r:id="rId7"/>
    <p:sldId id="345" r:id="rId8"/>
    <p:sldId id="343" r:id="rId9"/>
    <p:sldId id="347" r:id="rId10"/>
    <p:sldId id="346" r:id="rId11"/>
    <p:sldId id="344" r:id="rId12"/>
    <p:sldId id="355" r:id="rId13"/>
    <p:sldId id="354" r:id="rId14"/>
    <p:sldId id="318" r:id="rId15"/>
    <p:sldId id="319" r:id="rId16"/>
    <p:sldId id="353" r:id="rId17"/>
    <p:sldId id="349" r:id="rId18"/>
    <p:sldId id="351" r:id="rId19"/>
    <p:sldId id="352" r:id="rId20"/>
    <p:sldId id="337" r:id="rId21"/>
    <p:sldId id="338"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26CD6-AB7B-4F4C-A66D-3F88F1E1B75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7FBC490A-84BE-4B4A-864F-2BD59DB66B43}">
      <dgm:prSet/>
      <dgm:spPr/>
      <dgm:t>
        <a:bodyPr/>
        <a:lstStyle/>
        <a:p>
          <a:r>
            <a:rPr lang="en-GB"/>
            <a:t>Why do we digitize?</a:t>
          </a:r>
        </a:p>
      </dgm:t>
    </dgm:pt>
    <dgm:pt modelId="{58C8E230-B4EA-4138-94D6-9D9CD80970CB}" type="parTrans" cxnId="{A96C126A-06CE-409F-8E2B-55629CF671A6}">
      <dgm:prSet/>
      <dgm:spPr/>
      <dgm:t>
        <a:bodyPr/>
        <a:lstStyle/>
        <a:p>
          <a:endParaRPr lang="en-GB"/>
        </a:p>
      </dgm:t>
    </dgm:pt>
    <dgm:pt modelId="{9F8C6CC5-466C-4EF9-8235-4FDAF5C8D0D5}" type="sibTrans" cxnId="{A96C126A-06CE-409F-8E2B-55629CF671A6}">
      <dgm:prSet/>
      <dgm:spPr/>
      <dgm:t>
        <a:bodyPr/>
        <a:lstStyle/>
        <a:p>
          <a:endParaRPr lang="en-GB"/>
        </a:p>
      </dgm:t>
    </dgm:pt>
    <dgm:pt modelId="{1C6F1E36-4DCC-4BA3-A3A3-54E43FC0F353}">
      <dgm:prSet/>
      <dgm:spPr/>
      <dgm:t>
        <a:bodyPr/>
        <a:lstStyle/>
        <a:p>
          <a:r>
            <a:rPr lang="en-GB"/>
            <a:t>How to arrange your digitisations through Aspire</a:t>
          </a:r>
        </a:p>
      </dgm:t>
    </dgm:pt>
    <dgm:pt modelId="{13374868-E5B0-48F6-8C64-549AAA6C477C}" type="parTrans" cxnId="{4BC2CDAE-8210-427F-983B-18ED3944A85E}">
      <dgm:prSet/>
      <dgm:spPr/>
      <dgm:t>
        <a:bodyPr/>
        <a:lstStyle/>
        <a:p>
          <a:endParaRPr lang="en-GB"/>
        </a:p>
      </dgm:t>
    </dgm:pt>
    <dgm:pt modelId="{AFE43931-6B7B-4F45-9373-A25D83E55367}" type="sibTrans" cxnId="{4BC2CDAE-8210-427F-983B-18ED3944A85E}">
      <dgm:prSet/>
      <dgm:spPr/>
      <dgm:t>
        <a:bodyPr/>
        <a:lstStyle/>
        <a:p>
          <a:endParaRPr lang="en-GB"/>
        </a:p>
      </dgm:t>
    </dgm:pt>
    <dgm:pt modelId="{EA878E36-025A-43BA-8AFE-AB9C17562491}">
      <dgm:prSet/>
      <dgm:spPr/>
      <dgm:t>
        <a:bodyPr/>
        <a:lstStyle/>
        <a:p>
          <a:r>
            <a:rPr lang="en-GB"/>
            <a:t>What your students see</a:t>
          </a:r>
        </a:p>
      </dgm:t>
    </dgm:pt>
    <dgm:pt modelId="{743228D8-EA4C-4DF0-90AE-5FCB3011B232}" type="parTrans" cxnId="{8002DABB-EC88-4BB8-9C4F-F4E1021FAC91}">
      <dgm:prSet/>
      <dgm:spPr/>
      <dgm:t>
        <a:bodyPr/>
        <a:lstStyle/>
        <a:p>
          <a:endParaRPr lang="en-GB"/>
        </a:p>
      </dgm:t>
    </dgm:pt>
    <dgm:pt modelId="{FB8993BF-0050-4F18-80E7-15C3F06536CC}" type="sibTrans" cxnId="{8002DABB-EC88-4BB8-9C4F-F4E1021FAC91}">
      <dgm:prSet/>
      <dgm:spPr/>
      <dgm:t>
        <a:bodyPr/>
        <a:lstStyle/>
        <a:p>
          <a:endParaRPr lang="en-GB"/>
        </a:p>
      </dgm:t>
    </dgm:pt>
    <dgm:pt modelId="{7AF9D2DE-81A9-4E12-A223-ED06A7455C4C}">
      <dgm:prSet/>
      <dgm:spPr/>
      <dgm:t>
        <a:bodyPr/>
        <a:lstStyle/>
        <a:p>
          <a:r>
            <a:rPr lang="en-GB"/>
            <a:t>Coming soon</a:t>
          </a:r>
        </a:p>
      </dgm:t>
    </dgm:pt>
    <dgm:pt modelId="{CD4FB9D1-200E-49E4-8E90-0223D3FD9A80}" type="parTrans" cxnId="{EAF4FF67-7CD2-4B69-9677-E9023D38F265}">
      <dgm:prSet/>
      <dgm:spPr/>
      <dgm:t>
        <a:bodyPr/>
        <a:lstStyle/>
        <a:p>
          <a:endParaRPr lang="en-GB"/>
        </a:p>
      </dgm:t>
    </dgm:pt>
    <dgm:pt modelId="{08CBA605-D19D-4B96-9559-A773B70008B7}" type="sibTrans" cxnId="{EAF4FF67-7CD2-4B69-9677-E9023D38F265}">
      <dgm:prSet/>
      <dgm:spPr/>
      <dgm:t>
        <a:bodyPr/>
        <a:lstStyle/>
        <a:p>
          <a:endParaRPr lang="en-GB"/>
        </a:p>
      </dgm:t>
    </dgm:pt>
    <dgm:pt modelId="{E990FDE5-4F1E-4722-B766-0DBA86061BBC}" type="pres">
      <dgm:prSet presAssocID="{DBF26CD6-AB7B-4F4C-A66D-3F88F1E1B758}" presName="diagram" presStyleCnt="0">
        <dgm:presLayoutVars>
          <dgm:dir/>
          <dgm:resizeHandles val="exact"/>
        </dgm:presLayoutVars>
      </dgm:prSet>
      <dgm:spPr/>
      <dgm:t>
        <a:bodyPr/>
        <a:lstStyle/>
        <a:p>
          <a:endParaRPr lang="en-GB"/>
        </a:p>
      </dgm:t>
    </dgm:pt>
    <dgm:pt modelId="{F94DBF62-BA09-432D-A724-44020FEED565}" type="pres">
      <dgm:prSet presAssocID="{7FBC490A-84BE-4B4A-864F-2BD59DB66B43}" presName="node" presStyleLbl="node1" presStyleIdx="0" presStyleCnt="4">
        <dgm:presLayoutVars>
          <dgm:bulletEnabled val="1"/>
        </dgm:presLayoutVars>
      </dgm:prSet>
      <dgm:spPr/>
      <dgm:t>
        <a:bodyPr/>
        <a:lstStyle/>
        <a:p>
          <a:endParaRPr lang="en-GB"/>
        </a:p>
      </dgm:t>
    </dgm:pt>
    <dgm:pt modelId="{E08BA7A8-73A3-41F7-9A24-2D076E0C9C60}" type="pres">
      <dgm:prSet presAssocID="{9F8C6CC5-466C-4EF9-8235-4FDAF5C8D0D5}" presName="sibTrans" presStyleCnt="0"/>
      <dgm:spPr/>
    </dgm:pt>
    <dgm:pt modelId="{09FEA573-BAAF-474A-9AE5-5E4C62D73911}" type="pres">
      <dgm:prSet presAssocID="{1C6F1E36-4DCC-4BA3-A3A3-54E43FC0F353}" presName="node" presStyleLbl="node1" presStyleIdx="1" presStyleCnt="4">
        <dgm:presLayoutVars>
          <dgm:bulletEnabled val="1"/>
        </dgm:presLayoutVars>
      </dgm:prSet>
      <dgm:spPr/>
      <dgm:t>
        <a:bodyPr/>
        <a:lstStyle/>
        <a:p>
          <a:endParaRPr lang="en-GB"/>
        </a:p>
      </dgm:t>
    </dgm:pt>
    <dgm:pt modelId="{D3495219-C71C-4EF2-A0E0-8802265311BE}" type="pres">
      <dgm:prSet presAssocID="{AFE43931-6B7B-4F45-9373-A25D83E55367}" presName="sibTrans" presStyleCnt="0"/>
      <dgm:spPr/>
    </dgm:pt>
    <dgm:pt modelId="{991A56FD-1709-4CE1-9BC1-488F997931E7}" type="pres">
      <dgm:prSet presAssocID="{EA878E36-025A-43BA-8AFE-AB9C17562491}" presName="node" presStyleLbl="node1" presStyleIdx="2" presStyleCnt="4">
        <dgm:presLayoutVars>
          <dgm:bulletEnabled val="1"/>
        </dgm:presLayoutVars>
      </dgm:prSet>
      <dgm:spPr/>
      <dgm:t>
        <a:bodyPr/>
        <a:lstStyle/>
        <a:p>
          <a:endParaRPr lang="en-GB"/>
        </a:p>
      </dgm:t>
    </dgm:pt>
    <dgm:pt modelId="{794AE579-49C4-4B6F-9575-31807C5E7194}" type="pres">
      <dgm:prSet presAssocID="{FB8993BF-0050-4F18-80E7-15C3F06536CC}" presName="sibTrans" presStyleCnt="0"/>
      <dgm:spPr/>
    </dgm:pt>
    <dgm:pt modelId="{CB900F56-C90D-4DC1-9F92-D7070BF96873}" type="pres">
      <dgm:prSet presAssocID="{7AF9D2DE-81A9-4E12-A223-ED06A7455C4C}" presName="node" presStyleLbl="node1" presStyleIdx="3" presStyleCnt="4">
        <dgm:presLayoutVars>
          <dgm:bulletEnabled val="1"/>
        </dgm:presLayoutVars>
      </dgm:prSet>
      <dgm:spPr/>
      <dgm:t>
        <a:bodyPr/>
        <a:lstStyle/>
        <a:p>
          <a:endParaRPr lang="en-GB"/>
        </a:p>
      </dgm:t>
    </dgm:pt>
  </dgm:ptLst>
  <dgm:cxnLst>
    <dgm:cxn modelId="{4F6DA360-717A-4001-9E94-D9436BC7DED0}" type="presOf" srcId="{1C6F1E36-4DCC-4BA3-A3A3-54E43FC0F353}" destId="{09FEA573-BAAF-474A-9AE5-5E4C62D73911}" srcOrd="0" destOrd="0" presId="urn:microsoft.com/office/officeart/2005/8/layout/default"/>
    <dgm:cxn modelId="{2A471894-D3F8-43A5-875A-86935E707A3E}" type="presOf" srcId="{7FBC490A-84BE-4B4A-864F-2BD59DB66B43}" destId="{F94DBF62-BA09-432D-A724-44020FEED565}" srcOrd="0" destOrd="0" presId="urn:microsoft.com/office/officeart/2005/8/layout/default"/>
    <dgm:cxn modelId="{A96C126A-06CE-409F-8E2B-55629CF671A6}" srcId="{DBF26CD6-AB7B-4F4C-A66D-3F88F1E1B758}" destId="{7FBC490A-84BE-4B4A-864F-2BD59DB66B43}" srcOrd="0" destOrd="0" parTransId="{58C8E230-B4EA-4138-94D6-9D9CD80970CB}" sibTransId="{9F8C6CC5-466C-4EF9-8235-4FDAF5C8D0D5}"/>
    <dgm:cxn modelId="{B1703415-C891-4FA0-AF76-3F6E3B4694A0}" type="presOf" srcId="{7AF9D2DE-81A9-4E12-A223-ED06A7455C4C}" destId="{CB900F56-C90D-4DC1-9F92-D7070BF96873}" srcOrd="0" destOrd="0" presId="urn:microsoft.com/office/officeart/2005/8/layout/default"/>
    <dgm:cxn modelId="{8002DABB-EC88-4BB8-9C4F-F4E1021FAC91}" srcId="{DBF26CD6-AB7B-4F4C-A66D-3F88F1E1B758}" destId="{EA878E36-025A-43BA-8AFE-AB9C17562491}" srcOrd="2" destOrd="0" parTransId="{743228D8-EA4C-4DF0-90AE-5FCB3011B232}" sibTransId="{FB8993BF-0050-4F18-80E7-15C3F06536CC}"/>
    <dgm:cxn modelId="{4BC2CDAE-8210-427F-983B-18ED3944A85E}" srcId="{DBF26CD6-AB7B-4F4C-A66D-3F88F1E1B758}" destId="{1C6F1E36-4DCC-4BA3-A3A3-54E43FC0F353}" srcOrd="1" destOrd="0" parTransId="{13374868-E5B0-48F6-8C64-549AAA6C477C}" sibTransId="{AFE43931-6B7B-4F45-9373-A25D83E55367}"/>
    <dgm:cxn modelId="{457770F1-A9C2-43FC-9BAE-E0BCFD22416C}" type="presOf" srcId="{DBF26CD6-AB7B-4F4C-A66D-3F88F1E1B758}" destId="{E990FDE5-4F1E-4722-B766-0DBA86061BBC}" srcOrd="0" destOrd="0" presId="urn:microsoft.com/office/officeart/2005/8/layout/default"/>
    <dgm:cxn modelId="{5233198F-4236-4D5F-87E6-A435703E917D}" type="presOf" srcId="{EA878E36-025A-43BA-8AFE-AB9C17562491}" destId="{991A56FD-1709-4CE1-9BC1-488F997931E7}" srcOrd="0" destOrd="0" presId="urn:microsoft.com/office/officeart/2005/8/layout/default"/>
    <dgm:cxn modelId="{EAF4FF67-7CD2-4B69-9677-E9023D38F265}" srcId="{DBF26CD6-AB7B-4F4C-A66D-3F88F1E1B758}" destId="{7AF9D2DE-81A9-4E12-A223-ED06A7455C4C}" srcOrd="3" destOrd="0" parTransId="{CD4FB9D1-200E-49E4-8E90-0223D3FD9A80}" sibTransId="{08CBA605-D19D-4B96-9559-A773B70008B7}"/>
    <dgm:cxn modelId="{2EE1E990-3C95-49BD-B14E-4B91733B57F6}" type="presParOf" srcId="{E990FDE5-4F1E-4722-B766-0DBA86061BBC}" destId="{F94DBF62-BA09-432D-A724-44020FEED565}" srcOrd="0" destOrd="0" presId="urn:microsoft.com/office/officeart/2005/8/layout/default"/>
    <dgm:cxn modelId="{123EFB51-369A-4225-A961-272503B6E234}" type="presParOf" srcId="{E990FDE5-4F1E-4722-B766-0DBA86061BBC}" destId="{E08BA7A8-73A3-41F7-9A24-2D076E0C9C60}" srcOrd="1" destOrd="0" presId="urn:microsoft.com/office/officeart/2005/8/layout/default"/>
    <dgm:cxn modelId="{28175FF7-C216-45CF-BF54-A6A2DA905167}" type="presParOf" srcId="{E990FDE5-4F1E-4722-B766-0DBA86061BBC}" destId="{09FEA573-BAAF-474A-9AE5-5E4C62D73911}" srcOrd="2" destOrd="0" presId="urn:microsoft.com/office/officeart/2005/8/layout/default"/>
    <dgm:cxn modelId="{6327A4D8-46F1-4527-AB4A-211DA4DC745C}" type="presParOf" srcId="{E990FDE5-4F1E-4722-B766-0DBA86061BBC}" destId="{D3495219-C71C-4EF2-A0E0-8802265311BE}" srcOrd="3" destOrd="0" presId="urn:microsoft.com/office/officeart/2005/8/layout/default"/>
    <dgm:cxn modelId="{2D09056B-ABB6-4381-9C83-D88E58A63E89}" type="presParOf" srcId="{E990FDE5-4F1E-4722-B766-0DBA86061BBC}" destId="{991A56FD-1709-4CE1-9BC1-488F997931E7}" srcOrd="4" destOrd="0" presId="urn:microsoft.com/office/officeart/2005/8/layout/default"/>
    <dgm:cxn modelId="{F6863303-627D-4346-ADF0-5F2124BC06AA}" type="presParOf" srcId="{E990FDE5-4F1E-4722-B766-0DBA86061BBC}" destId="{794AE579-49C4-4B6F-9575-31807C5E7194}" srcOrd="5" destOrd="0" presId="urn:microsoft.com/office/officeart/2005/8/layout/default"/>
    <dgm:cxn modelId="{F8413A8A-5BE5-474E-8B30-DD73F5B04ADC}" type="presParOf" srcId="{E990FDE5-4F1E-4722-B766-0DBA86061BBC}" destId="{CB900F56-C90D-4DC1-9F92-D7070BF96873}"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D9E9FEC-F1EC-4F21-8DDB-A797C23A827F}" type="datetimeFigureOut">
              <a:rPr lang="en-GB" smtClean="0"/>
              <a:t>11/07/2017</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A029D4D-9B9E-4A82-B30E-1D9799C631C9}" type="slidenum">
              <a:rPr lang="en-GB" smtClean="0"/>
              <a:t>‹#›</a:t>
            </a:fld>
            <a:endParaRPr lang="en-GB"/>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8B25428-45CB-490F-88B7-F6456F317040}" type="datetimeFigureOut">
              <a:rPr lang="en-GB" smtClean="0"/>
              <a:t>11/07/2017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55E995C-791D-4F5B-BE96-1A54FE24247E}" type="slidenum">
              <a:rPr lang="en-GB" smtClean="0"/>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Add the</a:t>
            </a:r>
            <a:r>
              <a:rPr lang="en-GB" baseline="0"/>
              <a:t> </a:t>
            </a:r>
            <a:r>
              <a:rPr lang="en-GB" baseline="0" err="1"/>
              <a:t>bookmarklet</a:t>
            </a:r>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a:t>Get rid of everything in My Lists except for ED20910</a:t>
            </a:r>
            <a:endParaRPr lang="en-GB"/>
          </a:p>
          <a:p>
            <a:pPr marL="0" marR="0" indent="0" algn="l" defTabSz="914400" rtl="0" eaLnBrk="1" fontAlgn="auto" latinLnBrk="0" hangingPunct="1">
              <a:lnSpc>
                <a:spcPct val="100000"/>
              </a:lnSpc>
              <a:spcBef>
                <a:spcPts val="0"/>
              </a:spcBef>
              <a:spcAft>
                <a:spcPts val="0"/>
              </a:spcAft>
              <a:buClrTx/>
              <a:buSzTx/>
              <a:buFontTx/>
              <a:buNone/>
              <a:tabLst/>
              <a:defRPr/>
            </a:pPr>
            <a:r>
              <a:rPr lang="en-GB"/>
              <a:t>Introductions</a:t>
            </a:r>
          </a:p>
        </p:txBody>
      </p:sp>
      <p:sp>
        <p:nvSpPr>
          <p:cNvPr id="4" name="Slide Number Placeholder 3"/>
          <p:cNvSpPr>
            <a:spLocks noGrp="1"/>
          </p:cNvSpPr>
          <p:nvPr>
            <p:ph type="sldNum" sz="quarter" idx="10"/>
          </p:nvPr>
        </p:nvSpPr>
        <p:spPr/>
        <p:txBody>
          <a:bodyPr/>
          <a:lstStyle/>
          <a:p>
            <a:fld id="{655E995C-791D-4F5B-BE96-1A54FE24247E}" type="slidenum">
              <a:rPr lang="en-GB" smtClean="0"/>
              <a:t>1</a:t>
            </a:fld>
            <a:endParaRPr lang="en-GB"/>
          </a:p>
        </p:txBody>
      </p:sp>
    </p:spTree>
    <p:extLst>
      <p:ext uri="{BB962C8B-B14F-4D97-AF65-F5344CB8AC3E}">
        <p14:creationId xmlns:p14="http://schemas.microsoft.com/office/powerpoint/2010/main" val="1678213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Non</a:t>
            </a:r>
          </a:p>
        </p:txBody>
      </p:sp>
      <p:sp>
        <p:nvSpPr>
          <p:cNvPr id="4" name="Slide Number Placeholder 3"/>
          <p:cNvSpPr>
            <a:spLocks noGrp="1"/>
          </p:cNvSpPr>
          <p:nvPr>
            <p:ph type="sldNum" sz="quarter" idx="10"/>
          </p:nvPr>
        </p:nvSpPr>
        <p:spPr/>
        <p:txBody>
          <a:bodyPr/>
          <a:lstStyle/>
          <a:p>
            <a:fld id="{655E995C-791D-4F5B-BE96-1A54FE24247E}" type="slidenum">
              <a:rPr lang="en-GB" smtClean="0"/>
              <a:t>10</a:t>
            </a:fld>
            <a:endParaRPr lang="en-GB"/>
          </a:p>
        </p:txBody>
      </p:sp>
    </p:spTree>
    <p:extLst>
      <p:ext uri="{BB962C8B-B14F-4D97-AF65-F5344CB8AC3E}">
        <p14:creationId xmlns:p14="http://schemas.microsoft.com/office/powerpoint/2010/main" val="28011934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Speeds things up!</a:t>
            </a:r>
          </a:p>
          <a:p>
            <a:endParaRPr lang="en-GB"/>
          </a:p>
          <a:p>
            <a:r>
              <a:rPr lang="en-GB"/>
              <a:t>These</a:t>
            </a:r>
            <a:r>
              <a:rPr lang="en-GB" baseline="0"/>
              <a:t> scans are copyright cleared </a:t>
            </a:r>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11</a:t>
            </a:fld>
            <a:endParaRPr lang="en-GB"/>
          </a:p>
        </p:txBody>
      </p:sp>
    </p:spTree>
    <p:extLst>
      <p:ext uri="{BB962C8B-B14F-4D97-AF65-F5344CB8AC3E}">
        <p14:creationId xmlns:p14="http://schemas.microsoft.com/office/powerpoint/2010/main" val="1526224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12</a:t>
            </a:fld>
            <a:endParaRPr lang="en-GB"/>
          </a:p>
        </p:txBody>
      </p:sp>
    </p:spTree>
    <p:extLst>
      <p:ext uri="{BB962C8B-B14F-4D97-AF65-F5344CB8AC3E}">
        <p14:creationId xmlns:p14="http://schemas.microsoft.com/office/powerpoint/2010/main" val="3967851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Log into Blackboard with IE</a:t>
            </a:r>
          </a:p>
          <a:p>
            <a:r>
              <a:rPr lang="en-GB"/>
              <a:t>FM21220 (Contemporary Television Drama</a:t>
            </a:r>
          </a:p>
          <a:p>
            <a:r>
              <a:rPr lang="en-GB"/>
              <a:t>Follow the link in</a:t>
            </a:r>
            <a:r>
              <a:rPr lang="en-GB" baseline="0"/>
              <a:t> the list in the </a:t>
            </a:r>
            <a:r>
              <a:rPr lang="en-GB"/>
              <a:t>Week 2 section</a:t>
            </a:r>
          </a:p>
          <a:p>
            <a:endParaRPr lang="en-GB"/>
          </a:p>
          <a:p>
            <a:r>
              <a:rPr lang="en-GB"/>
              <a:t>There has been some</a:t>
            </a:r>
            <a:r>
              <a:rPr lang="en-GB" baseline="0"/>
              <a:t> d</a:t>
            </a:r>
            <a:r>
              <a:rPr lang="en-GB"/>
              <a:t>evelopment work in Blackboard Aspire</a:t>
            </a:r>
            <a:r>
              <a:rPr lang="en-GB" baseline="0"/>
              <a:t> widget and a </a:t>
            </a:r>
            <a:r>
              <a:rPr lang="en-GB"/>
              <a:t>change of workflows – testing with </a:t>
            </a:r>
          </a:p>
        </p:txBody>
      </p:sp>
      <p:sp>
        <p:nvSpPr>
          <p:cNvPr id="4" name="Slide Number Placeholder 3"/>
          <p:cNvSpPr>
            <a:spLocks noGrp="1"/>
          </p:cNvSpPr>
          <p:nvPr>
            <p:ph type="sldNum" sz="quarter" idx="10"/>
          </p:nvPr>
        </p:nvSpPr>
        <p:spPr/>
        <p:txBody>
          <a:bodyPr/>
          <a:lstStyle/>
          <a:p>
            <a:fld id="{655E995C-791D-4F5B-BE96-1A54FE24247E}" type="slidenum">
              <a:rPr lang="en-GB" smtClean="0"/>
              <a:t>13</a:t>
            </a:fld>
            <a:endParaRPr lang="en-GB"/>
          </a:p>
        </p:txBody>
      </p:sp>
    </p:spTree>
    <p:extLst>
      <p:ext uri="{BB962C8B-B14F-4D97-AF65-F5344CB8AC3E}">
        <p14:creationId xmlns:p14="http://schemas.microsoft.com/office/powerpoint/2010/main" val="2573905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14</a:t>
            </a:fld>
            <a:endParaRPr lang="en-GB"/>
          </a:p>
        </p:txBody>
      </p:sp>
    </p:spTree>
    <p:extLst>
      <p:ext uri="{BB962C8B-B14F-4D97-AF65-F5344CB8AC3E}">
        <p14:creationId xmlns:p14="http://schemas.microsoft.com/office/powerpoint/2010/main" val="33286770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15</a:t>
            </a:fld>
            <a:endParaRPr lang="en-GB"/>
          </a:p>
        </p:txBody>
      </p:sp>
    </p:spTree>
    <p:extLst>
      <p:ext uri="{BB962C8B-B14F-4D97-AF65-F5344CB8AC3E}">
        <p14:creationId xmlns:p14="http://schemas.microsoft.com/office/powerpoint/2010/main" val="289510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16</a:t>
            </a:fld>
            <a:endParaRPr lang="en-GB"/>
          </a:p>
        </p:txBody>
      </p:sp>
    </p:spTree>
    <p:extLst>
      <p:ext uri="{BB962C8B-B14F-4D97-AF65-F5344CB8AC3E}">
        <p14:creationId xmlns:p14="http://schemas.microsoft.com/office/powerpoint/2010/main" val="690344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17</a:t>
            </a:fld>
            <a:endParaRPr lang="en-GB"/>
          </a:p>
        </p:txBody>
      </p:sp>
    </p:spTree>
    <p:extLst>
      <p:ext uri="{BB962C8B-B14F-4D97-AF65-F5344CB8AC3E}">
        <p14:creationId xmlns:p14="http://schemas.microsoft.com/office/powerpoint/2010/main" val="3440719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What this</a:t>
            </a:r>
            <a:r>
              <a:rPr lang="en-GB" baseline="0"/>
              <a:t> presentation covers</a:t>
            </a:r>
            <a:endParaRPr lang="en-GB"/>
          </a:p>
          <a:p>
            <a:r>
              <a:rPr lang="en-GB"/>
              <a:t>Be thinking about questions you might have – ask them during the talk or</a:t>
            </a:r>
            <a:r>
              <a:rPr lang="en-GB" baseline="0"/>
              <a:t> at the end</a:t>
            </a:r>
            <a:endParaRPr lang="en-GB"/>
          </a:p>
        </p:txBody>
      </p:sp>
      <p:sp>
        <p:nvSpPr>
          <p:cNvPr id="4" name="Slide Number Placeholder 3"/>
          <p:cNvSpPr>
            <a:spLocks noGrp="1"/>
          </p:cNvSpPr>
          <p:nvPr>
            <p:ph type="sldNum" sz="quarter" idx="10"/>
          </p:nvPr>
        </p:nvSpPr>
        <p:spPr/>
        <p:txBody>
          <a:bodyPr/>
          <a:lstStyle/>
          <a:p>
            <a:fld id="{5333F3BE-3A34-4DC1-892F-2802850A7277}"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939391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a:t>
            </a:r>
            <a:r>
              <a:rPr lang="en-GB" baseline="0"/>
              <a:t> is a v practical session but I’ve included a video and a citation in the reference list at the end to give a flavour of how reading lists support learning and teaching</a:t>
            </a:r>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3</a:t>
            </a:fld>
            <a:endParaRPr lang="en-GB"/>
          </a:p>
        </p:txBody>
      </p:sp>
    </p:spTree>
    <p:extLst>
      <p:ext uri="{BB962C8B-B14F-4D97-AF65-F5344CB8AC3E}">
        <p14:creationId xmlns:p14="http://schemas.microsoft.com/office/powerpoint/2010/main" val="4076594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4</a:t>
            </a:fld>
            <a:endParaRPr lang="en-GB"/>
          </a:p>
        </p:txBody>
      </p:sp>
    </p:spTree>
    <p:extLst>
      <p:ext uri="{BB962C8B-B14F-4D97-AF65-F5344CB8AC3E}">
        <p14:creationId xmlns:p14="http://schemas.microsoft.com/office/powerpoint/2010/main" val="267451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Log in with Chrome</a:t>
            </a:r>
          </a:p>
          <a:p>
            <a:endParaRPr lang="en-GB"/>
          </a:p>
          <a:p>
            <a:r>
              <a:rPr lang="en-GB" baseline="0"/>
              <a:t>Create a new list ED20910 Urban pacification – test for TEL</a:t>
            </a:r>
          </a:p>
          <a:p>
            <a:endParaRPr lang="en-GB" baseline="0"/>
          </a:p>
          <a:p>
            <a:r>
              <a:rPr lang="en-GB" baseline="0"/>
              <a:t>and link it to the hierarchy</a:t>
            </a:r>
          </a:p>
          <a:p>
            <a:endParaRPr lang="en-GB" baseline="0"/>
          </a:p>
          <a:p>
            <a:r>
              <a:rPr lang="en-GB" baseline="0"/>
              <a:t>Create week 1 and 2 sessions then save as a draft – the list will now be closed</a:t>
            </a:r>
          </a:p>
          <a:p>
            <a:endParaRPr lang="en-GB" baseline="0"/>
          </a:p>
          <a:p>
            <a:r>
              <a:rPr lang="en-GB" baseline="0"/>
              <a:t>It doesn’t matter how you find your journal article (I’m using Primo Articles and more) </a:t>
            </a:r>
          </a:p>
          <a:p>
            <a:r>
              <a:rPr lang="en-GB" baseline="0"/>
              <a:t>When you have found it </a:t>
            </a:r>
          </a:p>
          <a:p>
            <a:endParaRPr lang="en-GB" baseline="0"/>
          </a:p>
          <a:p>
            <a:r>
              <a:rPr lang="en-GB"/>
              <a:t>http://www.tandfonline.com/doi/full/10.1080/19406940.2017.1287762</a:t>
            </a:r>
          </a:p>
          <a:p>
            <a:r>
              <a:rPr lang="en-GB" sz="1200" b="0" i="0" kern="1200">
                <a:solidFill>
                  <a:schemeClr val="tx1"/>
                </a:solidFill>
                <a:effectLst/>
                <a:latin typeface="+mn-lt"/>
                <a:ea typeface="+mn-ea"/>
                <a:cs typeface="+mn-cs"/>
              </a:rPr>
              <a:t>http://www.jstor.org/stable/24643192</a:t>
            </a:r>
          </a:p>
          <a:p>
            <a:endParaRPr lang="en-GB"/>
          </a:p>
          <a:p>
            <a:r>
              <a:rPr lang="en-GB"/>
              <a:t>Create and add to list</a:t>
            </a:r>
          </a:p>
          <a:p>
            <a:endParaRPr lang="en-GB"/>
          </a:p>
          <a:p>
            <a:r>
              <a:rPr lang="en-GB"/>
              <a:t>Add to week 1</a:t>
            </a:r>
          </a:p>
          <a:p>
            <a:endParaRPr lang="en-GB"/>
          </a:p>
          <a:p>
            <a:r>
              <a:rPr lang="en-GB"/>
              <a:t>Essential </a:t>
            </a:r>
          </a:p>
          <a:p>
            <a:endParaRPr lang="en-GB"/>
          </a:p>
          <a:p>
            <a:r>
              <a:rPr lang="en-GB"/>
              <a:t>Note for Library please digitise</a:t>
            </a:r>
          </a:p>
          <a:p>
            <a:endParaRPr lang="en-GB"/>
          </a:p>
          <a:p>
            <a:r>
              <a:rPr lang="en-GB"/>
              <a:t>Chapters</a:t>
            </a:r>
          </a:p>
          <a:p>
            <a:endParaRPr lang="en-GB"/>
          </a:p>
          <a:p>
            <a:r>
              <a:rPr lang="en-GB"/>
              <a:t>Primo - Cities in civilization : culture, innovation, and urban order</a:t>
            </a:r>
          </a:p>
          <a:p>
            <a:r>
              <a:rPr lang="en-GB"/>
              <a:t>Peter Hall </a:t>
            </a:r>
          </a:p>
          <a:p>
            <a:r>
              <a:rPr lang="en-GB"/>
              <a:t>Chapter …</a:t>
            </a:r>
          </a:p>
          <a:p>
            <a:r>
              <a:rPr lang="en-GB"/>
              <a:t>Pages</a:t>
            </a:r>
          </a:p>
          <a:p>
            <a:endParaRPr lang="en-GB"/>
          </a:p>
          <a:p>
            <a:r>
              <a:rPr lang="en-GB"/>
              <a:t>Create and add to list, add to week 2, Essential,</a:t>
            </a:r>
            <a:r>
              <a:rPr lang="en-GB" baseline="0"/>
              <a:t> Note for library please digitise</a:t>
            </a:r>
          </a:p>
          <a:p>
            <a:endParaRPr lang="en-GB" baseline="0"/>
          </a:p>
          <a:p>
            <a:r>
              <a:rPr lang="en-GB" baseline="0"/>
              <a:t>Now open the list, show the notes and importance and publish the list</a:t>
            </a:r>
          </a:p>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5</a:t>
            </a:fld>
            <a:endParaRPr lang="en-GB"/>
          </a:p>
        </p:txBody>
      </p:sp>
    </p:spTree>
    <p:extLst>
      <p:ext uri="{BB962C8B-B14F-4D97-AF65-F5344CB8AC3E}">
        <p14:creationId xmlns:p14="http://schemas.microsoft.com/office/powerpoint/2010/main" val="2838807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One hour after publication – anyone can find you </a:t>
            </a:r>
            <a:r>
              <a:rPr lang="en-GB" err="1"/>
              <a:t>lits</a:t>
            </a:r>
            <a:r>
              <a:rPr lang="en-GB"/>
              <a:t> online, it is also</a:t>
            </a:r>
            <a:r>
              <a:rPr lang="en-GB" baseline="0"/>
              <a:t> linked to the modules database</a:t>
            </a:r>
            <a:endParaRPr lang="en-GB"/>
          </a:p>
          <a:p>
            <a:r>
              <a:rPr lang="en-GB"/>
              <a:t>Your students sees</a:t>
            </a:r>
            <a:r>
              <a:rPr lang="en-GB" baseline="0"/>
              <a:t> this in BB (left menu – Aspire reading list)</a:t>
            </a:r>
          </a:p>
          <a:p>
            <a:endParaRPr lang="en-GB" baseline="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a:t>Links to chapters will click through to Primo records until the digitisation is done</a:t>
            </a:r>
          </a:p>
          <a:p>
            <a:endParaRPr lang="en-GB" baseline="0"/>
          </a:p>
          <a:p>
            <a:r>
              <a:rPr lang="en-GB" baseline="0"/>
              <a:t>Where an </a:t>
            </a:r>
            <a:r>
              <a:rPr lang="en-GB" baseline="0" err="1"/>
              <a:t>ebook</a:t>
            </a:r>
            <a:r>
              <a:rPr lang="en-GB" baseline="0"/>
              <a:t> or online article is already available, your student wills already be able to access them</a:t>
            </a:r>
            <a:endParaRPr lang="en-GB"/>
          </a:p>
          <a:p>
            <a:endParaRPr lang="en-GB"/>
          </a:p>
          <a:p>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6</a:t>
            </a:fld>
            <a:endParaRPr lang="en-GB"/>
          </a:p>
        </p:txBody>
      </p:sp>
    </p:spTree>
    <p:extLst>
      <p:ext uri="{BB962C8B-B14F-4D97-AF65-F5344CB8AC3E}">
        <p14:creationId xmlns:p14="http://schemas.microsoft.com/office/powerpoint/2010/main" val="1151845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a:t>
            </a:r>
            <a:r>
              <a:rPr lang="en-GB" baseline="0"/>
              <a:t> is our attempt to spread the load for the staff digitising in the library. If you miss the deadline they will still digitise your chapters but cannot guarantee it will be ready for the start of teaching.</a:t>
            </a:r>
          </a:p>
          <a:p>
            <a:endParaRPr lang="en-GB" baseline="0"/>
          </a:p>
          <a:p>
            <a:r>
              <a:rPr lang="en-GB" baseline="0"/>
              <a:t>You must do a re-publish your list at least once in the 12 months before its semester; this is to ensure that the library staff know they are </a:t>
            </a:r>
            <a:r>
              <a:rPr lang="en-GB" baseline="0" err="1"/>
              <a:t>are</a:t>
            </a:r>
            <a:r>
              <a:rPr lang="en-GB" baseline="0"/>
              <a:t> working on lists that are current and being maintained.</a:t>
            </a:r>
          </a:p>
          <a:p>
            <a:endParaRPr lang="en-GB" baseline="0"/>
          </a:p>
        </p:txBody>
      </p:sp>
      <p:sp>
        <p:nvSpPr>
          <p:cNvPr id="4" name="Slide Number Placeholder 3"/>
          <p:cNvSpPr>
            <a:spLocks noGrp="1"/>
          </p:cNvSpPr>
          <p:nvPr>
            <p:ph type="sldNum" sz="quarter" idx="10"/>
          </p:nvPr>
        </p:nvSpPr>
        <p:spPr/>
        <p:txBody>
          <a:bodyPr/>
          <a:lstStyle/>
          <a:p>
            <a:fld id="{655E995C-791D-4F5B-BE96-1A54FE24247E}" type="slidenum">
              <a:rPr lang="en-GB" smtClean="0"/>
              <a:t>7</a:t>
            </a:fld>
            <a:endParaRPr lang="en-GB"/>
          </a:p>
        </p:txBody>
      </p:sp>
    </p:spTree>
    <p:extLst>
      <p:ext uri="{BB962C8B-B14F-4D97-AF65-F5344CB8AC3E}">
        <p14:creationId xmlns:p14="http://schemas.microsoft.com/office/powerpoint/2010/main" val="1091165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Yes I am repeating </a:t>
            </a:r>
            <a:r>
              <a:rPr lang="en-GB" err="1"/>
              <a:t>myself;f</a:t>
            </a:r>
            <a:endParaRPr lang="en-GB"/>
          </a:p>
        </p:txBody>
      </p:sp>
      <p:sp>
        <p:nvSpPr>
          <p:cNvPr id="4" name="Slide Number Placeholder 3"/>
          <p:cNvSpPr>
            <a:spLocks noGrp="1"/>
          </p:cNvSpPr>
          <p:nvPr>
            <p:ph type="sldNum" sz="quarter" idx="10"/>
          </p:nvPr>
        </p:nvSpPr>
        <p:spPr/>
        <p:txBody>
          <a:bodyPr/>
          <a:lstStyle/>
          <a:p>
            <a:fld id="{655E995C-791D-4F5B-BE96-1A54FE24247E}" type="slidenum">
              <a:rPr lang="en-GB" smtClean="0"/>
              <a:t>8</a:t>
            </a:fld>
            <a:endParaRPr lang="en-GB"/>
          </a:p>
        </p:txBody>
      </p:sp>
    </p:spTree>
    <p:extLst>
      <p:ext uri="{BB962C8B-B14F-4D97-AF65-F5344CB8AC3E}">
        <p14:creationId xmlns:p14="http://schemas.microsoft.com/office/powerpoint/2010/main" val="3403629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Non!!!!!!!!!!!!!!!!!!!!!!!</a:t>
            </a:r>
          </a:p>
        </p:txBody>
      </p:sp>
      <p:sp>
        <p:nvSpPr>
          <p:cNvPr id="4" name="Slide Number Placeholder 3"/>
          <p:cNvSpPr>
            <a:spLocks noGrp="1"/>
          </p:cNvSpPr>
          <p:nvPr>
            <p:ph type="sldNum" sz="quarter" idx="10"/>
          </p:nvPr>
        </p:nvSpPr>
        <p:spPr/>
        <p:txBody>
          <a:bodyPr/>
          <a:lstStyle/>
          <a:p>
            <a:fld id="{655E995C-791D-4F5B-BE96-1A54FE24247E}" type="slidenum">
              <a:rPr lang="en-GB" smtClean="0"/>
              <a:t>9</a:t>
            </a:fld>
            <a:endParaRPr lang="en-GB"/>
          </a:p>
        </p:txBody>
      </p:sp>
    </p:spTree>
    <p:extLst>
      <p:ext uri="{BB962C8B-B14F-4D97-AF65-F5344CB8AC3E}">
        <p14:creationId xmlns:p14="http://schemas.microsoft.com/office/powerpoint/2010/main" val="404384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C262E9D-F812-4FFF-9682-952041AC481E}" type="datetimeFigureOut">
              <a:rPr lang="en-GB" smtClean="0"/>
              <a:t>11/07/2017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262E9D-F812-4FFF-9682-952041AC481E}" type="datetimeFigureOut">
              <a:rPr lang="en-GB" smtClean="0"/>
              <a:t>11/07/2017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C262E9D-F812-4FFF-9682-952041AC481E}" type="datetimeFigureOut">
              <a:rPr lang="en-GB" smtClean="0"/>
              <a:t>11/07/2017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2F3346-5F13-45DD-91E1-BB20F35DED87}"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1555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05401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9924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2"/>
          </p:nvPr>
        </p:nvSpPr>
        <p:spPr/>
        <p:txBody>
          <a:bodyPr/>
          <a:lstStyle/>
          <a:p>
            <a:r>
              <a:rPr lang="en-GB">
                <a:solidFill>
                  <a:prstClr val="black">
                    <a:tint val="75000"/>
                  </a:prstClr>
                </a:solidFill>
              </a:rPr>
              <a:t>31/03/15</a:t>
            </a:r>
          </a:p>
        </p:txBody>
      </p:sp>
    </p:spTree>
    <p:extLst>
      <p:ext uri="{BB962C8B-B14F-4D97-AF65-F5344CB8AC3E}">
        <p14:creationId xmlns:p14="http://schemas.microsoft.com/office/powerpoint/2010/main" val="3591302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443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30139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40CA6-2460-475A-8A51-DFB13884CEBC}" type="datetimeFigureOut">
              <a:rPr lang="en-GB" smtClean="0">
                <a:solidFill>
                  <a:prstClr val="black">
                    <a:tint val="75000"/>
                  </a:prstClr>
                </a:solidFill>
              </a:rPr>
              <a:pPr/>
              <a:t>11/07/2017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0C9383E-9001-45B6-A36E-C2EFCC1E354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83146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01076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64904"/>
            <a:ext cx="7408333" cy="39604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62308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678144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C2BA0FA-2848-4010-9C43-41AC5C181E72}"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C0EB52A-BA12-4888-8D81-4C4A2899EE9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5642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58502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262E9D-F812-4FFF-9682-952041AC481E}" type="datetimeFigureOut">
              <a:rPr lang="en-GB" smtClean="0"/>
              <a:t>11/07/2017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8C262E9D-F812-4FFF-9682-952041AC481E}" type="datetimeFigureOut">
              <a:rPr lang="en-GB" smtClean="0"/>
              <a:t>11/07/2017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2F3346-5F13-45DD-91E1-BB20F35DED87}"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262E9D-F812-4FFF-9682-952041AC481E}" type="datetimeFigureOut">
              <a:rPr lang="en-GB" smtClean="0"/>
              <a:t>11/07/2017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262E9D-F812-4FFF-9682-952041AC481E}" type="datetimeFigureOut">
              <a:rPr lang="en-GB" smtClean="0"/>
              <a:t>11/07/2017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62E9D-F812-4FFF-9682-952041AC481E}" type="datetimeFigureOut">
              <a:rPr lang="en-GB" smtClean="0"/>
              <a:t>11/07/2017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2F3346-5F13-45DD-91E1-BB20F35DED8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C262E9D-F812-4FFF-9682-952041AC481E}" type="datetimeFigureOut">
              <a:rPr lang="en-GB" smtClean="0"/>
              <a:t>11/07/2017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2F3346-5F13-45DD-91E1-BB20F35DED87}"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262E9D-F812-4FFF-9682-952041AC481E}" type="datetimeFigureOut">
              <a:rPr lang="en-GB" smtClean="0"/>
              <a:t>11/07/2017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2F3346-5F13-45DD-91E1-BB20F35DED87}"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C262E9D-F812-4FFF-9682-952041AC481E}" type="datetimeFigureOut">
              <a:rPr lang="en-GB" smtClean="0"/>
              <a:t>11/07/2017</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62F3346-5F13-45DD-91E1-BB20F35DED87}"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040CA6-2460-475A-8A51-DFB13884CEBC}" type="datetimeFigureOut">
              <a:rPr lang="en-GB" smtClean="0">
                <a:solidFill>
                  <a:prstClr val="black">
                    <a:tint val="75000"/>
                  </a:prstClr>
                </a:solidFill>
              </a:rPr>
              <a:pPr/>
              <a:t>11/07/2017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9383E-9001-45B6-A36E-C2EFCC1E354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454866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aqs.aber.ac.uk/80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rc@aber.ac.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nrb@aber.ac.uk"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faqs.aber.ac.uk/1176" TargetMode="External"/><Relationship Id="rId13" Type="http://schemas.openxmlformats.org/officeDocument/2006/relationships/hyperlink" Target="https://doi.org/10.1108/EL-12-2015-0252" TargetMode="External"/><Relationship Id="rId3" Type="http://schemas.openxmlformats.org/officeDocument/2006/relationships/hyperlink" Target="http://aspire.aber.ac.uk/" TargetMode="External"/><Relationship Id="rId7" Type="http://schemas.openxmlformats.org/officeDocument/2006/relationships/hyperlink" Target="https://faqs.aber.ac.uk/607" TargetMode="External"/><Relationship Id="rId12" Type="http://schemas.openxmlformats.org/officeDocument/2006/relationships/hyperlink" Target="https://stream.liv.ac.uk/4bt5nt6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aberssel.blogspot.co.uk/search/label/reading%20lists" TargetMode="External"/><Relationship Id="rId11" Type="http://schemas.openxmlformats.org/officeDocument/2006/relationships/hyperlink" Target="https://www.cla.co.uk/digital-content-store" TargetMode="External"/><Relationship Id="rId5" Type="http://schemas.openxmlformats.org/officeDocument/2006/relationships/hyperlink" Target="https://www.aber.ac.uk/en/is/regulations/reading-list-policy/" TargetMode="External"/><Relationship Id="rId10" Type="http://schemas.openxmlformats.org/officeDocument/2006/relationships/hyperlink" Target="https://hml.aber.ac.uk/Play/7239" TargetMode="External"/><Relationship Id="rId4" Type="http://schemas.openxmlformats.org/officeDocument/2006/relationships/hyperlink" Target="https://www.cla.co.uk/higher-education-licence-docs" TargetMode="External"/><Relationship Id="rId9" Type="http://schemas.openxmlformats.org/officeDocument/2006/relationships/hyperlink" Target="https://hml.aber.ac.uk/Play/5930"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2856"/>
            <a:ext cx="7408333" cy="4392487"/>
          </a:xfrm>
        </p:spPr>
        <p:txBody>
          <a:bodyPr>
            <a:normAutofit/>
          </a:bodyPr>
          <a:lstStyle/>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endParaRPr lang="en-GB" sz="2000"/>
          </a:p>
          <a:p>
            <a:pPr marL="0" indent="0">
              <a:spcBef>
                <a:spcPts val="0"/>
              </a:spcBef>
              <a:buNone/>
            </a:pPr>
            <a:r>
              <a:rPr lang="en-GB" sz="1900"/>
              <a:t>Joy Cadwallader &amp; Non Jones</a:t>
            </a:r>
          </a:p>
          <a:p>
            <a:pPr marL="0" indent="0">
              <a:spcBef>
                <a:spcPts val="0"/>
              </a:spcBef>
              <a:buNone/>
            </a:pPr>
            <a:r>
              <a:rPr lang="en-GB" sz="1900"/>
              <a:t>Hugh Owen Library</a:t>
            </a:r>
          </a:p>
          <a:p>
            <a:pPr marL="0" indent="0">
              <a:buNone/>
            </a:pPr>
            <a:endParaRPr lang="en-GB"/>
          </a:p>
          <a:p>
            <a:pPr marL="0" indent="0">
              <a:buNone/>
            </a:pPr>
            <a:endParaRPr lang="en-GB"/>
          </a:p>
        </p:txBody>
      </p:sp>
      <p:sp>
        <p:nvSpPr>
          <p:cNvPr id="3" name="Title 2"/>
          <p:cNvSpPr>
            <a:spLocks noGrp="1"/>
          </p:cNvSpPr>
          <p:nvPr>
            <p:ph type="title"/>
          </p:nvPr>
        </p:nvSpPr>
        <p:spPr>
          <a:xfrm>
            <a:off x="251520" y="2564904"/>
            <a:ext cx="8712968" cy="2304256"/>
          </a:xfrm>
        </p:spPr>
        <p:txBody>
          <a:bodyPr>
            <a:normAutofit fontScale="90000"/>
          </a:bodyPr>
          <a:lstStyle/>
          <a:p>
            <a:r>
              <a:rPr lang="en-GB" sz="3600"/>
              <a:t>Achieving instant</a:t>
            </a:r>
            <a:r>
              <a:rPr lang="en-GB" sz="3600">
                <a:solidFill>
                  <a:srgbClr val="00B0F0"/>
                </a:solidFill>
              </a:rPr>
              <a:t/>
            </a:r>
            <a:br>
              <a:rPr lang="en-GB" sz="3600">
                <a:solidFill>
                  <a:srgbClr val="00B0F0"/>
                </a:solidFill>
              </a:rPr>
            </a:br>
            <a:r>
              <a:rPr lang="en-GB" sz="3200">
                <a:solidFill>
                  <a:srgbClr val="0070C0"/>
                </a:solidFill>
              </a:rPr>
              <a:t>How to arrange digitized readings for your seminars through your Aspire module reading lists</a:t>
            </a:r>
            <a:r>
              <a:rPr lang="en-GB">
                <a:solidFill>
                  <a:srgbClr val="00B0F0"/>
                </a:solidFill>
              </a:rPr>
              <a:t/>
            </a:r>
            <a:br>
              <a:rPr lang="en-GB">
                <a:solidFill>
                  <a:srgbClr val="00B0F0"/>
                </a:solidFill>
              </a:rPr>
            </a:br>
            <a:endParaRPr lang="en-GB">
              <a:solidFill>
                <a:srgbClr val="00B0F0"/>
              </a:solidFill>
            </a:endParaRPr>
          </a:p>
        </p:txBody>
      </p:sp>
    </p:spTree>
    <p:custDataLst>
      <p:tags r:id="rId1"/>
    </p:custDataLst>
    <p:extLst>
      <p:ext uri="{BB962C8B-B14F-4D97-AF65-F5344CB8AC3E}">
        <p14:creationId xmlns:p14="http://schemas.microsoft.com/office/powerpoint/2010/main" val="189058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04864"/>
            <a:ext cx="8640959" cy="4464496"/>
          </a:xfrm>
        </p:spPr>
        <p:txBody>
          <a:bodyPr>
            <a:normAutofit/>
          </a:bodyPr>
          <a:lstStyle/>
          <a:p>
            <a:pPr marL="0" indent="0">
              <a:buNone/>
            </a:pPr>
            <a:endParaRPr lang="en-GB"/>
          </a:p>
          <a:p>
            <a:pPr marL="0" indent="0">
              <a:buNone/>
            </a:pPr>
            <a:endParaRPr lang="en-GB"/>
          </a:p>
          <a:p>
            <a:pPr marL="0" indent="0">
              <a:buNone/>
            </a:pPr>
            <a:r>
              <a:rPr lang="en-GB"/>
              <a:t>The Library became a member of the Copyright License Agency’s Digital Content Store (DCS)</a:t>
            </a:r>
          </a:p>
          <a:p>
            <a:pPr marL="0" indent="0">
              <a:buNone/>
            </a:pPr>
            <a:r>
              <a:rPr lang="en-GB"/>
              <a:t> </a:t>
            </a:r>
          </a:p>
          <a:p>
            <a:r>
              <a:rPr lang="en-GB"/>
              <a:t>a cloud-based store of scans</a:t>
            </a:r>
          </a:p>
          <a:p>
            <a:pPr lvl="0"/>
            <a:r>
              <a:rPr lang="en-GB"/>
              <a:t>we can use scans made by other member university libraries in the DCS and they can use ours</a:t>
            </a:r>
          </a:p>
          <a:p>
            <a:pPr lvl="0"/>
            <a:r>
              <a:rPr lang="en-GB"/>
              <a:t>we can scan 10% of a book!</a:t>
            </a:r>
          </a:p>
          <a:p>
            <a:endParaRPr lang="en-GB"/>
          </a:p>
        </p:txBody>
      </p:sp>
      <p:sp>
        <p:nvSpPr>
          <p:cNvPr id="3" name="Title 2"/>
          <p:cNvSpPr>
            <a:spLocks noGrp="1"/>
          </p:cNvSpPr>
          <p:nvPr>
            <p:ph type="title"/>
          </p:nvPr>
        </p:nvSpPr>
        <p:spPr/>
        <p:txBody>
          <a:bodyPr>
            <a:normAutofit fontScale="90000"/>
          </a:bodyPr>
          <a:lstStyle/>
          <a:p>
            <a:r>
              <a:rPr lang="en-GB"/>
              <a:t>Summer 2016: </a:t>
            </a:r>
            <a:br>
              <a:rPr lang="en-GB"/>
            </a:br>
            <a:r>
              <a:rPr lang="en-GB"/>
              <a:t>the Digital Content Store</a:t>
            </a:r>
          </a:p>
        </p:txBody>
      </p:sp>
    </p:spTree>
    <p:extLst>
      <p:ext uri="{BB962C8B-B14F-4D97-AF65-F5344CB8AC3E}">
        <p14:creationId xmlns:p14="http://schemas.microsoft.com/office/powerpoint/2010/main" val="3728699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708920"/>
            <a:ext cx="8460928" cy="3744415"/>
          </a:xfrm>
        </p:spPr>
        <p:txBody>
          <a:bodyPr/>
          <a:lstStyle/>
          <a:p>
            <a:endParaRPr lang="en-GB"/>
          </a:p>
          <a:p>
            <a:r>
              <a:rPr lang="en-GB"/>
              <a:t>Library staff check the availability of copyright cleared sources </a:t>
            </a:r>
          </a:p>
          <a:p>
            <a:pPr lvl="1"/>
            <a:r>
              <a:rPr lang="en-GB"/>
              <a:t>First, the Digital Content Store to see whether a scan has already been made by another university</a:t>
            </a:r>
          </a:p>
          <a:p>
            <a:pPr lvl="1"/>
            <a:r>
              <a:rPr lang="en-GB"/>
              <a:t>If not, whether we scan from our library holdings where </a:t>
            </a:r>
            <a:r>
              <a:rPr lang="en-GB" err="1"/>
              <a:t>permissable</a:t>
            </a:r>
            <a:r>
              <a:rPr lang="en-GB"/>
              <a:t> </a:t>
            </a:r>
          </a:p>
          <a:p>
            <a:pPr lvl="1"/>
            <a:r>
              <a:rPr lang="en-GB"/>
              <a:t>If not, whether the British Library hold a copy that we are permitted to request</a:t>
            </a:r>
          </a:p>
        </p:txBody>
      </p:sp>
      <p:sp>
        <p:nvSpPr>
          <p:cNvPr id="3" name="Title 2"/>
          <p:cNvSpPr>
            <a:spLocks noGrp="1"/>
          </p:cNvSpPr>
          <p:nvPr>
            <p:ph type="title"/>
          </p:nvPr>
        </p:nvSpPr>
        <p:spPr/>
        <p:txBody>
          <a:bodyPr>
            <a:normAutofit/>
          </a:bodyPr>
          <a:lstStyle/>
          <a:p>
            <a:r>
              <a:rPr lang="en-GB"/>
              <a:t>How digitisation works</a:t>
            </a:r>
          </a:p>
        </p:txBody>
      </p:sp>
    </p:spTree>
    <p:extLst>
      <p:ext uri="{BB962C8B-B14F-4D97-AF65-F5344CB8AC3E}">
        <p14:creationId xmlns:p14="http://schemas.microsoft.com/office/powerpoint/2010/main" val="724770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996952"/>
            <a:ext cx="8640959" cy="3528391"/>
          </a:xfrm>
        </p:spPr>
        <p:txBody>
          <a:bodyPr/>
          <a:lstStyle/>
          <a:p>
            <a:r>
              <a:rPr lang="en-GB"/>
              <a:t>A book chapter may have been excluded from scanning by the publisher.</a:t>
            </a:r>
          </a:p>
          <a:p>
            <a:r>
              <a:rPr lang="en-GB"/>
              <a:t>If your chapter has been excluded, library staff have access to a copyright checking tool and will paste advice about any photocopying rights available for that chapter into an email to Aspire reading list owners so they know their options</a:t>
            </a:r>
          </a:p>
          <a:p>
            <a:endParaRPr lang="en-GB"/>
          </a:p>
        </p:txBody>
      </p:sp>
      <p:sp>
        <p:nvSpPr>
          <p:cNvPr id="3" name="Title 2"/>
          <p:cNvSpPr>
            <a:spLocks noGrp="1"/>
          </p:cNvSpPr>
          <p:nvPr>
            <p:ph type="title"/>
          </p:nvPr>
        </p:nvSpPr>
        <p:spPr/>
        <p:txBody>
          <a:bodyPr/>
          <a:lstStyle/>
          <a:p>
            <a:r>
              <a:rPr lang="en-GB"/>
              <a:t>If the source is excluded</a:t>
            </a:r>
          </a:p>
        </p:txBody>
      </p:sp>
    </p:spTree>
    <p:extLst>
      <p:ext uri="{BB962C8B-B14F-4D97-AF65-F5344CB8AC3E}">
        <p14:creationId xmlns:p14="http://schemas.microsoft.com/office/powerpoint/2010/main" val="204013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2685588856"/>
              </p:ext>
            </p:extLst>
          </p:nvPr>
        </p:nvSpPr>
        <p:spPr>
          <a:xfrm>
            <a:off x="251520" y="2852936"/>
            <a:ext cx="8640959" cy="3672407"/>
          </a:xfrm>
        </p:spPr>
        <p:txBody>
          <a:bodyPr vert="horz" lIns="91440" tIns="45720" rIns="91440" bIns="45720" rtlCol="0" anchor="t">
            <a:normAutofit fontScale="92500" lnSpcReduction="10000"/>
          </a:bodyPr>
          <a:lstStyle/>
          <a:p>
            <a:pPr lvl="0"/>
            <a:r>
              <a:rPr lang="en-GB"/>
              <a:t>Library staff have begun pasting Digital Content Store links into the corresponding items in Aspire reading lists</a:t>
            </a:r>
          </a:p>
          <a:p>
            <a:pPr lvl="0"/>
            <a:r>
              <a:rPr lang="en-GB"/>
              <a:t>What students will see in 2017-2018</a:t>
            </a:r>
          </a:p>
          <a:p>
            <a:pPr marL="0" lvl="0" indent="0">
              <a:buNone/>
            </a:pPr>
            <a:r>
              <a:rPr lang="en-GB"/>
              <a:t>	Live demo: FM21220</a:t>
            </a:r>
          </a:p>
          <a:p>
            <a:pPr marL="0" lvl="0" indent="0">
              <a:buNone/>
            </a:pPr>
            <a:endParaRPr lang="en-GB"/>
          </a:p>
          <a:p>
            <a:r>
              <a:rPr lang="en-GB"/>
              <a:t>When Library staff are processing your list they will contact you directly if there are questions related to the items on your list</a:t>
            </a:r>
          </a:p>
          <a:p>
            <a:r>
              <a:rPr lang="en-GB"/>
              <a:t>When Library staff have completed processing your list, you will receive an automated message from Aspire to let you know so you can check it in Blackboard.</a:t>
            </a:r>
          </a:p>
          <a:p>
            <a:pPr marL="0" lvl="0" indent="0">
              <a:buNone/>
            </a:pPr>
            <a:endParaRPr lang="en-GB"/>
          </a:p>
        </p:txBody>
      </p:sp>
      <p:sp>
        <p:nvSpPr>
          <p:cNvPr id="3" name="Title 2"/>
          <p:cNvSpPr>
            <a:spLocks noGrp="1"/>
          </p:cNvSpPr>
          <p:nvPr>
            <p:ph type="title"/>
          </p:nvPr>
        </p:nvSpPr>
        <p:spPr/>
        <p:txBody>
          <a:bodyPr>
            <a:normAutofit fontScale="90000"/>
          </a:bodyPr>
          <a:lstStyle/>
          <a:p>
            <a:r>
              <a:rPr lang="en-GB"/>
              <a:t>New: direct links from the Aspire list</a:t>
            </a:r>
          </a:p>
        </p:txBody>
      </p:sp>
    </p:spTree>
    <p:extLst>
      <p:ext uri="{BB962C8B-B14F-4D97-AF65-F5344CB8AC3E}">
        <p14:creationId xmlns:p14="http://schemas.microsoft.com/office/powerpoint/2010/main" val="4252360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GB"/>
              <a:t>For 2017-2018</a:t>
            </a:r>
          </a:p>
          <a:p>
            <a:pPr marL="0" lvl="0" indent="0">
              <a:buNone/>
            </a:pPr>
            <a:endParaRPr lang="en-GB"/>
          </a:p>
          <a:p>
            <a:r>
              <a:rPr lang="en-GB"/>
              <a:t>As all digitised reading will be linked directly to Aspire Reading Lists, the old Digitised Documents folders will be removed from Blackboard modules</a:t>
            </a:r>
          </a:p>
          <a:p>
            <a:pPr lvl="0"/>
            <a:r>
              <a:rPr lang="en-GB"/>
              <a:t>The Aspire Reading List page in Blackboard will be updated to reflect the changes</a:t>
            </a:r>
          </a:p>
        </p:txBody>
      </p:sp>
      <p:sp>
        <p:nvSpPr>
          <p:cNvPr id="3" name="Title 2"/>
          <p:cNvSpPr>
            <a:spLocks noGrp="1"/>
          </p:cNvSpPr>
          <p:nvPr>
            <p:ph type="title"/>
          </p:nvPr>
        </p:nvSpPr>
        <p:spPr/>
        <p:txBody>
          <a:bodyPr/>
          <a:lstStyle/>
          <a:p>
            <a:r>
              <a:rPr lang="en-GB"/>
              <a:t>What’s next?</a:t>
            </a:r>
          </a:p>
        </p:txBody>
      </p:sp>
    </p:spTree>
    <p:extLst>
      <p:ext uri="{BB962C8B-B14F-4D97-AF65-F5344CB8AC3E}">
        <p14:creationId xmlns:p14="http://schemas.microsoft.com/office/powerpoint/2010/main" val="2270074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3881862852"/>
              </p:ext>
            </p:extLst>
          </p:nvPr>
        </p:nvSpPr>
        <p:spPr>
          <a:xfrm>
            <a:off x="251520" y="3140968"/>
            <a:ext cx="8640959" cy="3384375"/>
          </a:xfrm>
        </p:spPr>
        <p:txBody>
          <a:bodyPr vert="horz" lIns="91440" tIns="45720" rIns="91440" bIns="45720" rtlCol="0" anchor="t">
            <a:normAutofit/>
          </a:bodyPr>
          <a:lstStyle/>
          <a:p>
            <a:r>
              <a:rPr lang="en-GB"/>
              <a:t>Contact Academic Engagement (your subject librarian)</a:t>
            </a:r>
          </a:p>
          <a:p>
            <a:r>
              <a:rPr lang="en-GB"/>
              <a:t>Step-by-step guides, FAQs and videos </a:t>
            </a:r>
            <a:r>
              <a:rPr lang="en-GB">
                <a:hlinkClick r:id="rId3"/>
              </a:rPr>
              <a:t>https://faqs.aber.ac.uk/802</a:t>
            </a:r>
            <a:r>
              <a:rPr lang="en-GB"/>
              <a:t> </a:t>
            </a:r>
          </a:p>
          <a:p>
            <a:r>
              <a:rPr lang="en-GB"/>
              <a:t>New set of training sessions in the CDSAP course list</a:t>
            </a:r>
          </a:p>
          <a:p>
            <a:r>
              <a:rPr lang="en-GB"/>
              <a:t>Permanent offer of one-to-one help at your convenience</a:t>
            </a:r>
            <a:endParaRPr>
              <a:solidFill>
                <a:schemeClr val="tx1"/>
              </a:solidFill>
            </a:endParaRPr>
          </a:p>
        </p:txBody>
      </p:sp>
      <p:sp>
        <p:nvSpPr>
          <p:cNvPr id="3" name="Title 2"/>
          <p:cNvSpPr>
            <a:spLocks noGrp="1"/>
          </p:cNvSpPr>
          <p:nvPr>
            <p:ph type="title"/>
          </p:nvPr>
        </p:nvSpPr>
        <p:spPr/>
        <p:txBody>
          <a:bodyPr/>
          <a:lstStyle/>
          <a:p>
            <a:r>
              <a:rPr lang="en-GB"/>
              <a:t>Help, advice and training</a:t>
            </a:r>
          </a:p>
        </p:txBody>
      </p:sp>
    </p:spTree>
    <p:extLst>
      <p:ext uri="{BB962C8B-B14F-4D97-AF65-F5344CB8AC3E}">
        <p14:creationId xmlns:p14="http://schemas.microsoft.com/office/powerpoint/2010/main" val="4013551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7408333" cy="3960439"/>
          </a:xfrm>
        </p:spPr>
        <p:txBody>
          <a:bodyPr>
            <a:normAutofit fontScale="92500" lnSpcReduction="10000"/>
          </a:bodyPr>
          <a:lstStyle/>
          <a:p>
            <a:pPr marL="0" indent="0">
              <a:buNone/>
            </a:pPr>
            <a:endParaRPr lang="en-GB" sz="2000"/>
          </a:p>
          <a:p>
            <a:pPr marL="0" indent="0">
              <a:buNone/>
            </a:pPr>
            <a:endParaRPr lang="en-GB" sz="2000"/>
          </a:p>
          <a:p>
            <a:pPr marL="0" indent="0">
              <a:buNone/>
            </a:pPr>
            <a:endParaRPr lang="en-GB" sz="2000"/>
          </a:p>
          <a:p>
            <a:pPr marL="0" indent="0">
              <a:buNone/>
            </a:pPr>
            <a:endParaRPr lang="en-GB" sz="2000"/>
          </a:p>
          <a:p>
            <a:pPr marL="0" indent="0">
              <a:buNone/>
            </a:pPr>
            <a:endParaRPr lang="en-GB" sz="2000"/>
          </a:p>
          <a:p>
            <a:pPr marL="0" indent="0">
              <a:buNone/>
            </a:pPr>
            <a:r>
              <a:rPr lang="en-GB" sz="2000"/>
              <a:t>Joy Cadwallader </a:t>
            </a:r>
          </a:p>
          <a:p>
            <a:pPr marL="0" indent="0">
              <a:buNone/>
            </a:pPr>
            <a:r>
              <a:rPr lang="en-GB" sz="2000"/>
              <a:t>Academic Engagement (Learning &amp; Teaching Support)</a:t>
            </a:r>
          </a:p>
          <a:p>
            <a:pPr marL="0" indent="0">
              <a:buNone/>
            </a:pPr>
            <a:r>
              <a:rPr lang="en-GB" sz="2000">
                <a:hlinkClick r:id="rId3"/>
              </a:rPr>
              <a:t>jrc@aber.ac.uk</a:t>
            </a:r>
            <a:r>
              <a:rPr lang="en-GB" sz="2000"/>
              <a:t> 01970621908  @</a:t>
            </a:r>
            <a:r>
              <a:rPr lang="en-GB" sz="2000" err="1"/>
              <a:t>aberlibjoy</a:t>
            </a:r>
            <a:endParaRPr lang="en-GB" sz="2000"/>
          </a:p>
          <a:p>
            <a:pPr marL="0" indent="0">
              <a:buNone/>
            </a:pPr>
            <a:endParaRPr lang="en-GB" sz="2000"/>
          </a:p>
          <a:p>
            <a:pPr marL="0" indent="0">
              <a:buNone/>
            </a:pPr>
            <a:r>
              <a:rPr lang="en-GB" sz="2000"/>
              <a:t>Non Jones</a:t>
            </a:r>
          </a:p>
          <a:p>
            <a:pPr marL="0" indent="0">
              <a:buNone/>
            </a:pPr>
            <a:r>
              <a:rPr lang="en-GB" sz="2000"/>
              <a:t>Customer Services (Lending Team)</a:t>
            </a:r>
          </a:p>
          <a:p>
            <a:pPr marL="0" indent="0">
              <a:buNone/>
            </a:pPr>
            <a:r>
              <a:rPr lang="en-GB" sz="2000">
                <a:hlinkClick r:id="rId4"/>
              </a:rPr>
              <a:t>nrb@aber.ac.uk</a:t>
            </a:r>
            <a:r>
              <a:rPr lang="en-GB" sz="2000"/>
              <a:t> 01970622397</a:t>
            </a:r>
          </a:p>
          <a:p>
            <a:endParaRPr lang="en-GB"/>
          </a:p>
        </p:txBody>
      </p:sp>
      <p:sp>
        <p:nvSpPr>
          <p:cNvPr id="3" name="Title 2"/>
          <p:cNvSpPr>
            <a:spLocks noGrp="1"/>
          </p:cNvSpPr>
          <p:nvPr>
            <p:ph type="title"/>
          </p:nvPr>
        </p:nvSpPr>
        <p:spPr/>
        <p:txBody>
          <a:bodyPr/>
          <a:lstStyle/>
          <a:p>
            <a:r>
              <a:rPr lang="en-GB"/>
              <a:t>Any questions?</a:t>
            </a:r>
          </a:p>
        </p:txBody>
      </p:sp>
    </p:spTree>
    <p:extLst>
      <p:ext uri="{BB962C8B-B14F-4D97-AF65-F5344CB8AC3E}">
        <p14:creationId xmlns:p14="http://schemas.microsoft.com/office/powerpoint/2010/main" val="1222630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5245" y="2564904"/>
            <a:ext cx="7823200" cy="3960439"/>
          </a:xfrm>
        </p:spPr>
        <p:txBody>
          <a:bodyPr>
            <a:normAutofit/>
          </a:bodyPr>
          <a:lstStyle/>
          <a:p>
            <a:pPr marL="0" indent="0">
              <a:buNone/>
            </a:pPr>
            <a:endParaRPr lang="en-GB"/>
          </a:p>
          <a:p>
            <a:pPr marL="0" indent="0">
              <a:buNone/>
            </a:pPr>
            <a:endParaRPr lang="en-GB"/>
          </a:p>
          <a:p>
            <a:pPr marL="0" indent="0">
              <a:buNone/>
            </a:pPr>
            <a:endParaRPr lang="en-GB"/>
          </a:p>
        </p:txBody>
      </p:sp>
      <p:sp>
        <p:nvSpPr>
          <p:cNvPr id="3" name="Title 2"/>
          <p:cNvSpPr>
            <a:spLocks noGrp="1"/>
          </p:cNvSpPr>
          <p:nvPr>
            <p:ph type="title"/>
          </p:nvPr>
        </p:nvSpPr>
        <p:spPr>
          <a:xfrm>
            <a:off x="414861" y="404664"/>
            <a:ext cx="8229600" cy="1252728"/>
          </a:xfrm>
        </p:spPr>
        <p:txBody>
          <a:bodyPr/>
          <a:lstStyle/>
          <a:p>
            <a:r>
              <a:rPr lang="en-GB"/>
              <a:t>Reference links</a:t>
            </a:r>
          </a:p>
        </p:txBody>
      </p:sp>
      <p:sp>
        <p:nvSpPr>
          <p:cNvPr id="4" name="TextBox 3"/>
          <p:cNvSpPr txBox="1"/>
          <p:nvPr>
            <p:extLst>
              <p:ext uri="{D42A27DB-BD31-4B8C-83A1-F6EECF244321}">
                <p14:modId xmlns:p14="http://schemas.microsoft.com/office/powerpoint/2010/main" val="1328500321"/>
              </p:ext>
            </p:extLst>
          </p:nvPr>
        </p:nvSpPr>
        <p:spPr>
          <a:xfrm>
            <a:off x="161925" y="2286000"/>
            <a:ext cx="8853488" cy="4955203"/>
          </a:xfrm>
          <a:prstGeom prst="rect">
            <a:avLst/>
          </a:prstGeom>
          <a:noFill/>
        </p:spPr>
        <p:txBody>
          <a:bodyPr wrap="square" rtlCol="0" anchor="t">
            <a:spAutoFit/>
          </a:bodyPr>
          <a:lstStyle/>
          <a:p>
            <a:r>
              <a:rPr lang="en-GB" sz="1700"/>
              <a:t>Aspire Reading Lists </a:t>
            </a:r>
            <a:r>
              <a:rPr lang="en-GB" sz="1700">
                <a:hlinkClick r:id="rId3"/>
              </a:rPr>
              <a:t>http://aspire.aber.ac.uk/</a:t>
            </a:r>
            <a:r>
              <a:rPr lang="en-GB" sz="1700"/>
              <a:t> </a:t>
            </a:r>
            <a:endParaRPr lang="en-US" sz="1700"/>
          </a:p>
          <a:p>
            <a:r>
              <a:rPr lang="en-GB" sz="1700"/>
              <a:t>CLA: HE Licence Documents </a:t>
            </a:r>
            <a:r>
              <a:rPr lang="en-GB" sz="1700">
                <a:hlinkClick r:id="rId4"/>
              </a:rPr>
              <a:t>https://www.cla.co.uk/higher-education-licence-docs</a:t>
            </a:r>
            <a:r>
              <a:rPr lang="en-GB" sz="1700"/>
              <a:t> </a:t>
            </a:r>
          </a:p>
          <a:p>
            <a:r>
              <a:rPr lang="en-GB" sz="1700"/>
              <a:t>Reading List Policy </a:t>
            </a:r>
            <a:r>
              <a:rPr lang="en-GB" sz="1700">
                <a:hlinkClick r:id="rId5"/>
              </a:rPr>
              <a:t>https://www.aber.ac.uk/en/is/regulations/reading-list-policy/</a:t>
            </a:r>
            <a:endParaRPr lang="en-GB" sz="1700"/>
          </a:p>
          <a:p>
            <a:r>
              <a:rPr lang="en-GB" sz="1700"/>
              <a:t>Reading list blog </a:t>
            </a:r>
            <a:r>
              <a:rPr lang="en-GB" sz="1700">
                <a:hlinkClick r:id="rId6"/>
              </a:rPr>
              <a:t>http://aberssel.blogspot.co.uk/search/label/reading%20lists</a:t>
            </a:r>
            <a:endParaRPr lang="en-GB" sz="1700"/>
          </a:p>
          <a:p>
            <a:r>
              <a:rPr lang="en-GB" sz="1700"/>
              <a:t>Aspire FAQs</a:t>
            </a:r>
          </a:p>
          <a:p>
            <a:pPr marL="285750" indent="-285750">
              <a:buChar char="•"/>
            </a:pPr>
            <a:r>
              <a:rPr lang="en-GB" sz="1600"/>
              <a:t>Add a chapter </a:t>
            </a:r>
            <a:r>
              <a:rPr lang="en-GB" sz="1600">
                <a:hlinkClick r:id="rId7"/>
              </a:rPr>
              <a:t>https://faqs.aber.ac.uk/607</a:t>
            </a:r>
            <a:r>
              <a:rPr lang="en-GB" sz="1600"/>
              <a:t> </a:t>
            </a:r>
          </a:p>
          <a:p>
            <a:pPr marL="285750" indent="-285750">
              <a:buChar char="•"/>
            </a:pPr>
            <a:r>
              <a:rPr lang="en-GB" sz="1600"/>
              <a:t>Add an article </a:t>
            </a:r>
            <a:r>
              <a:rPr lang="en-GB" sz="1600">
                <a:hlinkClick r:id="rId8"/>
              </a:rPr>
              <a:t>https://faqs.aber.ac.uk/1176</a:t>
            </a:r>
            <a:r>
              <a:rPr lang="en-GB" sz="1700"/>
              <a:t> </a:t>
            </a:r>
          </a:p>
          <a:p>
            <a:r>
              <a:rPr lang="en-GB" sz="1700"/>
              <a:t>Videos</a:t>
            </a:r>
          </a:p>
          <a:p>
            <a:pPr marL="285750" indent="-285750">
              <a:buChar char="•"/>
            </a:pPr>
            <a:r>
              <a:rPr lang="en-GB" sz="1600"/>
              <a:t>Add a chapter </a:t>
            </a:r>
            <a:r>
              <a:rPr lang="en-GB" sz="1600">
                <a:hlinkClick r:id="rId9"/>
              </a:rPr>
              <a:t>https://hml.aber.ac.uk/Play/5930</a:t>
            </a:r>
            <a:r>
              <a:rPr lang="en-GB" sz="1600"/>
              <a:t> </a:t>
            </a:r>
          </a:p>
          <a:p>
            <a:pPr marL="285750" indent="-285750">
              <a:buChar char="•"/>
            </a:pPr>
            <a:r>
              <a:rPr lang="en-GB" sz="1600"/>
              <a:t>Add an article </a:t>
            </a:r>
            <a:r>
              <a:rPr lang="en-GB" sz="1600">
                <a:hlinkClick r:id="rId10"/>
              </a:rPr>
              <a:t>https://hml.aber.ac.uk/Play/7239</a:t>
            </a:r>
            <a:r>
              <a:rPr lang="en-GB" sz="1600"/>
              <a:t> </a:t>
            </a:r>
          </a:p>
          <a:p>
            <a:r>
              <a:rPr lang="en-GB" sz="1700"/>
              <a:t>CLA: Digital Content Store </a:t>
            </a:r>
            <a:r>
              <a:rPr lang="en-GB" sz="1700">
                <a:hlinkClick r:id="rId11"/>
              </a:rPr>
              <a:t>https://www.cla.co.uk/digital-content-store</a:t>
            </a:r>
            <a:r>
              <a:rPr lang="en-GB" sz="1700"/>
              <a:t> </a:t>
            </a:r>
          </a:p>
          <a:p>
            <a:endParaRPr lang="en-GB" sz="1700"/>
          </a:p>
          <a:p>
            <a:r>
              <a:rPr lang="en-GB" sz="1700"/>
              <a:t>University of Liverpool video </a:t>
            </a:r>
            <a:r>
              <a:rPr lang="en-GB" sz="1700">
                <a:hlinkClick r:id="rId12"/>
              </a:rPr>
              <a:t>https://stream.liv.ac.uk/4bt5nt6a</a:t>
            </a:r>
            <a:endParaRPr lang="en-GB" sz="1700"/>
          </a:p>
          <a:p>
            <a:endParaRPr lang="en-GB" sz="1700"/>
          </a:p>
          <a:p>
            <a:r>
              <a:rPr lang="en-GB" sz="1700"/>
              <a:t>Kate </a:t>
            </a:r>
            <a:r>
              <a:rPr lang="en-GB" sz="1700" err="1"/>
              <a:t>McGuinn</a:t>
            </a:r>
            <a:r>
              <a:rPr lang="en-GB" sz="1700"/>
              <a:t>, Graham Stone, Alison Sharman, Emily Davison, (2017) Student reading lists: evaluating the student experience at the University of Huddersfield, </a:t>
            </a:r>
            <a:r>
              <a:rPr lang="en-GB" sz="1700" i="1"/>
              <a:t>The Electronic Library,</a:t>
            </a:r>
            <a:r>
              <a:rPr lang="en-GB" sz="1700"/>
              <a:t> Vol. 35 Issue: 2, pp.322-332, </a:t>
            </a:r>
            <a:r>
              <a:rPr lang="en-GB" sz="1700">
                <a:hlinkClick r:id="rId13"/>
              </a:rPr>
              <a:t>https://doi.org/10.1108/EL-12-2015-0252</a:t>
            </a:r>
            <a:r>
              <a:rPr lang="en-GB" sz="1700"/>
              <a:t> </a:t>
            </a:r>
          </a:p>
          <a:p>
            <a:endParaRPr lang="en-GB"/>
          </a:p>
        </p:txBody>
      </p:sp>
    </p:spTree>
    <p:extLst>
      <p:ext uri="{BB962C8B-B14F-4D97-AF65-F5344CB8AC3E}">
        <p14:creationId xmlns:p14="http://schemas.microsoft.com/office/powerpoint/2010/main" val="40150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07162810"/>
              </p:ext>
            </p:extLst>
          </p:nvPr>
        </p:nvGraphicFramePr>
        <p:xfrm>
          <a:off x="457200" y="476672"/>
          <a:ext cx="8291264" cy="5649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387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996952"/>
            <a:ext cx="8640959" cy="3600400"/>
          </a:xfrm>
        </p:spPr>
        <p:txBody>
          <a:bodyPr>
            <a:normAutofit/>
          </a:bodyPr>
          <a:lstStyle/>
          <a:p>
            <a:r>
              <a:rPr lang="en-GB"/>
              <a:t>Share book extracts and journal articles digitally e.g. for seminar readings</a:t>
            </a:r>
          </a:p>
          <a:p>
            <a:r>
              <a:rPr lang="en-GB"/>
              <a:t>Reduce pressure on print holdings at busy times</a:t>
            </a:r>
          </a:p>
          <a:p>
            <a:r>
              <a:rPr lang="en-GB"/>
              <a:t>Reduce photocopying</a:t>
            </a:r>
          </a:p>
          <a:p>
            <a:r>
              <a:rPr lang="en-GB"/>
              <a:t>Extend access to library holdings </a:t>
            </a:r>
          </a:p>
          <a:p>
            <a:pPr lvl="1"/>
            <a:r>
              <a:rPr lang="en-GB"/>
              <a:t>within the context of the academic book market</a:t>
            </a:r>
          </a:p>
          <a:p>
            <a:pPr lvl="1"/>
            <a:r>
              <a:rPr lang="en-GB"/>
              <a:t>with value for money in mind</a:t>
            </a:r>
          </a:p>
          <a:p>
            <a:pPr lvl="0"/>
            <a:r>
              <a:rPr lang="en-GB"/>
              <a:t>Support copyright compliance in the University</a:t>
            </a:r>
          </a:p>
          <a:p>
            <a:endParaRPr lang="en-GB"/>
          </a:p>
        </p:txBody>
      </p:sp>
      <p:sp>
        <p:nvSpPr>
          <p:cNvPr id="3" name="Title 2"/>
          <p:cNvSpPr>
            <a:spLocks noGrp="1"/>
          </p:cNvSpPr>
          <p:nvPr>
            <p:ph type="title"/>
          </p:nvPr>
        </p:nvSpPr>
        <p:spPr/>
        <p:txBody>
          <a:bodyPr>
            <a:normAutofit fontScale="90000"/>
          </a:bodyPr>
          <a:lstStyle/>
          <a:p>
            <a:r>
              <a:rPr lang="en-GB"/>
              <a:t>Why do academic libraries </a:t>
            </a:r>
            <a:br>
              <a:rPr lang="en-GB"/>
            </a:br>
            <a:r>
              <a:rPr lang="en-GB"/>
              <a:t>digitize for modules?</a:t>
            </a:r>
          </a:p>
        </p:txBody>
      </p:sp>
    </p:spTree>
    <p:extLst>
      <p:ext uri="{BB962C8B-B14F-4D97-AF65-F5344CB8AC3E}">
        <p14:creationId xmlns:p14="http://schemas.microsoft.com/office/powerpoint/2010/main" val="382670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937051841"/>
              </p:ext>
            </p:extLst>
          </p:nvPr>
        </p:nvSpPr>
        <p:spPr>
          <a:xfrm>
            <a:off x="250825" y="2824726"/>
            <a:ext cx="8713788" cy="3930087"/>
          </a:xfrm>
        </p:spPr>
        <p:txBody>
          <a:bodyPr vert="horz" lIns="91440" tIns="45720" rIns="91440" bIns="45720" rtlCol="0" anchor="t">
            <a:normAutofit/>
          </a:bodyPr>
          <a:lstStyle/>
          <a:p>
            <a:r>
              <a:rPr lang="en-GB"/>
              <a:t>Staff in departments add chapters and articles to Aspire reading lists with a </a:t>
            </a:r>
            <a:r>
              <a:rPr lang="en-GB" b="1"/>
              <a:t>Note for Library</a:t>
            </a:r>
            <a:r>
              <a:rPr lang="en-GB"/>
              <a:t>: Please digitise</a:t>
            </a:r>
          </a:p>
          <a:p>
            <a:r>
              <a:rPr lang="en-GB"/>
              <a:t>Then they (re)publish the reading list</a:t>
            </a:r>
          </a:p>
          <a:p>
            <a:r>
              <a:rPr lang="en-GB"/>
              <a:t>Library staff are notified by Aspire that the list has been re-published</a:t>
            </a:r>
          </a:p>
          <a:p>
            <a:r>
              <a:rPr lang="en-GB"/>
              <a:t>They use Aspire to manage the checking and scanning processes</a:t>
            </a:r>
          </a:p>
          <a:p>
            <a:r>
              <a:rPr lang="en-GB"/>
              <a:t>An email is sent by Aspire to the List Owner when the </a:t>
            </a:r>
            <a:r>
              <a:rPr lang="en-GB" err="1"/>
              <a:t>digitizations</a:t>
            </a:r>
            <a:r>
              <a:rPr lang="en-GB"/>
              <a:t> are complete</a:t>
            </a:r>
          </a:p>
          <a:p>
            <a:pPr marL="0" indent="0">
              <a:buNone/>
            </a:pPr>
            <a:endParaRPr lang="en-GB"/>
          </a:p>
        </p:txBody>
      </p:sp>
      <p:sp>
        <p:nvSpPr>
          <p:cNvPr id="3" name="Title 2"/>
          <p:cNvSpPr>
            <a:spLocks noGrp="1"/>
          </p:cNvSpPr>
          <p:nvPr>
            <p:ph type="title"/>
          </p:nvPr>
        </p:nvSpPr>
        <p:spPr/>
        <p:txBody>
          <a:bodyPr>
            <a:normAutofit fontScale="90000"/>
          </a:bodyPr>
          <a:lstStyle/>
          <a:p>
            <a:r>
              <a:rPr lang="en-GB"/>
              <a:t>Arranging digitisation through Aspire</a:t>
            </a:r>
          </a:p>
        </p:txBody>
      </p:sp>
    </p:spTree>
    <p:extLst>
      <p:ext uri="{BB962C8B-B14F-4D97-AF65-F5344CB8AC3E}">
        <p14:creationId xmlns:p14="http://schemas.microsoft.com/office/powerpoint/2010/main" val="489229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4195231620"/>
              </p:ext>
            </p:extLst>
          </p:nvPr>
        </p:nvSpPr>
        <p:spPr>
          <a:xfrm>
            <a:off x="872067" y="3068960"/>
            <a:ext cx="7408333" cy="3456383"/>
          </a:xfrm>
        </p:spPr>
        <p:txBody>
          <a:bodyPr vert="horz" lIns="91440" tIns="45720" rIns="91440" bIns="45720" rtlCol="0" anchor="t">
            <a:normAutofit/>
          </a:bodyPr>
          <a:lstStyle/>
          <a:p>
            <a:r>
              <a:rPr lang="en-GB"/>
              <a:t>Edit an Aspire reading list</a:t>
            </a:r>
          </a:p>
          <a:p>
            <a:r>
              <a:rPr lang="en-GB"/>
              <a:t>Add sections</a:t>
            </a:r>
          </a:p>
          <a:p>
            <a:r>
              <a:rPr lang="en-GB"/>
              <a:t>Add a journal article for digitising</a:t>
            </a:r>
          </a:p>
          <a:p>
            <a:r>
              <a:rPr lang="en-GB"/>
              <a:t>Add a chapter for digitising</a:t>
            </a:r>
          </a:p>
          <a:p>
            <a:r>
              <a:rPr lang="en-GB"/>
              <a:t>(Re)publish the list</a:t>
            </a:r>
          </a:p>
        </p:txBody>
      </p:sp>
      <p:sp>
        <p:nvSpPr>
          <p:cNvPr id="3" name="Title 2"/>
          <p:cNvSpPr>
            <a:spLocks noGrp="1"/>
          </p:cNvSpPr>
          <p:nvPr>
            <p:ph type="title"/>
          </p:nvPr>
        </p:nvSpPr>
        <p:spPr/>
        <p:txBody>
          <a:bodyPr/>
          <a:lstStyle/>
          <a:p>
            <a:r>
              <a:rPr lang="en-GB"/>
              <a:t>Aspire: Live demo</a:t>
            </a:r>
          </a:p>
        </p:txBody>
      </p:sp>
    </p:spTree>
    <p:extLst>
      <p:ext uri="{BB962C8B-B14F-4D97-AF65-F5344CB8AC3E}">
        <p14:creationId xmlns:p14="http://schemas.microsoft.com/office/powerpoint/2010/main" val="124720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116632"/>
            <a:ext cx="8856984" cy="252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
          <p:cNvSpPr>
            <a:spLocks noGrp="1"/>
          </p:cNvSpPr>
          <p:nvPr>
            <p:ph idx="1"/>
          </p:nvPr>
        </p:nvSpPr>
        <p:spPr/>
        <p:txBody>
          <a:bodyPr/>
          <a:lstStyle/>
          <a:p>
            <a:endParaRPr lang="en-GB"/>
          </a:p>
        </p:txBody>
      </p:sp>
      <p:sp>
        <p:nvSpPr>
          <p:cNvPr id="3" name="Title 2"/>
          <p:cNvSpPr>
            <a:spLocks noGrp="1"/>
          </p:cNvSpPr>
          <p:nvPr>
            <p:ph type="title"/>
          </p:nvPr>
        </p:nvSpPr>
        <p:spPr/>
        <p:txBody>
          <a:bodyPr/>
          <a:lstStyle/>
          <a:p>
            <a:endParaRPr lang="en-GB"/>
          </a:p>
        </p:txBody>
      </p:sp>
      <p:pic>
        <p:nvPicPr>
          <p:cNvPr id="6" name="Picture 5"/>
          <p:cNvPicPr>
            <a:picLocks noChangeAspect="1"/>
          </p:cNvPicPr>
          <p:nvPr/>
        </p:nvPicPr>
        <p:blipFill>
          <a:blip r:embed="rId3"/>
          <a:stretch>
            <a:fillRect/>
          </a:stretch>
        </p:blipFill>
        <p:spPr>
          <a:xfrm>
            <a:off x="251520" y="39171"/>
            <a:ext cx="8542234" cy="6702197"/>
          </a:xfrm>
          <a:prstGeom prst="rect">
            <a:avLst/>
          </a:prstGeom>
        </p:spPr>
      </p:pic>
    </p:spTree>
    <p:extLst>
      <p:ext uri="{BB962C8B-B14F-4D97-AF65-F5344CB8AC3E}">
        <p14:creationId xmlns:p14="http://schemas.microsoft.com/office/powerpoint/2010/main" val="3427790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3764753577"/>
              </p:ext>
            </p:extLst>
          </p:nvPr>
        </p:nvSpPr>
        <p:spPr>
          <a:xfrm>
            <a:off x="250825" y="2618197"/>
            <a:ext cx="8785225" cy="4339816"/>
          </a:xfrm>
        </p:spPr>
        <p:txBody>
          <a:bodyPr vert="horz" lIns="91440" tIns="45720" rIns="91440" bIns="45720" rtlCol="0" anchor="t">
            <a:normAutofit lnSpcReduction="10000"/>
          </a:bodyPr>
          <a:lstStyle/>
          <a:p>
            <a:pPr marL="0" indent="0">
              <a:buNone/>
            </a:pPr>
            <a:r>
              <a:rPr lang="en-GB"/>
              <a:t>Ensure your reading list has been added/updated and (re)published by the deadline so that purchases and </a:t>
            </a:r>
            <a:r>
              <a:rPr lang="en-GB" err="1"/>
              <a:t>digitizations</a:t>
            </a:r>
            <a:r>
              <a:rPr lang="en-GB"/>
              <a:t> can be completed before the start of term.</a:t>
            </a:r>
          </a:p>
          <a:p>
            <a:pPr marL="0" indent="0">
              <a:buNone/>
            </a:pPr>
            <a:endParaRPr lang="en-GB"/>
          </a:p>
          <a:p>
            <a:r>
              <a:rPr lang="en-GB"/>
              <a:t>Distance Learning:  30</a:t>
            </a:r>
            <a:r>
              <a:rPr lang="en-GB" baseline="30000"/>
              <a:t>th</a:t>
            </a:r>
            <a:r>
              <a:rPr lang="en-GB"/>
              <a:t> June</a:t>
            </a:r>
          </a:p>
          <a:p>
            <a:r>
              <a:rPr lang="en-GB"/>
              <a:t>Semester 1:  31</a:t>
            </a:r>
            <a:r>
              <a:rPr lang="en-GB" baseline="30000"/>
              <a:t>st</a:t>
            </a:r>
            <a:r>
              <a:rPr lang="en-GB"/>
              <a:t> July</a:t>
            </a:r>
          </a:p>
          <a:p>
            <a:r>
              <a:rPr lang="en-GB"/>
              <a:t>Semester 1 &amp; 2:  31</a:t>
            </a:r>
            <a:r>
              <a:rPr lang="en-GB" baseline="30000"/>
              <a:t>st</a:t>
            </a:r>
            <a:r>
              <a:rPr lang="en-GB"/>
              <a:t> July</a:t>
            </a:r>
          </a:p>
          <a:p>
            <a:r>
              <a:rPr lang="en-GB"/>
              <a:t>Semester 2:  30</a:t>
            </a:r>
            <a:r>
              <a:rPr lang="en-GB" baseline="30000"/>
              <a:t>th</a:t>
            </a:r>
            <a:r>
              <a:rPr lang="en-GB"/>
              <a:t> November</a:t>
            </a:r>
          </a:p>
          <a:p>
            <a:pPr marL="0" indent="0">
              <a:buNone/>
            </a:pPr>
            <a:endParaRPr lang="en-GB"/>
          </a:p>
          <a:p>
            <a:pPr marL="0" indent="0">
              <a:buNone/>
            </a:pPr>
            <a:r>
              <a:rPr lang="en-GB"/>
              <a:t>N.B. Ensure the reading list is published </a:t>
            </a:r>
            <a:r>
              <a:rPr lang="en-GB" b="1"/>
              <a:t>at least once </a:t>
            </a:r>
            <a:r>
              <a:rPr lang="en-GB"/>
              <a:t>in the 12 months prior to the Semester deadline or </a:t>
            </a:r>
            <a:r>
              <a:rPr lang="en-GB" b="1"/>
              <a:t>it will not be digitized.</a:t>
            </a:r>
          </a:p>
          <a:p>
            <a:pPr marL="0" indent="0">
              <a:buNone/>
            </a:pPr>
            <a:endParaRPr lang="en-GB"/>
          </a:p>
        </p:txBody>
      </p:sp>
      <p:sp>
        <p:nvSpPr>
          <p:cNvPr id="3" name="Title 2"/>
          <p:cNvSpPr>
            <a:spLocks noGrp="1"/>
          </p:cNvSpPr>
          <p:nvPr>
            <p:ph type="title"/>
          </p:nvPr>
        </p:nvSpPr>
        <p:spPr/>
        <p:txBody>
          <a:bodyPr>
            <a:normAutofit fontScale="90000"/>
          </a:bodyPr>
          <a:lstStyle/>
          <a:p>
            <a:r>
              <a:rPr lang="en-GB"/>
              <a:t>Aspire deadlines: </a:t>
            </a:r>
            <a:br>
              <a:rPr lang="en-GB"/>
            </a:br>
            <a:r>
              <a:rPr lang="en-GB"/>
              <a:t>to spread the load</a:t>
            </a:r>
          </a:p>
        </p:txBody>
      </p:sp>
    </p:spTree>
    <p:extLst>
      <p:ext uri="{BB962C8B-B14F-4D97-AF65-F5344CB8AC3E}">
        <p14:creationId xmlns:p14="http://schemas.microsoft.com/office/powerpoint/2010/main" val="3775520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extLst>
              <p:ext uri="{D42A27DB-BD31-4B8C-83A1-F6EECF244321}">
                <p14:modId xmlns:p14="http://schemas.microsoft.com/office/powerpoint/2010/main" val="2301852188"/>
              </p:ext>
            </p:extLst>
          </p:nvPr>
        </p:nvSpPr>
        <p:spPr>
          <a:xfrm>
            <a:off x="251520" y="2564904"/>
            <a:ext cx="8640959" cy="4293096"/>
          </a:xfrm>
        </p:spPr>
        <p:txBody>
          <a:bodyPr vert="horz" lIns="91440" tIns="45720" rIns="91440" bIns="45720" rtlCol="0" anchor="t">
            <a:normAutofit lnSpcReduction="10000"/>
          </a:bodyPr>
          <a:lstStyle/>
          <a:p>
            <a:r>
              <a:rPr lang="en-GB"/>
              <a:t>To ensure your reading list is digitised as quickly as possible please ensure the following</a:t>
            </a:r>
          </a:p>
          <a:p>
            <a:pPr marL="575945" lvl="1"/>
            <a:r>
              <a:rPr lang="en-GB"/>
              <a:t>Check and update your Aspire list at least once per year</a:t>
            </a:r>
          </a:p>
          <a:p>
            <a:pPr marL="575945" lvl="1"/>
            <a:r>
              <a:rPr lang="en-GB"/>
              <a:t>Meet the semester deadline!</a:t>
            </a:r>
          </a:p>
          <a:p>
            <a:pPr marL="575310" lvl="1"/>
            <a:r>
              <a:rPr lang="en-GB"/>
              <a:t>Supply the page numbers</a:t>
            </a:r>
          </a:p>
          <a:p>
            <a:pPr marL="575310" lvl="1"/>
            <a:r>
              <a:rPr lang="en-GB"/>
              <a:t>Supply the chapter title if there is one</a:t>
            </a:r>
          </a:p>
          <a:p>
            <a:pPr marL="575310" lvl="1"/>
            <a:r>
              <a:rPr lang="en-GB"/>
              <a:t>For a chapter in an edited book, supply the chapter author</a:t>
            </a:r>
          </a:p>
          <a:p>
            <a:pPr marL="575945" lvl="1"/>
            <a:r>
              <a:rPr lang="en-GB"/>
              <a:t>Note for library “Please digitise” </a:t>
            </a:r>
          </a:p>
          <a:p>
            <a:pPr marL="575945" lvl="1"/>
            <a:r>
              <a:rPr lang="en-GB"/>
              <a:t>Remember to (re)publish!</a:t>
            </a:r>
          </a:p>
          <a:p>
            <a:pPr marL="575945" lvl="1"/>
            <a:r>
              <a:rPr lang="en-GB"/>
              <a:t>And finally, ensure the reading list is published </a:t>
            </a:r>
            <a:r>
              <a:rPr lang="en-GB" b="1"/>
              <a:t>at least once </a:t>
            </a:r>
            <a:r>
              <a:rPr lang="en-GB"/>
              <a:t>in the 12 months prior to the Semester deadline or </a:t>
            </a:r>
            <a:r>
              <a:rPr lang="en-GB" b="1"/>
              <a:t>it will not be digitized.</a:t>
            </a:r>
          </a:p>
          <a:p>
            <a:pPr marL="575945" lvl="1"/>
            <a:endParaRPr lang="en-GB"/>
          </a:p>
          <a:p>
            <a:pPr marL="575945" lvl="1"/>
            <a:endParaRPr lang="en-GB"/>
          </a:p>
        </p:txBody>
      </p:sp>
      <p:sp>
        <p:nvSpPr>
          <p:cNvPr id="3" name="Title 2"/>
          <p:cNvSpPr>
            <a:spLocks noGrp="1"/>
          </p:cNvSpPr>
          <p:nvPr>
            <p:ph type="title"/>
          </p:nvPr>
        </p:nvSpPr>
        <p:spPr/>
        <p:txBody>
          <a:bodyPr/>
          <a:lstStyle/>
          <a:p>
            <a:r>
              <a:rPr lang="en-GB"/>
              <a:t>Checklist</a:t>
            </a:r>
          </a:p>
        </p:txBody>
      </p:sp>
    </p:spTree>
    <p:extLst>
      <p:ext uri="{BB962C8B-B14F-4D97-AF65-F5344CB8AC3E}">
        <p14:creationId xmlns:p14="http://schemas.microsoft.com/office/powerpoint/2010/main" val="2069095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852936"/>
            <a:ext cx="8640959" cy="3672407"/>
          </a:xfrm>
        </p:spPr>
        <p:txBody>
          <a:bodyPr/>
          <a:lstStyle/>
          <a:p>
            <a:endParaRPr lang="en-GB"/>
          </a:p>
          <a:p>
            <a:r>
              <a:rPr lang="en-GB"/>
              <a:t>When the Aspire reading list is (re)published, Library staff are notified and your list is assigned to a member of staff who will process the whole of your list.</a:t>
            </a:r>
          </a:p>
        </p:txBody>
      </p:sp>
      <p:sp>
        <p:nvSpPr>
          <p:cNvPr id="3" name="Title 2"/>
          <p:cNvSpPr>
            <a:spLocks noGrp="1"/>
          </p:cNvSpPr>
          <p:nvPr>
            <p:ph type="title"/>
          </p:nvPr>
        </p:nvSpPr>
        <p:spPr/>
        <p:txBody>
          <a:bodyPr/>
          <a:lstStyle/>
          <a:p>
            <a:r>
              <a:rPr lang="en-GB"/>
              <a:t>What happens next</a:t>
            </a:r>
          </a:p>
        </p:txBody>
      </p:sp>
    </p:spTree>
    <p:extLst>
      <p:ext uri="{BB962C8B-B14F-4D97-AF65-F5344CB8AC3E}">
        <p14:creationId xmlns:p14="http://schemas.microsoft.com/office/powerpoint/2010/main" val="36189936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2979A9607AEC45A3EB69AD70C05FE2" ma:contentTypeVersion="21" ma:contentTypeDescription="Create a new document." ma:contentTypeScope="" ma:versionID="e3c8c12cacb1542197ed0f965f3cb2d0">
  <xsd:schema xmlns:xsd="http://www.w3.org/2001/XMLSchema" xmlns:xs="http://www.w3.org/2001/XMLSchema" xmlns:p="http://schemas.microsoft.com/office/2006/metadata/properties" xmlns:ns2="3aa72657-aade-40dc-9fe9-efcfca6458f2" xmlns:ns3="47848b28-c835-4bfd-8f54-2996db37bbdb" targetNamespace="http://schemas.microsoft.com/office/2006/metadata/properties" ma:root="true" ma:fieldsID="21c439b009204a5b3c01058a95501536" ns2:_="" ns3:_="">
    <xsd:import namespace="3aa72657-aade-40dc-9fe9-efcfca6458f2"/>
    <xsd:import namespace="47848b28-c835-4bfd-8f54-2996db37bbdb"/>
    <xsd:element name="properties">
      <xsd:complexType>
        <xsd:sequence>
          <xsd:element name="documentManagement">
            <xsd:complexType>
              <xsd:all>
                <xsd:element ref="ns2:Relates_x0020_to" minOccurs="0"/>
                <xsd:element ref="ns2:Year"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a72657-aade-40dc-9fe9-efcfca6458f2" elementFormDefault="qualified">
    <xsd:import namespace="http://schemas.microsoft.com/office/2006/documentManagement/types"/>
    <xsd:import namespace="http://schemas.microsoft.com/office/infopath/2007/PartnerControls"/>
    <xsd:element name="Relates_x0020_to" ma:index="4" nillable="true" ma:displayName="Relates to" ma:internalName="Relates_x0020_to">
      <xsd:complexType>
        <xsd:complexContent>
          <xsd:extension base="dms:MultiChoice">
            <xsd:sequence>
              <xsd:element name="Value" maxOccurs="unbounded" minOccurs="0" nillable="true">
                <xsd:simpleType>
                  <xsd:restriction base="dms:Choice">
                    <xsd:enumeration value="Budget"/>
                    <xsd:enumeration value="Chairs"/>
                    <xsd:enumeration value="Follow Up"/>
                    <xsd:enumeration value="Hospitality"/>
                    <xsd:enumeration value="Organisational"/>
                    <xsd:enumeration value="Pack"/>
                    <xsd:enumeration value="Papers"/>
                    <xsd:enumeration value="Planning"/>
                    <xsd:enumeration value="Proposals"/>
                    <xsd:enumeration value="Publicity"/>
                    <xsd:enumeration value="Sessions"/>
                    <xsd:enumeration value="Workshops"/>
                    <xsd:enumeration value="Feedback"/>
                  </xsd:restriction>
                </xsd:simpleType>
              </xsd:element>
            </xsd:sequence>
          </xsd:extension>
        </xsd:complexContent>
      </xsd:complexType>
    </xsd:element>
    <xsd:element name="Year" ma:index="5" nillable="true" ma:displayName="Year" ma:description="Year of Conference" ma:internalName="Year">
      <xsd:complexType>
        <xsd:complexContent>
          <xsd:extension base="dms:MultiChoice">
            <xsd:sequence>
              <xsd:element name="Value" maxOccurs="unbounded" minOccurs="0" nillable="true">
                <xsd:simpleType>
                  <xsd:restriction base="dms:Choice">
                    <xsd:enumeration value="2013"/>
                    <xsd:enumeration value="2014"/>
                    <xsd:enumeration value="2015"/>
                    <xsd:enumeration value="2016"/>
                    <xsd:enumeration value="2017"/>
                    <xsd:enumeration value="2018"/>
                  </xsd:restriction>
                </xsd:simpleType>
              </xsd:element>
            </xsd:sequence>
          </xsd:extension>
        </xsd:complexContent>
      </xsd:complexType>
    </xsd:element>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848b28-c835-4bfd-8f54-2996db37bbdb"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Year xmlns="3aa72657-aade-40dc-9fe9-efcfca6458f2">
      <Value>2017</Value>
    </Year>
    <Relates_x0020_to xmlns="3aa72657-aade-40dc-9fe9-efcfca6458f2"/>
  </documentManagement>
</p:properties>
</file>

<file path=customXml/itemProps1.xml><?xml version="1.0" encoding="utf-8"?>
<ds:datastoreItem xmlns:ds="http://schemas.openxmlformats.org/officeDocument/2006/customXml" ds:itemID="{18198ED6-8547-49C7-B09E-8EA170C18F7E}"/>
</file>

<file path=customXml/itemProps2.xml><?xml version="1.0" encoding="utf-8"?>
<ds:datastoreItem xmlns:ds="http://schemas.openxmlformats.org/officeDocument/2006/customXml" ds:itemID="{1913F154-E225-4858-AAD2-4F507A1A2D1A}">
  <ds:schemaRefs>
    <ds:schemaRef ds:uri="http://schemas.microsoft.com/sharepoint/v3/contenttype/forms"/>
  </ds:schemaRefs>
</ds:datastoreItem>
</file>

<file path=customXml/itemProps3.xml><?xml version="1.0" encoding="utf-8"?>
<ds:datastoreItem xmlns:ds="http://schemas.openxmlformats.org/officeDocument/2006/customXml" ds:itemID="{55D8E1CF-6778-441A-8E82-ECEA87678543}">
  <ds:schemaRefs>
    <ds:schemaRef ds:uri="http://purl.org/dc/elements/1.1/"/>
    <ds:schemaRef ds:uri="http://www.w3.org/XML/1998/namespac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a2255cda-ce22-4246-aa22-4fd9f9b03785"/>
    <ds:schemaRef ds:uri="47848b28-c835-4bfd-8f54-2996db37bbdb"/>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TotalTime>
  <Words>1058</Words>
  <Application>Microsoft Office PowerPoint</Application>
  <PresentationFormat>On-screen Show (4:3)</PresentationFormat>
  <Paragraphs>199</Paragraphs>
  <Slides>17</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Candara</vt:lpstr>
      <vt:lpstr>Symbol</vt:lpstr>
      <vt:lpstr>Waveform</vt:lpstr>
      <vt:lpstr>Office Theme</vt:lpstr>
      <vt:lpstr>Achieving instant How to arrange digitized readings for your seminars through your Aspire module reading lists </vt:lpstr>
      <vt:lpstr>PowerPoint Presentation</vt:lpstr>
      <vt:lpstr>Why do academic libraries  digitize for modules?</vt:lpstr>
      <vt:lpstr>Arranging digitisation through Aspire</vt:lpstr>
      <vt:lpstr>Aspire: Live demo</vt:lpstr>
      <vt:lpstr>PowerPoint Presentation</vt:lpstr>
      <vt:lpstr>Aspire deadlines:  to spread the load</vt:lpstr>
      <vt:lpstr>Checklist</vt:lpstr>
      <vt:lpstr>What happens next</vt:lpstr>
      <vt:lpstr>Summer 2016:  the Digital Content Store</vt:lpstr>
      <vt:lpstr>How digitisation works</vt:lpstr>
      <vt:lpstr>If the source is excluded</vt:lpstr>
      <vt:lpstr>New: direct links from the Aspire list</vt:lpstr>
      <vt:lpstr>What’s next?</vt:lpstr>
      <vt:lpstr>Help, advice and training</vt:lpstr>
      <vt:lpstr>Any questions?</vt:lpstr>
      <vt:lpstr>Reference links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Achieving instant How to arrange digitized readings for your seminars through your Aspire module reading lists </dc:title>
  <cp:lastModifiedBy>Joy Cadwallader [jrc]</cp:lastModifiedBy>
  <cp:revision>1</cp:revision>
  <cp:lastPrinted>2017-07-11T11:27:17Z</cp:lastPrinted>
  <dcterms:modified xsi:type="dcterms:W3CDTF">2017-07-11T11:38:00Z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0x010100322979A9607AEC45A3EB69AD70C05FE2</vt:lpwstr>
  </property>
</Properties>
</file>