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771" r:id="rId1"/>
  </p:sldMasterIdLst>
  <p:notesMasterIdLst>
    <p:notesMasterId r:id="rId25"/>
  </p:notesMasterIdLst>
  <p:sldIdLst>
    <p:sldId id="256" r:id="rId2"/>
    <p:sldId id="257" r:id="rId3"/>
    <p:sldId id="263" r:id="rId4"/>
    <p:sldId id="265" r:id="rId5"/>
    <p:sldId id="261" r:id="rId6"/>
    <p:sldId id="262" r:id="rId7"/>
    <p:sldId id="259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79" r:id="rId20"/>
    <p:sldId id="280" r:id="rId21"/>
    <p:sldId id="278" r:id="rId22"/>
    <p:sldId id="264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150"/>
    <p:restoredTop sz="94592"/>
  </p:normalViewPr>
  <p:slideViewPr>
    <p:cSldViewPr snapToGrid="0" snapToObjects="1">
      <p:cViewPr varScale="1">
        <p:scale>
          <a:sx n="63" d="100"/>
          <a:sy n="63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C84EC-FEE8-2D42-AD47-53197BC90287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EB92E-E809-0B43-8C29-7C2BA42BE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B92E-E809-0B43-8C29-7C2BA42BE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43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6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8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11643" b="11361"/>
          <a:stretch/>
        </p:blipFill>
        <p:spPr>
          <a:xfrm>
            <a:off x="7865128" y="5747878"/>
            <a:ext cx="1003263" cy="772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06" y="62320"/>
            <a:ext cx="1027041" cy="10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46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9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3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6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3B411C-48E0-6640-9DF1-7EE800E47E1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hem23@aber.ac.uk)" TargetMode="Externa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o.com/en-gb/seriousplay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LEGO – </a:t>
            </a:r>
            <a:r>
              <a:rPr lang="en-GB" sz="3200" dirty="0" smtClean="0"/>
              <a:t>the </a:t>
            </a:r>
            <a:r>
              <a:rPr lang="en-GB" sz="3200" dirty="0"/>
              <a:t>Building Blocks for Understanding Object-Oriented Programming</a:t>
            </a:r>
            <a:r>
              <a:rPr lang="en-US" sz="3200" dirty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Helen Miles (</a:t>
            </a:r>
            <a:r>
              <a:rPr lang="en-US" dirty="0" smtClean="0">
                <a:hlinkClick r:id="rId2"/>
              </a:rPr>
              <a:t>hem23@aber.ac.uk)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Chris Loftus, Antonio Anjos, Wayne Aubrey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8122" b="37465"/>
          <a:stretch/>
        </p:blipFill>
        <p:spPr>
          <a:xfrm>
            <a:off x="469631" y="839029"/>
            <a:ext cx="8204737" cy="16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Questionnaires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Measured on a 4-point scale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clearly do you understand the concept of “objects” in an </a:t>
            </a:r>
            <a:r>
              <a:rPr lang="en-US" dirty="0" smtClean="0"/>
              <a:t>OO program?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much has your understanding of “objects” changed during the </a:t>
            </a:r>
            <a:r>
              <a:rPr lang="en-US" dirty="0" smtClean="0"/>
              <a:t>tutorial?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easy was it to represent objects during the tutorial </a:t>
            </a:r>
            <a:r>
              <a:rPr lang="en-US" dirty="0" smtClean="0"/>
              <a:t>exercise?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engaging was the tutorial exercise</a:t>
            </a:r>
            <a:r>
              <a:rPr lang="en-US" dirty="0" smtClean="0"/>
              <a:t>?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Have you had any experience with </a:t>
            </a:r>
            <a:r>
              <a:rPr lang="en-US" dirty="0" smtClean="0"/>
              <a:t>OO </a:t>
            </a:r>
            <a:r>
              <a:rPr lang="en-US" dirty="0"/>
              <a:t>Languages before CC/CS12320</a:t>
            </a:r>
            <a:r>
              <a:rPr lang="en-US" dirty="0" smtClean="0"/>
              <a:t>?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F</a:t>
            </a:r>
            <a:r>
              <a:rPr lang="en-US" sz="2400" dirty="0" smtClean="0"/>
              <a:t>ree text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Which </a:t>
            </a:r>
            <a:r>
              <a:rPr lang="en-US" dirty="0"/>
              <a:t>of the two methods did you find the most useful? </a:t>
            </a:r>
            <a:r>
              <a:rPr lang="en-US" dirty="0" smtClean="0"/>
              <a:t>Why?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Which </a:t>
            </a:r>
            <a:r>
              <a:rPr lang="en-US" dirty="0"/>
              <a:t>of the two methods did you prefer? </a:t>
            </a:r>
            <a:r>
              <a:rPr lang="en-US" dirty="0" smtClean="0"/>
              <a:t>Why?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General free text feedback area for each tutorial, and for overall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Which of the two tutorials do they cite as most useful / preferred?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No statistically significant </a:t>
            </a:r>
            <a:r>
              <a:rPr lang="en-US" dirty="0" smtClean="0"/>
              <a:t>difference between group ordering:</a:t>
            </a:r>
          </a:p>
          <a:p>
            <a:pPr marL="0" indent="0" algn="ctr">
              <a:buNone/>
            </a:pPr>
            <a:r>
              <a:rPr lang="en-US" sz="1600" dirty="0" smtClean="0"/>
              <a:t>Most useful:	F(1,98) = 0.79, </a:t>
            </a:r>
            <a:r>
              <a:rPr lang="en-US" sz="1600" i="1" dirty="0" smtClean="0"/>
              <a:t>p </a:t>
            </a:r>
            <a:r>
              <a:rPr lang="en-US" sz="1600" dirty="0" smtClean="0"/>
              <a:t>= 0.38</a:t>
            </a:r>
          </a:p>
          <a:p>
            <a:pPr marL="0" indent="0" algn="ctr">
              <a:buNone/>
            </a:pPr>
            <a:r>
              <a:rPr lang="en-US" sz="1600" dirty="0" smtClean="0"/>
              <a:t>Preferred:		F(1,98) = 2.48, </a:t>
            </a:r>
            <a:r>
              <a:rPr lang="en-US" sz="1600" i="1" dirty="0" smtClean="0"/>
              <a:t>p </a:t>
            </a:r>
            <a:r>
              <a:rPr lang="en-US" sz="1600" dirty="0" smtClean="0"/>
              <a:t>= 0.12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93709"/>
              </p:ext>
            </p:extLst>
          </p:nvPr>
        </p:nvGraphicFramePr>
        <p:xfrm>
          <a:off x="2125014" y="2431143"/>
          <a:ext cx="4893972" cy="1981200"/>
        </p:xfrm>
        <a:graphic>
          <a:graphicData uri="http://schemas.openxmlformats.org/drawingml/2006/table">
            <a:tbl>
              <a:tblPr firstRow="1" firstCol="1" lastRow="1">
                <a:tableStyleId>{9D7B26C5-4107-4FEC-AEDC-1716B250A1EF}</a:tableStyleId>
              </a:tblPr>
              <a:tblGrid>
                <a:gridCol w="1631324"/>
                <a:gridCol w="1631324"/>
                <a:gridCol w="1631324"/>
              </a:tblGrid>
              <a:tr h="12942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Useful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Preferred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/>
                        </a:rPr>
                        <a:t>LEGO</a:t>
                      </a:r>
                      <a:endParaRPr lang="pt-BR" sz="20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</a:rPr>
                        <a:t>53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effectLst/>
                        </a:rPr>
                        <a:t>Whiteboard</a:t>
                      </a:r>
                      <a:endParaRPr lang="tr-TR" sz="20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/>
                          </a:solidFill>
                          <a:effectLst/>
                        </a:rPr>
                        <a:t>56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>
                          <a:effectLst/>
                        </a:rPr>
                        <a:t>39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Other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</a:rPr>
                        <a:t>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8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effectLst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i="1" dirty="0">
                          <a:effectLst/>
                        </a:rPr>
                        <a:t>100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i="1" dirty="0">
                          <a:effectLst/>
                        </a:rPr>
                        <a:t>100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Does confidence grow on understanding of OO Programming between tutorials?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questions: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How clearly do you understand the concept of “objects” in an Object-Oriented program?</a:t>
            </a:r>
          </a:p>
          <a:p>
            <a:pPr lvl="1">
              <a:lnSpc>
                <a:spcPct val="100000"/>
              </a:lnSpc>
              <a:spcBef>
                <a:spcPts val="150"/>
              </a:spcBef>
            </a:pPr>
            <a:r>
              <a:rPr lang="en-US" sz="1400" dirty="0" smtClean="0"/>
              <a:t>How much has your understanding of “objects” changed during the tutorial?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b="1" dirty="0" smtClean="0"/>
              <a:t>Flaw in questionnaire design</a:t>
            </a:r>
            <a:r>
              <a:rPr lang="en-US" dirty="0" smtClean="0"/>
              <a:t>: most participants reported highest level of confidence after first tutorial, so no increase could be measured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14702"/>
              </p:ext>
            </p:extLst>
          </p:nvPr>
        </p:nvGraphicFramePr>
        <p:xfrm>
          <a:off x="1506415" y="3186854"/>
          <a:ext cx="6176887" cy="134112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798487"/>
                <a:gridCol w="896400"/>
                <a:gridCol w="896400"/>
                <a:gridCol w="896400"/>
                <a:gridCol w="896400"/>
                <a:gridCol w="896400"/>
                <a:gridCol w="896400"/>
              </a:tblGrid>
              <a:tr h="311706"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Q1 </a:t>
                      </a:r>
                      <a:endParaRPr lang="fr-FR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Q2 </a:t>
                      </a:r>
                      <a:endParaRPr lang="it-IT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06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effectLst/>
                        </a:rPr>
                        <a:t>After </a:t>
                      </a:r>
                      <a:r>
                        <a:rPr lang="en-US" sz="1600" i="1" dirty="0" smtClean="0">
                          <a:effectLst/>
                        </a:rPr>
                        <a:t>T1 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effectLst/>
                        </a:rPr>
                        <a:t>After </a:t>
                      </a:r>
                      <a:r>
                        <a:rPr lang="en-US" sz="1600" i="1" dirty="0" smtClean="0">
                          <a:effectLst/>
                        </a:rPr>
                        <a:t>T2 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effectLst/>
                        </a:rPr>
                        <a:t>Diff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effectLst/>
                        </a:rPr>
                        <a:t>After </a:t>
                      </a:r>
                      <a:r>
                        <a:rPr lang="en-US" sz="1600" i="1" dirty="0" smtClean="0">
                          <a:effectLst/>
                        </a:rPr>
                        <a:t>T1 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effectLst/>
                        </a:rPr>
                        <a:t>After </a:t>
                      </a:r>
                      <a:r>
                        <a:rPr lang="en-US" sz="1600" i="1" dirty="0" smtClean="0">
                          <a:effectLst/>
                        </a:rPr>
                        <a:t>T2 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effectLst/>
                        </a:rPr>
                        <a:t>Diff</a:t>
                      </a:r>
                      <a:endParaRPr lang="en-US" sz="1600" b="1" i="1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Mean </a:t>
                      </a:r>
                      <a:endParaRPr lang="en-US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3.58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3.7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0.12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2.91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</a:rPr>
                        <a:t>2.8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-0.11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7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Mode </a:t>
                      </a:r>
                      <a:endParaRPr lang="en-US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Does confidence grow on understanding of OO Programming between tutorials?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Does </a:t>
            </a:r>
            <a:r>
              <a:rPr lang="en-US" dirty="0"/>
              <a:t>the order of the tutorials result in different amounts of confidence growth </a:t>
            </a:r>
            <a:r>
              <a:rPr lang="en-US" dirty="0" smtClean="0"/>
              <a:t>between </a:t>
            </a:r>
            <a:r>
              <a:rPr lang="en-US" dirty="0"/>
              <a:t>weeks 1 and 2?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Examined question: </a:t>
            </a:r>
            <a:r>
              <a:rPr lang="en-US" dirty="0"/>
              <a:t>How clearly do you understand the concept of “objects” in an Object-Oriented program?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statistically significant difference between group </a:t>
            </a:r>
            <a:r>
              <a:rPr lang="en-US" dirty="0" smtClean="0"/>
              <a:t>ordering: </a:t>
            </a:r>
          </a:p>
          <a:p>
            <a:pPr marL="384048" lvl="2" indent="0">
              <a:buNone/>
            </a:pPr>
            <a:r>
              <a:rPr lang="is-IS" sz="1600" dirty="0" smtClean="0"/>
              <a:t>F(1,98</a:t>
            </a:r>
            <a:r>
              <a:rPr lang="is-IS" sz="1600" dirty="0"/>
              <a:t>) = </a:t>
            </a:r>
            <a:r>
              <a:rPr lang="is-IS" sz="1600" dirty="0" smtClean="0"/>
              <a:t>0.08, </a:t>
            </a:r>
            <a:r>
              <a:rPr lang="is-IS" sz="1600" i="1" dirty="0" smtClean="0"/>
              <a:t>p </a:t>
            </a:r>
            <a:r>
              <a:rPr lang="is-IS" sz="1600" dirty="0" smtClean="0"/>
              <a:t>= 0.08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Does previous </a:t>
            </a:r>
            <a:r>
              <a:rPr lang="en-US" sz="3600" dirty="0" smtClean="0"/>
              <a:t>experience in OO affect </a:t>
            </a:r>
            <a:r>
              <a:rPr lang="en-US" sz="3600" dirty="0"/>
              <a:t>responses for most </a:t>
            </a:r>
            <a:r>
              <a:rPr lang="en-US" sz="3600" dirty="0" smtClean="0"/>
              <a:t>useful / preferred?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9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Previous experience with OO was found to have a statistically significant effect on responses for both questions</a:t>
            </a:r>
          </a:p>
          <a:p>
            <a:pPr lvl="1"/>
            <a:r>
              <a:rPr lang="en-US" dirty="0" smtClean="0"/>
              <a:t>Most useful:	F(1,194) = 18.89,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is-IS" dirty="0" smtClean="0"/>
              <a:t>2.23x10</a:t>
            </a:r>
            <a:r>
              <a:rPr lang="is-IS" baseline="30000" dirty="0" smtClean="0"/>
              <a:t>-5</a:t>
            </a:r>
            <a:endParaRPr lang="en-US" dirty="0" smtClean="0"/>
          </a:p>
          <a:p>
            <a:pPr lvl="1"/>
            <a:r>
              <a:rPr lang="en-US" dirty="0" smtClean="0"/>
              <a:t>Preference: 	F(1,194</a:t>
            </a:r>
            <a:r>
              <a:rPr lang="en-US" dirty="0"/>
              <a:t>) = </a:t>
            </a:r>
            <a:r>
              <a:rPr lang="en-US" dirty="0" smtClean="0"/>
              <a:t>33.00,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fi-FI" dirty="0" smtClean="0"/>
              <a:t>3.52x10</a:t>
            </a:r>
            <a:r>
              <a:rPr lang="fi-FI" baseline="30000" dirty="0" smtClean="0"/>
              <a:t>-8</a:t>
            </a:r>
            <a:endParaRPr lang="en-US" baseline="300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Difficult </a:t>
            </a:r>
            <a:r>
              <a:rPr lang="en-US" dirty="0"/>
              <a:t>to find any specific patterns in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Statistics of small numbers problem?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1982"/>
              </p:ext>
            </p:extLst>
          </p:nvPr>
        </p:nvGraphicFramePr>
        <p:xfrm>
          <a:off x="822959" y="3214019"/>
          <a:ext cx="7543806" cy="201168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383880"/>
                <a:gridCol w="502276"/>
                <a:gridCol w="776275"/>
                <a:gridCol w="776275"/>
                <a:gridCol w="776275"/>
                <a:gridCol w="776275"/>
                <a:gridCol w="776275"/>
                <a:gridCol w="77627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Most Useful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Preference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Previous Experience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n</a:t>
                      </a:r>
                      <a:endParaRPr lang="en-US" sz="16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</a:rPr>
                        <a:t>LSP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effectLst/>
                        </a:rPr>
                        <a:t>WBD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Other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effectLst/>
                        </a:rPr>
                        <a:t>LSP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effectLst/>
                        </a:rPr>
                        <a:t>WBD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Other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None at all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29%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58%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13%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50%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42%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8%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Some limited experience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35%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58%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6%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55%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3%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Yes, a moderate amount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33%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14%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57%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29%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14%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Yes, a great deal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43%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57%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57%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43%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0%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Does understanding of objects change differently during the </a:t>
            </a:r>
            <a:r>
              <a:rPr lang="en-US" sz="3600" dirty="0" smtClean="0"/>
              <a:t>tutorials?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74762"/>
          </a:xfrm>
        </p:spPr>
        <p:txBody>
          <a:bodyPr>
            <a:normAutofit/>
          </a:bodyPr>
          <a:lstStyle/>
          <a:p>
            <a:r>
              <a:rPr lang="en-US" sz="1800" dirty="0"/>
              <a:t>Examined question: </a:t>
            </a:r>
            <a:r>
              <a:rPr lang="en-US" sz="1800" dirty="0" smtClean="0"/>
              <a:t>How much </a:t>
            </a:r>
            <a:r>
              <a:rPr lang="en-US" sz="1800" dirty="0"/>
              <a:t>has your understanding of “objects” changed during the tutorial</a:t>
            </a:r>
            <a:r>
              <a:rPr lang="en-US" sz="1800" dirty="0" smtClean="0"/>
              <a:t>?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Tutorial order </a:t>
            </a:r>
            <a:r>
              <a:rPr lang="en-US" sz="1800" dirty="0"/>
              <a:t>was found to have a statistically significant effect on </a:t>
            </a:r>
            <a:r>
              <a:rPr lang="en-US" sz="1800" dirty="0" smtClean="0"/>
              <a:t>response</a:t>
            </a:r>
          </a:p>
          <a:p>
            <a:pPr lvl="1"/>
            <a:r>
              <a:rPr lang="en-US" sz="1600" dirty="0" smtClean="0"/>
              <a:t>F(1,198</a:t>
            </a:r>
            <a:r>
              <a:rPr lang="en-US" sz="1600" dirty="0"/>
              <a:t>) = 282.76, </a:t>
            </a:r>
            <a:r>
              <a:rPr lang="en-US" sz="1600" i="1" dirty="0"/>
              <a:t>p</a:t>
            </a:r>
            <a:r>
              <a:rPr lang="en-US" sz="1600" dirty="0"/>
              <a:t> = </a:t>
            </a:r>
            <a:r>
              <a:rPr lang="nb-NO" sz="1600" dirty="0"/>
              <a:t>5.32x10</a:t>
            </a:r>
            <a:r>
              <a:rPr lang="nb-NO" sz="1600" baseline="30000" dirty="0"/>
              <a:t>-40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Indicates that any change in understanding was between first and second tutorial regardless of tutorial modality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83363"/>
              </p:ext>
            </p:extLst>
          </p:nvPr>
        </p:nvGraphicFramePr>
        <p:xfrm>
          <a:off x="2021655" y="2595285"/>
          <a:ext cx="5146407" cy="182880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1715469"/>
                <a:gridCol w="1715469"/>
                <a:gridCol w="17154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</a:rPr>
                        <a:t>Response</a:t>
                      </a:r>
                      <a:endParaRPr lang="en-US" sz="180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/>
                        </a:rPr>
                        <a:t>LSP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effectLst/>
                        </a:rPr>
                        <a:t>WBD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Not at all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11% 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8% </a:t>
                      </a:r>
                      <a:endParaRPr lang="pt-BR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Not very much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16% </a:t>
                      </a:r>
                      <a:endParaRPr lang="pt-BR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effectLst/>
                        </a:rPr>
                        <a:t>19% </a:t>
                      </a:r>
                      <a:endParaRPr lang="is-I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A little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57% </a:t>
                      </a:r>
                      <a:endParaRPr lang="pt-BR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51% </a:t>
                      </a:r>
                      <a:endParaRPr lang="pt-BR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A lot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 smtClean="0">
                          <a:effectLst/>
                        </a:rPr>
                        <a:t>16% </a:t>
                      </a:r>
                      <a:endParaRPr lang="is-I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effectLst/>
                        </a:rPr>
                        <a:t>22% </a:t>
                      </a:r>
                      <a:endParaRPr lang="pt-BR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Further Questions</a:t>
            </a:r>
            <a:r>
              <a:rPr lang="is-IS" sz="3600" dirty="0" smtClean="0"/>
              <a:t>…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Will </a:t>
            </a:r>
            <a:r>
              <a:rPr lang="en-US" dirty="0"/>
              <a:t>ease of representing objects during the tutorial exercise be different for WBD and LSP?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Will </a:t>
            </a:r>
            <a:r>
              <a:rPr lang="en-US" dirty="0"/>
              <a:t>perceived engagement of the tutorial exercise be different for WBD </a:t>
            </a:r>
            <a:r>
              <a:rPr lang="en-US" dirty="0" smtClean="0"/>
              <a:t>and </a:t>
            </a:r>
            <a:r>
              <a:rPr lang="en-US" dirty="0"/>
              <a:t>LSP?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Both questions were asked independently for each tutorial</a:t>
            </a:r>
          </a:p>
          <a:p>
            <a:pPr lvl="1"/>
            <a:r>
              <a:rPr lang="en-US" dirty="0" smtClean="0"/>
              <a:t>Students generally rated the LEGO tutorial as easier and more engaging no matter which they did first</a:t>
            </a:r>
          </a:p>
          <a:p>
            <a:pPr lvl="1"/>
            <a:r>
              <a:rPr lang="en-US" dirty="0" smtClean="0"/>
              <a:t>Statistically </a:t>
            </a:r>
            <a:r>
              <a:rPr lang="en-US" dirty="0"/>
              <a:t>significant </a:t>
            </a:r>
            <a:r>
              <a:rPr lang="en-US" dirty="0" smtClean="0"/>
              <a:t>difference between responses based on tutorial order:</a:t>
            </a:r>
          </a:p>
          <a:p>
            <a:pPr lvl="2"/>
            <a:r>
              <a:rPr lang="en-US" dirty="0" smtClean="0"/>
              <a:t>Ease: F(1,198) = 278.96, </a:t>
            </a:r>
            <a:r>
              <a:rPr lang="en-US" i="1" dirty="0" smtClean="0"/>
              <a:t>p </a:t>
            </a:r>
            <a:r>
              <a:rPr lang="en-US" dirty="0" smtClean="0"/>
              <a:t>= </a:t>
            </a:r>
            <a:r>
              <a:rPr lang="fi-FI" dirty="0" smtClean="0"/>
              <a:t>1.17x10</a:t>
            </a:r>
            <a:r>
              <a:rPr lang="fi-FI" baseline="30000" dirty="0" smtClean="0"/>
              <a:t>-39</a:t>
            </a:r>
          </a:p>
          <a:p>
            <a:pPr lvl="2"/>
            <a:r>
              <a:rPr lang="fi-FI" dirty="0" smtClean="0"/>
              <a:t>Engagement</a:t>
            </a:r>
            <a:r>
              <a:rPr lang="fi-FI" dirty="0" smtClean="0"/>
              <a:t>: </a:t>
            </a:r>
            <a:r>
              <a:rPr lang="en-US" dirty="0"/>
              <a:t>F(1,198) = </a:t>
            </a:r>
            <a:r>
              <a:rPr lang="en-US" dirty="0" smtClean="0"/>
              <a:t>239.99, </a:t>
            </a:r>
            <a:r>
              <a:rPr lang="en-US" i="1" dirty="0" smtClean="0"/>
              <a:t>p </a:t>
            </a:r>
            <a:r>
              <a:rPr lang="en-US" dirty="0" smtClean="0"/>
              <a:t>= </a:t>
            </a:r>
            <a:r>
              <a:rPr lang="nb-NO" dirty="0" smtClean="0"/>
              <a:t>5.58</a:t>
            </a:r>
            <a:r>
              <a:rPr lang="fi-FI" dirty="0" smtClean="0"/>
              <a:t>x10</a:t>
            </a:r>
            <a:r>
              <a:rPr lang="fi-FI" baseline="30000" dirty="0" smtClean="0"/>
              <a:t>-36</a:t>
            </a:r>
            <a:endParaRPr lang="fi-FI" baseline="30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Further Questions</a:t>
            </a:r>
            <a:r>
              <a:rPr lang="is-IS" sz="3600" dirty="0" smtClean="0"/>
              <a:t>…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49004"/>
          </a:xfrm>
        </p:spPr>
        <p:txBody>
          <a:bodyPr>
            <a:normAutofit lnSpcReduction="10000"/>
          </a:bodyPr>
          <a:lstStyle/>
          <a:p>
            <a:pPr marL="749808" lvl="1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LSP activity work as a good icebreaker? </a:t>
            </a:r>
            <a:endParaRPr lang="en-US" dirty="0" smtClean="0"/>
          </a:p>
          <a:p>
            <a:pPr marL="749808" lvl="1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the LSP contribute to tutorial retention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Questionnaires don’t ask the right questions for us to answer this</a:t>
            </a:r>
          </a:p>
          <a:p>
            <a:pPr lvl="1"/>
            <a:r>
              <a:rPr lang="en-US" dirty="0" smtClean="0"/>
              <a:t>Some feedback for thought: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It encouraged interaction with classmates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Communication/feedback is key - good in this tutorial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It was fun to use these and made it easy to work with others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Lego Serious Play [was] was more relaxed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whiteboard [was] much more interactive, however Lego was just getting used to the </a:t>
            </a:r>
            <a:r>
              <a:rPr lang="en-US" dirty="0" smtClean="0"/>
              <a:t>tutorial”</a:t>
            </a:r>
          </a:p>
          <a:p>
            <a:pPr lvl="1"/>
            <a:r>
              <a:rPr lang="en-US" dirty="0" smtClean="0"/>
              <a:t>Anecdotal </a:t>
            </a:r>
            <a:r>
              <a:rPr lang="en-US" dirty="0"/>
              <a:t>evidence </a:t>
            </a:r>
            <a:r>
              <a:rPr lang="en-US" dirty="0" smtClean="0"/>
              <a:t>suggests </a:t>
            </a:r>
            <a:r>
              <a:rPr lang="en-US" dirty="0"/>
              <a:t>it may not positively impact retention: </a:t>
            </a:r>
            <a:endParaRPr lang="en-US" dirty="0" smtClean="0"/>
          </a:p>
          <a:p>
            <a:pPr lvl="2"/>
            <a:r>
              <a:rPr lang="en-US" dirty="0" smtClean="0"/>
              <a:t>more </a:t>
            </a:r>
            <a:r>
              <a:rPr lang="en-US" dirty="0"/>
              <a:t>than one student remarked ‘I came because there was supposed to be Lego</a:t>
            </a:r>
            <a:r>
              <a:rPr lang="en-US" dirty="0" smtClean="0"/>
              <a:t>’ </a:t>
            </a:r>
            <a:r>
              <a:rPr lang="en-US" dirty="0"/>
              <a:t>but did not come to the next tutorial </a:t>
            </a:r>
            <a:r>
              <a:rPr lang="en-US" dirty="0" smtClean="0"/>
              <a:t>anyway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Positive Feedback for LEGO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Should </a:t>
            </a:r>
            <a:r>
              <a:rPr lang="en-US" sz="1800" dirty="0">
                <a:solidFill>
                  <a:schemeClr val="tx1"/>
                </a:solidFill>
              </a:rPr>
              <a:t>allow all further years to learn through Lego! Education should be both fun and </a:t>
            </a:r>
            <a:r>
              <a:rPr lang="en-US" sz="1800" dirty="0" smtClean="0">
                <a:solidFill>
                  <a:schemeClr val="tx1"/>
                </a:solidFill>
              </a:rPr>
              <a:t>informative.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It encouraged interaction with classmates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AMAZING</a:t>
            </a:r>
            <a:r>
              <a:rPr lang="en-US" sz="1800" dirty="0">
                <a:solidFill>
                  <a:schemeClr val="tx1"/>
                </a:solidFill>
              </a:rPr>
              <a:t>, PLEASE AGAIN</a:t>
            </a:r>
            <a:r>
              <a:rPr lang="en-US" sz="1800" dirty="0" smtClean="0">
                <a:solidFill>
                  <a:schemeClr val="tx1"/>
                </a:solidFill>
              </a:rPr>
              <a:t>!!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It </a:t>
            </a:r>
            <a:r>
              <a:rPr lang="en-US" sz="1800" dirty="0">
                <a:solidFill>
                  <a:schemeClr val="tx1"/>
                </a:solidFill>
              </a:rPr>
              <a:t>helped visualize the more abstract concepts of object orientation in a fun way so props to you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It </a:t>
            </a:r>
            <a:r>
              <a:rPr lang="en-US" sz="1800" dirty="0">
                <a:solidFill>
                  <a:schemeClr val="tx1"/>
                </a:solidFill>
              </a:rPr>
              <a:t>was fun, but didn’t learn much A* for </a:t>
            </a:r>
            <a:r>
              <a:rPr lang="en-US" sz="1800" dirty="0" smtClean="0">
                <a:solidFill>
                  <a:schemeClr val="tx1"/>
                </a:solidFill>
              </a:rPr>
              <a:t>fun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It </a:t>
            </a:r>
            <a:r>
              <a:rPr lang="en-US" sz="1800" dirty="0">
                <a:solidFill>
                  <a:schemeClr val="tx1"/>
                </a:solidFill>
              </a:rPr>
              <a:t>was fun to use these and made it easy to work with </a:t>
            </a:r>
            <a:r>
              <a:rPr lang="en-US" sz="1800" dirty="0" smtClean="0">
                <a:solidFill>
                  <a:schemeClr val="tx1"/>
                </a:solidFill>
              </a:rPr>
              <a:t>others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Communication/feedback </a:t>
            </a:r>
            <a:r>
              <a:rPr lang="en-US" sz="1800" dirty="0">
                <a:solidFill>
                  <a:schemeClr val="tx1"/>
                </a:solidFill>
              </a:rPr>
              <a:t>is key - good in this </a:t>
            </a:r>
            <a:r>
              <a:rPr lang="en-US" sz="1800" dirty="0" smtClean="0">
                <a:solidFill>
                  <a:schemeClr val="tx1"/>
                </a:solidFill>
              </a:rPr>
              <a:t>tutorial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This </a:t>
            </a:r>
            <a:r>
              <a:rPr lang="en-US" sz="1800" dirty="0">
                <a:solidFill>
                  <a:schemeClr val="tx1"/>
                </a:solidFill>
              </a:rPr>
              <a:t>was the best tutorial ever :)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Having something tangible to build and see was useful and different. We have seen class diagrams in lectures.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Positive Feedback for Whiteboard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Fairly well structured, probably a lot more helpful for people with less prior knowledge :) </a:t>
            </a:r>
            <a:endParaRPr lang="en-US" sz="1800" dirty="0" smtClean="0"/>
          </a:p>
          <a:p>
            <a:r>
              <a:rPr lang="en-US" sz="1800" dirty="0" smtClean="0"/>
              <a:t>Good </a:t>
            </a:r>
            <a:r>
              <a:rPr lang="en-US" sz="1800" dirty="0"/>
              <a:t>exercise, physically drawing on board helped understanding. </a:t>
            </a:r>
            <a:endParaRPr lang="en-US" sz="1800" dirty="0"/>
          </a:p>
          <a:p>
            <a:r>
              <a:rPr lang="en-US" sz="1800" dirty="0"/>
              <a:t>Very good for making you think about how to link objects and figure out what attributes go where </a:t>
            </a:r>
            <a:endParaRPr lang="en-US" sz="1800" dirty="0"/>
          </a:p>
          <a:p>
            <a:r>
              <a:rPr lang="en-US" sz="1800" dirty="0"/>
              <a:t>Whiteboard task meant we had to talk so made session less awkward </a:t>
            </a:r>
            <a:endParaRPr lang="en-US" sz="1800" dirty="0"/>
          </a:p>
          <a:p>
            <a:r>
              <a:rPr lang="en-US" sz="1800" dirty="0"/>
              <a:t>It took a while to get into the tutorial but in the end I understood the topic better. </a:t>
            </a:r>
            <a:r>
              <a:rPr lang="en-US" sz="1800" dirty="0" smtClean="0"/>
              <a:t>We </a:t>
            </a:r>
            <a:r>
              <a:rPr lang="en-US" sz="1800" dirty="0"/>
              <a:t>got constant feedback instead of just when we were explaining our design in Lego. </a:t>
            </a:r>
            <a:endParaRPr lang="en-US" sz="1800" dirty="0"/>
          </a:p>
          <a:p>
            <a:r>
              <a:rPr lang="en-US" sz="1800" dirty="0"/>
              <a:t>[Preferred] whiteboard - less distracting </a:t>
            </a:r>
            <a:endParaRPr lang="en-US" sz="1800" dirty="0"/>
          </a:p>
          <a:p>
            <a:r>
              <a:rPr lang="en-US" sz="1800" dirty="0"/>
              <a:t>[Preferred] whiteboard - required more </a:t>
            </a:r>
            <a:r>
              <a:rPr lang="en-US" sz="1800" dirty="0" smtClean="0"/>
              <a:t>planning </a:t>
            </a:r>
            <a:r>
              <a:rPr lang="en-US" sz="1800" dirty="0"/>
              <a:t>and depth = better learning 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Year Computer Science: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S1: CS12020 </a:t>
            </a:r>
            <a:r>
              <a:rPr lang="en-US" dirty="0"/>
              <a:t>Introduction to </a:t>
            </a:r>
            <a:r>
              <a:rPr lang="en-US" dirty="0" smtClean="0"/>
              <a:t>Programming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S2: CS12320 </a:t>
            </a:r>
            <a:r>
              <a:rPr lang="en-US" dirty="0"/>
              <a:t>Programming Using an Object-Oriented Language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are introduced to two languages with different paradigms: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C</a:t>
            </a:r>
            <a:r>
              <a:rPr lang="en-US" dirty="0"/>
              <a:t>, a procedural programming </a:t>
            </a:r>
            <a:r>
              <a:rPr lang="en-US" dirty="0" smtClean="0"/>
              <a:t>language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Java</a:t>
            </a:r>
            <a:r>
              <a:rPr lang="en-US" dirty="0"/>
              <a:t>, an Object-Oriented </a:t>
            </a:r>
            <a:r>
              <a:rPr lang="en-US" dirty="0"/>
              <a:t>(OO) </a:t>
            </a:r>
            <a:r>
              <a:rPr lang="en-US" dirty="0" smtClean="0"/>
              <a:t>Programming language </a:t>
            </a:r>
          </a:p>
          <a:p>
            <a:r>
              <a:rPr lang="en-US" dirty="0"/>
              <a:t>OO has been identified as a potential Threshold Concept in Computer Science </a:t>
            </a:r>
            <a:r>
              <a:rPr lang="en-US" dirty="0" smtClean="0"/>
              <a:t>[1]</a:t>
            </a:r>
          </a:p>
          <a:p>
            <a:endParaRPr lang="en-US" dirty="0" smtClean="0"/>
          </a:p>
          <a:p>
            <a:r>
              <a:rPr lang="en-US" dirty="0" smtClean="0"/>
              <a:t>This year we introduced a new tutorial using LEGO® SERIOUS PLAY® [2]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Negative Feedback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LEGO</a:t>
            </a:r>
          </a:p>
          <a:p>
            <a:pPr lvl="1"/>
            <a:r>
              <a:rPr lang="en-US" dirty="0"/>
              <a:t>Worksheet wasn’t too clear on what was wanted </a:t>
            </a:r>
            <a:endParaRPr lang="en-US" dirty="0"/>
          </a:p>
          <a:p>
            <a:pPr lvl="1"/>
            <a:r>
              <a:rPr lang="en-US" dirty="0"/>
              <a:t>Some lego pieces were far too sparse, and too many strange non-useful </a:t>
            </a:r>
            <a:r>
              <a:rPr lang="en-US" dirty="0" smtClean="0"/>
              <a:t>pieces</a:t>
            </a:r>
          </a:p>
          <a:p>
            <a:pPr lvl="1"/>
            <a:endParaRPr lang="en-US" dirty="0"/>
          </a:p>
          <a:p>
            <a:r>
              <a:rPr lang="en-US" dirty="0" smtClean="0"/>
              <a:t>Whiteboard</a:t>
            </a:r>
          </a:p>
          <a:p>
            <a:pPr lvl="1"/>
            <a:r>
              <a:rPr lang="en-US" dirty="0"/>
              <a:t>Felt ‘stunted’, took time to get tangible out- put. First part of worksheet felt unnecessary </a:t>
            </a:r>
            <a:endParaRPr lang="en-US" dirty="0"/>
          </a:p>
          <a:p>
            <a:pPr lvl="1"/>
            <a:r>
              <a:rPr lang="en-US" dirty="0"/>
              <a:t>Make the ”mission statement” less vague, more detailed </a:t>
            </a: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6188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indicated that </a:t>
            </a:r>
            <a:r>
              <a:rPr lang="en-US" sz="2000" b="1" dirty="0"/>
              <a:t>both tutorials were useful and </a:t>
            </a:r>
            <a:r>
              <a:rPr lang="en-US" sz="2000" b="1" dirty="0" smtClean="0"/>
              <a:t>engaging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This suggests that both tutorials have merit 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Different tutorials may appeal to different learning styles</a:t>
            </a:r>
          </a:p>
          <a:p>
            <a:pPr lvl="2">
              <a:buFont typeface="Arial" charset="0"/>
              <a:buChar char="•"/>
            </a:pPr>
            <a:endParaRPr lang="en-US" sz="1600" dirty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Lessons learned: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Not all students will like LEGO, some are very creative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Need to maintain direction for some students!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It can be difficult to get them to reflect on their design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It is very interesting to observe the process</a:t>
            </a:r>
          </a:p>
          <a:p>
            <a:pPr lvl="2">
              <a:buFont typeface="Arial" charset="0"/>
              <a:buChar char="•"/>
            </a:pPr>
            <a:endParaRPr lang="en-US" sz="1600" dirty="0" smtClean="0"/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It actually takes a while for the rumours to propagate; feedback from Friday tutorials of first week:</a:t>
            </a:r>
          </a:p>
          <a:p>
            <a:pPr lvl="3">
              <a:buFont typeface="Arial" charset="0"/>
              <a:buChar char="•"/>
            </a:pPr>
            <a:r>
              <a:rPr lang="en-US" sz="1600" dirty="0"/>
              <a:t>“not enough Legos</a:t>
            </a:r>
            <a:r>
              <a:rPr lang="en-US" sz="1600" dirty="0" smtClean="0"/>
              <a:t>.”</a:t>
            </a:r>
            <a:endParaRPr lang="en-US" sz="1600" dirty="0"/>
          </a:p>
          <a:p>
            <a:pPr lvl="3">
              <a:buFont typeface="Arial" charset="0"/>
              <a:buChar char="•"/>
            </a:pPr>
            <a:r>
              <a:rPr lang="en-US" sz="1600" dirty="0" smtClean="0"/>
              <a:t>“I </a:t>
            </a:r>
            <a:r>
              <a:rPr lang="en-US" sz="1600" dirty="0"/>
              <a:t>heard there was supposed to be lego</a:t>
            </a:r>
            <a:r>
              <a:rPr lang="en-US" sz="1600" dirty="0" smtClean="0"/>
              <a:t>.”</a:t>
            </a:r>
            <a:endParaRPr lang="en-US" sz="1600" dirty="0"/>
          </a:p>
          <a:p>
            <a:pPr lvl="3">
              <a:buFont typeface="Arial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We were promised lego’s by other students. They lied</a:t>
            </a:r>
            <a:r>
              <a:rPr lang="en-US" sz="1600" dirty="0" smtClean="0"/>
              <a:t>”</a:t>
            </a:r>
          </a:p>
          <a:p>
            <a:pPr lvl="3">
              <a:buFont typeface="Arial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I WANT LEGO” </a:t>
            </a:r>
            <a:endParaRPr lang="en-US" sz="1600" dirty="0"/>
          </a:p>
          <a:p>
            <a:pPr lvl="3">
              <a:buFont typeface="Arial" charset="0"/>
              <a:buChar char="•"/>
            </a:pP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hlinkClick r:id="rId2"/>
              </a:rPr>
              <a:t>https://www.lego.com/en-gb/seriousplay/</a:t>
            </a:r>
            <a:r>
              <a:rPr lang="en-US" sz="1400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LEGO</a:t>
            </a:r>
            <a:r>
              <a:rPr lang="en-US" sz="1400" dirty="0"/>
              <a:t>® SERIOUS PLAY</a:t>
            </a:r>
            <a:r>
              <a:rPr lang="en-US" sz="1400" dirty="0" smtClean="0"/>
              <a:t>®, LEGO and the methodology belong to </a:t>
            </a:r>
            <a:r>
              <a:rPr lang="en-US" sz="1400" b="1" dirty="0"/>
              <a:t>© </a:t>
            </a:r>
            <a:r>
              <a:rPr lang="en-US" sz="1400" b="1" dirty="0" smtClean="0"/>
              <a:t>2017 The </a:t>
            </a:r>
            <a:r>
              <a:rPr lang="en-US" sz="1400" b="1" dirty="0"/>
              <a:t>LEGO Group </a:t>
            </a:r>
            <a:endParaRPr lang="en-US" sz="1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J Boustedt et al. Threshold concepts in computer science: do they exist and are they useful? In ACM SIGCSE Bulletin, volume 39, pages 504–508. ACM, 2007.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E </a:t>
            </a:r>
            <a:r>
              <a:rPr lang="en-US" sz="1400" dirty="0"/>
              <a:t>Frick, S Tardini, and L Cantoni. Lego serious play. Universit`a della Svizzera italiana, Lugano, Switzerland, 2013.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D Gauntlett </a:t>
            </a:r>
            <a:r>
              <a:rPr lang="en-US" sz="1400" dirty="0"/>
              <a:t>and </a:t>
            </a:r>
            <a:r>
              <a:rPr lang="en-US" sz="1400" dirty="0" smtClean="0"/>
              <a:t>P Holzwarth</a:t>
            </a:r>
            <a:r>
              <a:rPr lang="en-US" sz="1400" dirty="0"/>
              <a:t>. Creative and visual methods for exploring identities. Visual Studies, 21(01):82–91, 2006. </a:t>
            </a:r>
            <a:endParaRPr lang="en-US" sz="1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IE Harel </a:t>
            </a:r>
            <a:r>
              <a:rPr lang="en-US" sz="1400" dirty="0"/>
              <a:t>and </a:t>
            </a:r>
            <a:r>
              <a:rPr lang="en-US" sz="1400" dirty="0" smtClean="0"/>
              <a:t>SE Papert</a:t>
            </a:r>
            <a:r>
              <a:rPr lang="en-US" sz="1400" dirty="0"/>
              <a:t>. Constructionism. Ablex Publishing, 1991. </a:t>
            </a:r>
            <a:endParaRPr lang="en-US" sz="1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M Csikszentmihalyi</a:t>
            </a:r>
            <a:r>
              <a:rPr lang="en-US" sz="1400" dirty="0"/>
              <a:t>. Flow: The psychology of optimal performance. Cambridge University Press, </a:t>
            </a:r>
            <a:r>
              <a:rPr lang="en-US" sz="1400" dirty="0" smtClean="0"/>
              <a:t>1990</a:t>
            </a:r>
            <a:r>
              <a:rPr lang="en-US" sz="1400" dirty="0"/>
              <a:t>. </a:t>
            </a:r>
            <a:endParaRPr lang="en-US" sz="14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S Kurkovsky</a:t>
            </a:r>
            <a:r>
              <a:rPr lang="en-US" sz="1400" dirty="0"/>
              <a:t>. Teaching software engineering with lego serious play. In Proceedings of the 2015 </a:t>
            </a:r>
            <a:r>
              <a:rPr lang="en-US" sz="1400" dirty="0" smtClean="0"/>
              <a:t>ACM Conference </a:t>
            </a:r>
            <a:r>
              <a:rPr lang="en-US" sz="1400" dirty="0"/>
              <a:t>on Innovation and Technology in Computer Science Education, pages 213–218. ACM, 2015. 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92" y="870460"/>
            <a:ext cx="4376357" cy="524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" y="286604"/>
            <a:ext cx="4863302" cy="46947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70" y="4662593"/>
            <a:ext cx="7543800" cy="145075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LEGO® SERIOUS PLAY® (LSP)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methodology designed for playful exploration of innovation and business </a:t>
            </a:r>
            <a:r>
              <a:rPr lang="en-US" dirty="0" smtClean="0"/>
              <a:t>performance</a:t>
            </a:r>
          </a:p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a variety of </a:t>
            </a:r>
            <a:r>
              <a:rPr lang="en-US" dirty="0" smtClean="0"/>
              <a:t>LEGO pieces</a:t>
            </a:r>
            <a:r>
              <a:rPr lang="en-US" dirty="0"/>
              <a:t>, participants construct a representation of the problem and explore ideas together. </a:t>
            </a:r>
            <a:endParaRPr lang="en-US" dirty="0" smtClean="0"/>
          </a:p>
          <a:p>
            <a:r>
              <a:rPr lang="en-US" dirty="0" smtClean="0"/>
              <a:t>LEGO allows </a:t>
            </a:r>
            <a:r>
              <a:rPr lang="en-US" dirty="0"/>
              <a:t>for fast prototyping and the analysis of links between items, making it possible to quickly change things and try new ideas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</a:p>
          <a:p>
            <a:r>
              <a:rPr lang="en-US" dirty="0" smtClean="0"/>
              <a:t>People </a:t>
            </a:r>
            <a:r>
              <a:rPr lang="en-US" dirty="0"/>
              <a:t>think about a problem differently </a:t>
            </a:r>
            <a:r>
              <a:rPr lang="en-US" dirty="0" smtClean="0"/>
              <a:t>when: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making </a:t>
            </a:r>
            <a:r>
              <a:rPr lang="en-US" dirty="0"/>
              <a:t>things </a:t>
            </a:r>
            <a:r>
              <a:rPr lang="en-US" dirty="0" smtClean="0"/>
              <a:t>[</a:t>
            </a:r>
            <a:r>
              <a:rPr lang="en-US" dirty="0"/>
              <a:t>4</a:t>
            </a:r>
            <a:r>
              <a:rPr lang="en-US" dirty="0" smtClean="0"/>
              <a:t>]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their hands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creatively </a:t>
            </a:r>
            <a:r>
              <a:rPr lang="en-US" dirty="0"/>
              <a:t>challenged </a:t>
            </a:r>
            <a:r>
              <a:rPr lang="en-US" dirty="0" smtClean="0"/>
              <a:t>[</a:t>
            </a:r>
            <a:r>
              <a:rPr lang="en-US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LEGO® SERIOUS PLAY® (LSP)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process of an LSP activity follows four main </a:t>
            </a:r>
            <a:r>
              <a:rPr lang="en-US" dirty="0" smtClean="0"/>
              <a:t>steps:</a:t>
            </a:r>
            <a:endParaRPr lang="en-US" dirty="0"/>
          </a:p>
          <a:p>
            <a:pPr marL="74980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Facilitator </a:t>
            </a:r>
            <a:r>
              <a:rPr lang="en-US" dirty="0"/>
              <a:t>poses a </a:t>
            </a:r>
            <a:r>
              <a:rPr lang="en-US" dirty="0" smtClean="0"/>
              <a:t>challenge</a:t>
            </a:r>
          </a:p>
          <a:p>
            <a:pPr marL="74980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Participants </a:t>
            </a:r>
            <a:r>
              <a:rPr lang="en-US" dirty="0"/>
              <a:t>build </a:t>
            </a:r>
            <a:r>
              <a:rPr lang="en-US" dirty="0" smtClean="0"/>
              <a:t>models</a:t>
            </a:r>
            <a:endParaRPr lang="en-US" dirty="0"/>
          </a:p>
          <a:p>
            <a:pPr marL="74980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Participants </a:t>
            </a:r>
            <a:r>
              <a:rPr lang="en-US" dirty="0"/>
              <a:t>explain their </a:t>
            </a:r>
            <a:r>
              <a:rPr lang="en-US" dirty="0" smtClean="0"/>
              <a:t>models</a:t>
            </a:r>
          </a:p>
          <a:p>
            <a:pPr marL="749808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Participants reflect</a:t>
            </a:r>
            <a:r>
              <a:rPr lang="en-US" dirty="0"/>
              <a:t> </a:t>
            </a:r>
            <a:r>
              <a:rPr lang="en-US" dirty="0" smtClean="0"/>
              <a:t>on their models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CS12320 Tutorial: Whiteboard Diagrams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73498"/>
            <a:ext cx="3787677" cy="3795595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en-US" sz="1800" b="1" dirty="0" smtClean="0"/>
              <a:t>Task</a:t>
            </a:r>
            <a:r>
              <a:rPr lang="en-US" sz="1800" dirty="0" smtClean="0"/>
              <a:t>: examine a problem statement and determine suitable objects for an OO program</a:t>
            </a:r>
          </a:p>
          <a:p>
            <a:endParaRPr lang="en-US" sz="1800" dirty="0" smtClean="0"/>
          </a:p>
          <a:p>
            <a:r>
              <a:rPr lang="en-US" sz="1800" b="1" dirty="0" smtClean="0"/>
              <a:t>Action: </a:t>
            </a:r>
            <a:r>
              <a:rPr lang="en-US" sz="1800" dirty="0" smtClean="0"/>
              <a:t>draw diagrams showing the connections between potential objects</a:t>
            </a:r>
            <a:endParaRPr lang="en-US" sz="1800" b="1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6" y="2073499"/>
            <a:ext cx="3555364" cy="334622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CS12320 Tutorial: </a:t>
            </a:r>
            <a:r>
              <a:rPr lang="en-US" sz="3600" dirty="0" smtClean="0"/>
              <a:t>LEGO® SERIOUS PLAY®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73498"/>
            <a:ext cx="3761919" cy="3795595"/>
          </a:xfrm>
        </p:spPr>
        <p:txBody>
          <a:bodyPr>
            <a:normAutofit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Task</a:t>
            </a:r>
            <a:r>
              <a:rPr lang="en-US" sz="1800" dirty="0" smtClean="0"/>
              <a:t>: examine a problem statement and determine suitable objects for an OO program</a:t>
            </a:r>
          </a:p>
          <a:p>
            <a:endParaRPr lang="en-US" sz="1800" dirty="0" smtClean="0"/>
          </a:p>
          <a:p>
            <a:r>
              <a:rPr lang="en-US" sz="1800" b="1" dirty="0"/>
              <a:t>Action: </a:t>
            </a:r>
            <a:r>
              <a:rPr lang="en-US" sz="1800" dirty="0" smtClean="0"/>
              <a:t>create a LEGO representation </a:t>
            </a:r>
            <a:r>
              <a:rPr lang="en-US" sz="1800" dirty="0"/>
              <a:t>showing the connections between potential objects</a:t>
            </a:r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8204"/>
          <a:stretch/>
        </p:blipFill>
        <p:spPr>
          <a:xfrm>
            <a:off x="4700790" y="2257723"/>
            <a:ext cx="3665970" cy="308547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Action Research Project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4862286"/>
            <a:ext cx="7886700" cy="8016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Does LSP offer an additional method of exploring the task of identifying objects within a problem statement for </a:t>
            </a:r>
            <a:r>
              <a:rPr lang="en-US" sz="2400" dirty="0" smtClean="0"/>
              <a:t>OO?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68" y="1970469"/>
            <a:ext cx="3273464" cy="268446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Which of the two tutorials </a:t>
            </a:r>
            <a:r>
              <a:rPr lang="en-US" dirty="0" smtClean="0"/>
              <a:t>are most useful/preferred</a:t>
            </a:r>
            <a:r>
              <a:rPr lang="en-US" dirty="0"/>
              <a:t>?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confidence grow on understanding of </a:t>
            </a:r>
            <a:r>
              <a:rPr lang="en-US" dirty="0" smtClean="0"/>
              <a:t>OO </a:t>
            </a:r>
            <a:r>
              <a:rPr lang="en-US" dirty="0"/>
              <a:t>between tutorials? </a:t>
            </a:r>
            <a:endParaRPr lang="en-US" dirty="0" smtClean="0"/>
          </a:p>
          <a:p>
            <a:pPr marL="749808" lvl="1" indent="-457200">
              <a:buFont typeface="+mj-lt"/>
              <a:buAutoNum type="alphaLcParenR"/>
            </a:pPr>
            <a:r>
              <a:rPr lang="en-US" dirty="0"/>
              <a:t>Does the order of the tutorials </a:t>
            </a:r>
            <a:r>
              <a:rPr lang="en-US" dirty="0" smtClean="0"/>
              <a:t>result </a:t>
            </a:r>
            <a:r>
              <a:rPr lang="en-US" dirty="0"/>
              <a:t>in </a:t>
            </a:r>
            <a:r>
              <a:rPr lang="en-US" dirty="0" smtClean="0"/>
              <a:t>different </a:t>
            </a:r>
            <a:r>
              <a:rPr lang="en-US" dirty="0"/>
              <a:t>amounts of confidence growth between weeks 1 and 2?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previous experience in </a:t>
            </a:r>
            <a:r>
              <a:rPr lang="en-US" dirty="0" smtClean="0"/>
              <a:t>OO affect the </a:t>
            </a:r>
            <a:r>
              <a:rPr lang="en-US" dirty="0"/>
              <a:t>responses for most </a:t>
            </a:r>
            <a:r>
              <a:rPr lang="en-US" dirty="0" smtClean="0"/>
              <a:t>useful/preferred </a:t>
            </a:r>
            <a:r>
              <a:rPr lang="en-US" dirty="0"/>
              <a:t>tutorial?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understanding of objects change differently during the </a:t>
            </a:r>
            <a:r>
              <a:rPr lang="en-US" dirty="0" smtClean="0"/>
              <a:t>two tutorials? 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Gathering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 tutorials per week</a:t>
            </a:r>
          </a:p>
          <a:p>
            <a:pPr lvl="1"/>
            <a:r>
              <a:rPr lang="en-US" sz="1600" dirty="0" smtClean="0"/>
              <a:t>CS12320: </a:t>
            </a:r>
            <a:r>
              <a:rPr lang="en-US" sz="1600" dirty="0" smtClean="0"/>
              <a:t>11 x</a:t>
            </a:r>
            <a:r>
              <a:rPr lang="en-US" sz="1600" dirty="0" smtClean="0"/>
              <a:t> 17-18 students</a:t>
            </a:r>
          </a:p>
          <a:p>
            <a:pPr lvl="1"/>
            <a:r>
              <a:rPr lang="en-US" sz="1600" dirty="0" smtClean="0"/>
              <a:t>CC12320: 1 x 5 students</a:t>
            </a:r>
          </a:p>
          <a:p>
            <a:pPr lvl="1"/>
            <a:endParaRPr lang="en-US" dirty="0"/>
          </a:p>
          <a:p>
            <a:r>
              <a:rPr lang="en-US" u="sng" dirty="0"/>
              <a:t>C</a:t>
            </a:r>
            <a:r>
              <a:rPr lang="en-US" u="sng" dirty="0" smtClean="0"/>
              <a:t>ompare the LSP and Whiteboard Diagrams (WBD) tutorials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Week 1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6 groups were randomly selected to start with LSP in first week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Remaining 6 groups started with WBD</a:t>
            </a:r>
          </a:p>
          <a:p>
            <a:r>
              <a:rPr lang="en-US" sz="2000" dirty="0" smtClean="0"/>
              <a:t>Week 2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Both groups completed the second tutorial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Gathered questionnaire data after both tutorials for all groups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411C-48E0-6640-9DF1-7EE800E47E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2017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C274E24C-C9A0-4697-B048-A08A7FFB0A15}"/>
</file>

<file path=customXml/itemProps2.xml><?xml version="1.0" encoding="utf-8"?>
<ds:datastoreItem xmlns:ds="http://schemas.openxmlformats.org/officeDocument/2006/customXml" ds:itemID="{16119486-CB19-4C2A-A8C1-BAB97D4D827A}"/>
</file>

<file path=customXml/itemProps3.xml><?xml version="1.0" encoding="utf-8"?>
<ds:datastoreItem xmlns:ds="http://schemas.openxmlformats.org/officeDocument/2006/customXml" ds:itemID="{08BCE988-562B-47EB-ACC0-E593A6021A7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7997</TotalTime>
  <Words>1795</Words>
  <Application>Microsoft Macintosh PowerPoint</Application>
  <PresentationFormat>On-screen Show (4:3)</PresentationFormat>
  <Paragraphs>338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Retrospect</vt:lpstr>
      <vt:lpstr>LEGO – the Building Blocks for Understanding Object-Oriented Programming </vt:lpstr>
      <vt:lpstr>Background</vt:lpstr>
      <vt:lpstr>LEGO® SERIOUS PLAY® (LSP)</vt:lpstr>
      <vt:lpstr>LEGO® SERIOUS PLAY® (LSP)</vt:lpstr>
      <vt:lpstr>CS12320 Tutorial: Whiteboard Diagrams</vt:lpstr>
      <vt:lpstr>CS12320 Tutorial: LEGO® SERIOUS PLAY® </vt:lpstr>
      <vt:lpstr>Action Research Project</vt:lpstr>
      <vt:lpstr>Questions</vt:lpstr>
      <vt:lpstr>Gathering Data</vt:lpstr>
      <vt:lpstr>Questionnaires</vt:lpstr>
      <vt:lpstr>Which of the two tutorials do they cite as most useful / preferred? </vt:lpstr>
      <vt:lpstr>Does confidence grow on understanding of OO Programming between tutorials? </vt:lpstr>
      <vt:lpstr>Does confidence grow on understanding of OO Programming between tutorials? </vt:lpstr>
      <vt:lpstr>Does previous experience in OO affect responses for most useful / preferred? </vt:lpstr>
      <vt:lpstr>Does understanding of objects change differently during the tutorials? </vt:lpstr>
      <vt:lpstr>Further Questions… (1)</vt:lpstr>
      <vt:lpstr>Further Questions… (2)</vt:lpstr>
      <vt:lpstr>Positive Feedback for LEGO</vt:lpstr>
      <vt:lpstr>Positive Feedback for Whiteboard</vt:lpstr>
      <vt:lpstr>Negative Feedback</vt:lpstr>
      <vt:lpstr>Conclusions</vt:lpstr>
      <vt:lpstr>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Miles [hem23]</dc:creator>
  <cp:lastModifiedBy>Helen Miles [hem23]</cp:lastModifiedBy>
  <cp:revision>76</cp:revision>
  <cp:lastPrinted>2017-07-10T00:17:06Z</cp:lastPrinted>
  <dcterms:created xsi:type="dcterms:W3CDTF">2017-07-04T20:57:48Z</dcterms:created>
  <dcterms:modified xsi:type="dcterms:W3CDTF">2017-07-10T10:15:40Z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