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9" r:id="rId3"/>
    <p:sldId id="301" r:id="rId4"/>
    <p:sldId id="307" r:id="rId5"/>
    <p:sldId id="316" r:id="rId6"/>
    <p:sldId id="311" r:id="rId7"/>
    <p:sldId id="317" r:id="rId8"/>
    <p:sldId id="310" r:id="rId9"/>
    <p:sldId id="305" r:id="rId10"/>
    <p:sldId id="312" r:id="rId11"/>
    <p:sldId id="314" r:id="rId12"/>
    <p:sldId id="322" r:id="rId13"/>
    <p:sldId id="323" r:id="rId14"/>
    <p:sldId id="324" r:id="rId15"/>
    <p:sldId id="31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Stanley" initials="CS" lastIdx="1" clrIdx="0">
    <p:extLst>
      <p:ext uri="{19B8F6BF-5375-455C-9EA6-DF929625EA0E}">
        <p15:presenceInfo xmlns:p15="http://schemas.microsoft.com/office/powerpoint/2012/main" userId="S::christina.stanley@chester.ac.uk::f6d3e403-9df5-431f-9869-0511af5f4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D746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4646"/>
  </p:normalViewPr>
  <p:slideViewPr>
    <p:cSldViewPr snapToGrid="0">
      <p:cViewPr varScale="1">
        <p:scale>
          <a:sx n="60" d="100"/>
          <a:sy n="60" d="100"/>
        </p:scale>
        <p:origin x="8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7197-A373-4E4D-92FA-3083760307EE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3C08-7588-4A13-9B39-3659B4DC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0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5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3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4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9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7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313D-8BF4-4828-80CC-495B69698569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4DB5-3E5A-492C-B5CB-228ED1624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9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christina.stanley@chester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ochester.padlet.org/christinastanley1/dhifdzqf06d2hyr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vox.com/blog/2017/vevox-breaks-barriers-in-medical-education" TargetMode="External"/><Relationship Id="rId2" Type="http://schemas.openxmlformats.org/officeDocument/2006/relationships/hyperlink" Target="https://doi.org/10.1046/j.0266-%204909.2003.00031.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77/00936502020290010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1822" y="1203649"/>
            <a:ext cx="5034783" cy="32876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effectLst/>
              </a:rPr>
              <a:t>Polling to boost student confidence and promote inclusivity</a:t>
            </a:r>
            <a:endParaRPr lang="en-US" sz="4800" dirty="0">
              <a:effectLst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747DC7-183F-4825-A82B-2C1151E8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1" y="5526823"/>
            <a:ext cx="2706891" cy="1082756"/>
          </a:xfrm>
          <a:prstGeom prst="rect">
            <a:avLst/>
          </a:prstGeom>
        </p:spPr>
      </p:pic>
      <p:pic>
        <p:nvPicPr>
          <p:cNvPr id="6" name="Picture 2" descr="Hands, Hand, Raised, Hands Raised">
            <a:extLst>
              <a:ext uri="{FF2B5EF4-FFF2-40B4-BE49-F238E27FC236}">
                <a16:creationId xmlns:a16="http://schemas.microsoft.com/office/drawing/2014/main" id="{0A7C0335-0734-4C69-8FE6-A3F179BF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81" y="160037"/>
            <a:ext cx="5037872" cy="37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709658F-48D2-46DD-98A7-F741AC2B4646}"/>
              </a:ext>
            </a:extLst>
          </p:cNvPr>
          <p:cNvSpPr txBox="1">
            <a:spLocks/>
          </p:cNvSpPr>
          <p:nvPr/>
        </p:nvSpPr>
        <p:spPr>
          <a:xfrm>
            <a:off x="5570375" y="5159829"/>
            <a:ext cx="6882881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Dr Chrissy Stanley </a:t>
            </a:r>
            <a:r>
              <a:rPr lang="en-US" sz="2800" dirty="0"/>
              <a:t> </a:t>
            </a: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christina.stanley@chester.ac.uk</a:t>
            </a:r>
            <a:r>
              <a:rPr lang="en-US" sz="2800" dirty="0"/>
              <a:t> </a:t>
            </a:r>
          </a:p>
          <a:p>
            <a:r>
              <a:rPr lang="en-US" sz="2800" dirty="0"/>
              <a:t>@crstanley_rsrch</a:t>
            </a:r>
          </a:p>
        </p:txBody>
      </p:sp>
      <p:pic>
        <p:nvPicPr>
          <p:cNvPr id="9" name="Picture 8" descr="Image result for twitter">
            <a:extLst>
              <a:ext uri="{FF2B5EF4-FFF2-40B4-BE49-F238E27FC236}">
                <a16:creationId xmlns:a16="http://schemas.microsoft.com/office/drawing/2014/main" id="{2F1B6F3F-18D9-4DAE-88C2-C0560504A38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87" y="6068201"/>
            <a:ext cx="565515" cy="41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evox | Event Industry News">
            <a:extLst>
              <a:ext uri="{FF2B5EF4-FFF2-40B4-BE49-F238E27FC236}">
                <a16:creationId xmlns:a16="http://schemas.microsoft.com/office/drawing/2014/main" id="{BA2AA16E-D5D3-4F62-8536-14ABF404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6" y="0"/>
            <a:ext cx="1753704" cy="1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6E212-6991-4E09-A90A-ED5A7450AD31}"/>
              </a:ext>
            </a:extLst>
          </p:cNvPr>
          <p:cNvSpPr txBox="1"/>
          <p:nvPr/>
        </p:nvSpPr>
        <p:spPr>
          <a:xfrm>
            <a:off x="6310263" y="788150"/>
            <a:ext cx="355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Anonymous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F8EFF-5A38-4E66-90F5-AE3F6F945492}"/>
              </a:ext>
            </a:extLst>
          </p:cNvPr>
          <p:cNvSpPr txBox="1"/>
          <p:nvPr/>
        </p:nvSpPr>
        <p:spPr>
          <a:xfrm rot="5400000">
            <a:off x="6737230" y="1746735"/>
            <a:ext cx="790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8979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12192001" cy="2671607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0B0EC3-3C3A-4953-99D2-5D42A0E53122}"/>
              </a:ext>
            </a:extLst>
          </p:cNvPr>
          <p:cNvSpPr txBox="1">
            <a:spLocks/>
          </p:cNvSpPr>
          <p:nvPr/>
        </p:nvSpPr>
        <p:spPr>
          <a:xfrm>
            <a:off x="4012331" y="655732"/>
            <a:ext cx="4225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Project 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7A1A5-67C1-4DD0-8A2E-C980EEB77E57}"/>
              </a:ext>
            </a:extLst>
          </p:cNvPr>
          <p:cNvSpPr txBox="1"/>
          <p:nvPr/>
        </p:nvSpPr>
        <p:spPr>
          <a:xfrm>
            <a:off x="1485599" y="3118586"/>
            <a:ext cx="9278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6</a:t>
            </a:r>
            <a:r>
              <a:rPr lang="en-GB" sz="3600" b="1" dirty="0"/>
              <a:t> </a:t>
            </a:r>
            <a:r>
              <a:rPr lang="en-GB" sz="2400" dirty="0"/>
              <a:t>first year modules in Faculty of Medicine &amp; Life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3</a:t>
            </a:r>
            <a:r>
              <a:rPr lang="en-GB" sz="2400" dirty="0"/>
              <a:t> randomly assigned “experimental”, </a:t>
            </a:r>
            <a:r>
              <a:rPr lang="en-GB" sz="2800" b="1" dirty="0"/>
              <a:t>3</a:t>
            </a:r>
            <a:r>
              <a:rPr lang="en-GB" sz="2400" dirty="0"/>
              <a:t> “control”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Initial questionnaire distributed, follow up questionnaire in session </a:t>
            </a:r>
            <a:r>
              <a:rPr lang="en-GB" sz="2800" b="1" dirty="0"/>
              <a:t>5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Data collected on participation rates (standardised protocol)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Focus groups to be held in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Progress: </a:t>
            </a:r>
            <a:r>
              <a:rPr lang="en-GB" sz="2800" b="1" dirty="0"/>
              <a:t>4</a:t>
            </a:r>
            <a:r>
              <a:rPr lang="en-GB" sz="2400" b="1" dirty="0"/>
              <a:t> </a:t>
            </a:r>
            <a:r>
              <a:rPr lang="en-GB" sz="2400" dirty="0"/>
              <a:t>modules almost complete, </a:t>
            </a:r>
            <a:r>
              <a:rPr lang="en-GB" sz="2800" b="1" dirty="0"/>
              <a:t>2</a:t>
            </a:r>
            <a:r>
              <a:rPr lang="en-GB" sz="2400" b="1" dirty="0"/>
              <a:t> </a:t>
            </a:r>
            <a:r>
              <a:rPr lang="en-GB" sz="2400" dirty="0"/>
              <a:t>starting after Christmas</a:t>
            </a:r>
          </a:p>
          <a:p>
            <a:r>
              <a:rPr lang="en-GB" sz="2400" dirty="0"/>
              <a:t>Data from initial questionnaire visualised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2" descr="Vevox | Event Industry News">
            <a:extLst>
              <a:ext uri="{FF2B5EF4-FFF2-40B4-BE49-F238E27FC236}">
                <a16:creationId xmlns:a16="http://schemas.microsoft.com/office/drawing/2014/main" id="{6129623A-D3F8-43AB-84DF-64344F7D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144" y="-5409"/>
            <a:ext cx="1753704" cy="1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FA59D3-4DA4-4714-8A63-54BD776FB85B}"/>
              </a:ext>
            </a:extLst>
          </p:cNvPr>
          <p:cNvSpPr txBox="1">
            <a:spLocks/>
          </p:cNvSpPr>
          <p:nvPr/>
        </p:nvSpPr>
        <p:spPr>
          <a:xfrm>
            <a:off x="0" y="2647903"/>
            <a:ext cx="4225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Example questions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E8F3F7-8874-4817-913F-5B3C8710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70" y="-5409"/>
            <a:ext cx="4185942" cy="26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DC7CDF-8B25-4F65-8957-A6AB3B9A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66" y="958881"/>
            <a:ext cx="3981534" cy="26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75E54E4-3FF4-464F-8583-B8475D23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70" y="2663447"/>
            <a:ext cx="5042652" cy="26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64CCA4-CCF6-40D5-A178-F62E3383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56" y="3324463"/>
            <a:ext cx="4203244" cy="25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858738B-64AE-4D5D-84BC-912E6C92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70" y="3856404"/>
            <a:ext cx="4926468" cy="30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vox | Event Industry News">
            <a:extLst>
              <a:ext uri="{FF2B5EF4-FFF2-40B4-BE49-F238E27FC236}">
                <a16:creationId xmlns:a16="http://schemas.microsoft.com/office/drawing/2014/main" id="{3B9FF580-D0A2-417C-AFD5-456A4424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661226"/>
            <a:ext cx="1753704" cy="1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918B3D-4255-4D14-BC8B-F4FE73BC0F16}"/>
              </a:ext>
            </a:extLst>
          </p:cNvPr>
          <p:cNvSpPr txBox="1">
            <a:spLocks/>
          </p:cNvSpPr>
          <p:nvPr/>
        </p:nvSpPr>
        <p:spPr>
          <a:xfrm>
            <a:off x="614078" y="2712106"/>
            <a:ext cx="4225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What have we learnt?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CFB86-542C-4C23-BD39-F17591F978E4}"/>
              </a:ext>
            </a:extLst>
          </p:cNvPr>
          <p:cNvSpPr txBox="1"/>
          <p:nvPr/>
        </p:nvSpPr>
        <p:spPr>
          <a:xfrm>
            <a:off x="6381549" y="394636"/>
            <a:ext cx="469712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Co-create guidelines for effective use of polling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Padlet: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r>
              <a:rPr lang="en-GB" sz="2400" dirty="0">
                <a:hlinkClick r:id="rId3"/>
              </a:rPr>
              <a:t>https://uochester.padlet.org/christinastanley1/dhifdzqf06d2hyrz</a:t>
            </a:r>
            <a:endParaRPr lang="en-GB" sz="2400" dirty="0"/>
          </a:p>
          <a:p>
            <a:pPr algn="ctr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endParaRPr lang="en-GB" sz="2400" b="1" dirty="0"/>
          </a:p>
        </p:txBody>
      </p:sp>
      <p:pic>
        <p:nvPicPr>
          <p:cNvPr id="7" name="Picture 2" descr="Hands, Hand, Raised, Hands Raised">
            <a:extLst>
              <a:ext uri="{FF2B5EF4-FFF2-40B4-BE49-F238E27FC236}">
                <a16:creationId xmlns:a16="http://schemas.microsoft.com/office/drawing/2014/main" id="{9EFBFBA2-919D-4771-9BC7-2EA00A60C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338" y="4407762"/>
            <a:ext cx="2822770" cy="20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262E25-531C-43B4-9497-B6F4A57C2575}"/>
              </a:ext>
            </a:extLst>
          </p:cNvPr>
          <p:cNvSpPr txBox="1">
            <a:spLocks/>
          </p:cNvSpPr>
          <p:nvPr/>
        </p:nvSpPr>
        <p:spPr>
          <a:xfrm>
            <a:off x="1160276" y="115389"/>
            <a:ext cx="4225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Any questions?</a:t>
            </a:r>
          </a:p>
        </p:txBody>
      </p:sp>
      <p:pic>
        <p:nvPicPr>
          <p:cNvPr id="8" name="Picture 2" descr="Hands, Hand, Raised, Hands Raised">
            <a:extLst>
              <a:ext uri="{FF2B5EF4-FFF2-40B4-BE49-F238E27FC236}">
                <a16:creationId xmlns:a16="http://schemas.microsoft.com/office/drawing/2014/main" id="{59172A6A-1477-47D5-B924-B1964FC4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276" y="1554880"/>
            <a:ext cx="2822770" cy="207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3F0A4E-663C-454C-B491-52817CB692DD}"/>
              </a:ext>
            </a:extLst>
          </p:cNvPr>
          <p:cNvSpPr txBox="1"/>
          <p:nvPr/>
        </p:nvSpPr>
        <p:spPr>
          <a:xfrm>
            <a:off x="6320901" y="301841"/>
            <a:ext cx="5557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Thanks go to: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Michelle Cordingley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Michael Randles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Lizzy Deery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Gareth Nye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Tanja Harrison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Grace Smith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Amie Fletcher, Joe Probert, Izzy Whitley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Vevox</a:t>
            </a:r>
            <a:r>
              <a:rPr lang="en-GB" sz="2400" dirty="0"/>
              <a:t> for funding the research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A9355-EBDD-4414-87FE-3CC4A7CE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98" y="3857472"/>
            <a:ext cx="2157527" cy="2767263"/>
          </a:xfrm>
          <a:prstGeom prst="rect">
            <a:avLst/>
          </a:prstGeom>
        </p:spPr>
      </p:pic>
      <p:pic>
        <p:nvPicPr>
          <p:cNvPr id="10" name="Picture 2" descr="Vevox | Event Industry News">
            <a:extLst>
              <a:ext uri="{FF2B5EF4-FFF2-40B4-BE49-F238E27FC236}">
                <a16:creationId xmlns:a16="http://schemas.microsoft.com/office/drawing/2014/main" id="{8819F28D-1BC3-4646-9401-8A2A74D5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30" y="4474345"/>
            <a:ext cx="3033181" cy="20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8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9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D894-D341-4C6E-B7A6-EB3D0A57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523"/>
          </a:xfrm>
        </p:spPr>
        <p:txBody>
          <a:bodyPr>
            <a:normAutofit fontScale="90000"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45B0-37EE-4E4E-B251-0A61E34F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97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1300" b="0" i="0" dirty="0">
                <a:solidFill>
                  <a:srgbClr val="222222"/>
                </a:solidFill>
                <a:effectLst/>
              </a:rPr>
              <a:t>Barr, M. L. (2017). Encouraging college student active engagement in learning: Student response methods and anonymity.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Journal of Computer Assisted Learning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33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(6), 621-632.</a:t>
            </a:r>
          </a:p>
          <a:p>
            <a:r>
              <a:rPr lang="en-GB" sz="1300" dirty="0"/>
              <a:t>Davis, S. (2003). Observations in classrooms using a network of handheld devices. Journal of Computer Assisted Learning, 19, 298–307 </a:t>
            </a:r>
            <a:r>
              <a:rPr lang="en-GB" sz="1300" dirty="0">
                <a:hlinkClick r:id="rId2"/>
              </a:rPr>
              <a:t>https://doi.org/10.1046/j.0266- 4909.2003.00031.x</a:t>
            </a:r>
            <a:r>
              <a:rPr lang="en-GB" sz="1300" dirty="0"/>
              <a:t>.</a:t>
            </a:r>
          </a:p>
          <a:p>
            <a:r>
              <a:rPr lang="en-GB" sz="1300" dirty="0"/>
              <a:t>Draper, S. W., &amp; Brown, M. I. (2004). Increasing interactivity in lectures using an electronic voting system. Journal of Computer Assisted Learning, 20, 81–94 https://doi.org/ 10.1111/j.1365-2729.2004.00074.x</a:t>
            </a:r>
          </a:p>
          <a:p>
            <a:r>
              <a:rPr lang="en-GB" sz="1300" dirty="0"/>
              <a:t>Farrow, E. (2018). </a:t>
            </a:r>
            <a:r>
              <a:rPr lang="en-GB" sz="1300" dirty="0" err="1"/>
              <a:t>Vevox</a:t>
            </a:r>
            <a:r>
              <a:rPr lang="en-GB" sz="1300" dirty="0"/>
              <a:t> breaks down barriers in medical education. Accessed on 29/6/20 - </a:t>
            </a:r>
            <a:r>
              <a:rPr lang="en-GB" sz="1300" dirty="0">
                <a:hlinkClick r:id="rId3"/>
              </a:rPr>
              <a:t>https://www.vevox.com/blog/2017/vevox-breaks-barriers-in-medical-education</a:t>
            </a:r>
            <a:endParaRPr lang="en-GB" sz="1300" dirty="0"/>
          </a:p>
          <a:p>
            <a:r>
              <a:rPr lang="en-GB" sz="1300" dirty="0" err="1"/>
              <a:t>Fies</a:t>
            </a:r>
            <a:r>
              <a:rPr lang="en-GB" sz="1300" dirty="0"/>
              <a:t>, C. H. (2005). Classroom response systems: What do they add to an active learning environment? (Doctoral dissertation, University of Texas at Austin, Austin, TX). Retrieved from http://search.proquest.com/docview/ 305391634?accountid=9840</a:t>
            </a:r>
          </a:p>
          <a:p>
            <a:r>
              <a:rPr lang="en-GB" sz="1300" dirty="0" err="1"/>
              <a:t>Fies</a:t>
            </a:r>
            <a:r>
              <a:rPr lang="en-GB" sz="1300" dirty="0"/>
              <a:t>, C., &amp; Marshall, J. (2006). Classroom response systems: A review of the literature. Journal Science Education and Technology, 15, 101–109 https://doi.org/10.1007/s10956- 006-0360-1.</a:t>
            </a:r>
          </a:p>
          <a:p>
            <a:r>
              <a:rPr lang="en-GB" sz="1300" dirty="0" err="1"/>
              <a:t>Flanagin</a:t>
            </a:r>
            <a:r>
              <a:rPr lang="en-GB" sz="1300" dirty="0"/>
              <a:t>, A., </a:t>
            </a:r>
            <a:r>
              <a:rPr lang="en-GB" sz="1300" dirty="0" err="1"/>
              <a:t>Tiyaamornwong</a:t>
            </a:r>
            <a:r>
              <a:rPr lang="en-GB" sz="1300" dirty="0"/>
              <a:t>, V., O’Connor, J., &amp; Seibold, D. R. (2002). Computer-mediated group work: The interaction of sex and anonymity. Communication Research, 29, 66–93 </a:t>
            </a:r>
            <a:r>
              <a:rPr lang="en-GB" sz="1300" dirty="0">
                <a:hlinkClick r:id="rId4"/>
              </a:rPr>
              <a:t>https://doi.org/10.1177/0093650202029001004</a:t>
            </a:r>
            <a:r>
              <a:rPr lang="en-GB" sz="1300" dirty="0"/>
              <a:t>.</a:t>
            </a:r>
          </a:p>
          <a:p>
            <a:r>
              <a:rPr lang="en-GB" sz="1300" dirty="0"/>
              <a:t>Freeman, M., &amp; Blayney, P. (2005). Promoting interactive </a:t>
            </a:r>
            <a:r>
              <a:rPr lang="en-GB" sz="1300" dirty="0" err="1"/>
              <a:t>inclass</a:t>
            </a:r>
            <a:r>
              <a:rPr lang="en-GB" sz="1300" dirty="0"/>
              <a:t> learning environments: A comparison of an electronic response system with a traditional alternative. Proceedings from the 11th Australasian Teaching Economics Conference, pp. 23–34. Retrieved from http://ses.library.usyd.edu.au/ bitstream/ 2123/199/1/03%20Freeman%20Blayney.pdf</a:t>
            </a:r>
          </a:p>
          <a:p>
            <a:r>
              <a:rPr lang="en-GB" sz="1300" dirty="0" err="1"/>
              <a:t>McKeachie</a:t>
            </a:r>
            <a:r>
              <a:rPr lang="en-GB" sz="1300" dirty="0"/>
              <a:t>, W. J., &amp; Svinicki, M. (2006). </a:t>
            </a:r>
            <a:r>
              <a:rPr lang="en-GB" sz="1300" dirty="0" err="1"/>
              <a:t>McKeachie’s</a:t>
            </a:r>
            <a:r>
              <a:rPr lang="en-GB" sz="1300" dirty="0"/>
              <a:t> teaching tips: Strategies, research, and theory for college and university teachers (12th ed.). Boston, MA: Houghton Mifflin.</a:t>
            </a:r>
          </a:p>
          <a:p>
            <a:r>
              <a:rPr lang="en-GB" sz="1300" dirty="0" err="1"/>
              <a:t>Siau</a:t>
            </a:r>
            <a:r>
              <a:rPr lang="en-GB" sz="1300" dirty="0"/>
              <a:t>, K., Sheng, H., &amp; Nah, F. F. (2006). Use of a classroom response system to enhance classroom interactivity. IEEE Transactions on Education, 49, 398–403 https://doi.org/ 10.1109/TE.2006.879802.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423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7A4026-8206-4350-A3EB-86508D2A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for this session: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EC4D6-9034-4990-9C3B-2AADF37CEBFB}"/>
              </a:ext>
            </a:extLst>
          </p:cNvPr>
          <p:cNvSpPr txBox="1"/>
          <p:nvPr/>
        </p:nvSpPr>
        <p:spPr>
          <a:xfrm>
            <a:off x="5670445" y="363183"/>
            <a:ext cx="63972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Evaluate importance of anonymity in polling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Consider whether anonymity is particularly beneficial for certain groups of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Overview of ongoing research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Co-create guidelines for effective use of polling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11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D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0C6CB-4320-475F-ACF5-C84A1CB66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48" y="-1"/>
            <a:ext cx="3113627" cy="2494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CA096-B9DB-45F9-8D04-35E923936860}"/>
              </a:ext>
            </a:extLst>
          </p:cNvPr>
          <p:cNvSpPr txBox="1"/>
          <p:nvPr/>
        </p:nvSpPr>
        <p:spPr>
          <a:xfrm>
            <a:off x="5709684" y="2163618"/>
            <a:ext cx="1731869" cy="19137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theverge.com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7CBF6-49C0-4AB6-AF1D-8F482325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176" y="3888789"/>
            <a:ext cx="5561119" cy="2969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3507D-8C6C-4110-B2E6-526788F07852}"/>
              </a:ext>
            </a:extLst>
          </p:cNvPr>
          <p:cNvSpPr txBox="1"/>
          <p:nvPr/>
        </p:nvSpPr>
        <p:spPr>
          <a:xfrm>
            <a:off x="8971442" y="5227798"/>
            <a:ext cx="4305300" cy="4603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Farrow,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8A4A8-3184-4C11-A02E-9F16945D8AD7}"/>
              </a:ext>
            </a:extLst>
          </p:cNvPr>
          <p:cNvSpPr/>
          <p:nvPr/>
        </p:nvSpPr>
        <p:spPr>
          <a:xfrm>
            <a:off x="0" y="0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61D4A-D3B2-45DC-B2AA-A2F60991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Sudden transition to online learning…</a:t>
            </a:r>
          </a:p>
        </p:txBody>
      </p:sp>
      <p:pic>
        <p:nvPicPr>
          <p:cNvPr id="8" name="Picture 2" descr="History, University of Chester - Home | Facebook">
            <a:extLst>
              <a:ext uri="{FF2B5EF4-FFF2-40B4-BE49-F238E27FC236}">
                <a16:creationId xmlns:a16="http://schemas.microsoft.com/office/drawing/2014/main" id="{198D40BC-3742-4924-9EB3-E0AD6222A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0A79-9AA4-4D25-82D9-658EAFC41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176" y="2087129"/>
            <a:ext cx="3609824" cy="18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D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3507D-8C6C-4110-B2E6-526788F07852}"/>
              </a:ext>
            </a:extLst>
          </p:cNvPr>
          <p:cNvSpPr txBox="1"/>
          <p:nvPr/>
        </p:nvSpPr>
        <p:spPr>
          <a:xfrm>
            <a:off x="8971442" y="5227798"/>
            <a:ext cx="4305300" cy="4603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Farrow,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5AC0E-448B-4C0A-A97A-9F560A8A1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548" y="-5409"/>
            <a:ext cx="3941624" cy="1399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8F6BE9-45FB-4367-B552-1A7D85030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183" y="1161833"/>
            <a:ext cx="3449944" cy="2273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78D06-4263-430F-A4FD-945CE902A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547" y="3284738"/>
            <a:ext cx="5500181" cy="1940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9B196-83F1-434B-810F-206C70909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05" y="5238842"/>
            <a:ext cx="6077915" cy="16191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376BBCE-3FE7-412D-97C1-5B09F31FAAEB}"/>
              </a:ext>
            </a:extLst>
          </p:cNvPr>
          <p:cNvSpPr/>
          <p:nvPr/>
        </p:nvSpPr>
        <p:spPr>
          <a:xfrm>
            <a:off x="0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61D4A-D3B2-45DC-B2AA-A2F60991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-798103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Allowing anonymity appeared to improve engagement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History, University of Chester - Home | Facebook">
            <a:extLst>
              <a:ext uri="{FF2B5EF4-FFF2-40B4-BE49-F238E27FC236}">
                <a16:creationId xmlns:a16="http://schemas.microsoft.com/office/drawing/2014/main" id="{E34D66F2-D77D-494C-82D9-926825F6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A3EAA-FD2E-41F7-8754-C09C0A157E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28" t="35695"/>
          <a:stretch/>
        </p:blipFill>
        <p:spPr>
          <a:xfrm>
            <a:off x="616664" y="4105205"/>
            <a:ext cx="4857733" cy="2759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8809B-3DCB-4249-99E3-E9012D227EA1}"/>
              </a:ext>
            </a:extLst>
          </p:cNvPr>
          <p:cNvSpPr txBox="1"/>
          <p:nvPr/>
        </p:nvSpPr>
        <p:spPr>
          <a:xfrm>
            <a:off x="645539" y="65342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www.vevox.com</a:t>
            </a:r>
          </a:p>
        </p:txBody>
      </p:sp>
    </p:spTree>
    <p:extLst>
      <p:ext uri="{BB962C8B-B14F-4D97-AF65-F5344CB8AC3E}">
        <p14:creationId xmlns:p14="http://schemas.microsoft.com/office/powerpoint/2010/main" val="27696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D7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3507D-8C6C-4110-B2E6-526788F07852}"/>
              </a:ext>
            </a:extLst>
          </p:cNvPr>
          <p:cNvSpPr txBox="1"/>
          <p:nvPr/>
        </p:nvSpPr>
        <p:spPr>
          <a:xfrm>
            <a:off x="8971442" y="5227798"/>
            <a:ext cx="4305300" cy="4603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Farrow, 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76BBCE-3FE7-412D-97C1-5B09F31FAAEB}"/>
              </a:ext>
            </a:extLst>
          </p:cNvPr>
          <p:cNvSpPr/>
          <p:nvPr/>
        </p:nvSpPr>
        <p:spPr>
          <a:xfrm>
            <a:off x="0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History, University of Chester - Home | Facebook">
            <a:extLst>
              <a:ext uri="{FF2B5EF4-FFF2-40B4-BE49-F238E27FC236}">
                <a16:creationId xmlns:a16="http://schemas.microsoft.com/office/drawing/2014/main" id="{E34D66F2-D77D-494C-82D9-926825F6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A3EAA-FD2E-41F7-8754-C09C0A15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8" t="35695"/>
          <a:stretch/>
        </p:blipFill>
        <p:spPr>
          <a:xfrm>
            <a:off x="610815" y="4103739"/>
            <a:ext cx="4857733" cy="2759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8809B-3DCB-4249-99E3-E9012D227EA1}"/>
              </a:ext>
            </a:extLst>
          </p:cNvPr>
          <p:cNvSpPr txBox="1"/>
          <p:nvPr/>
        </p:nvSpPr>
        <p:spPr>
          <a:xfrm>
            <a:off x="628933" y="654390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www.vevox.com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296AFB-51F2-45AF-9E4D-8A729849E646}"/>
              </a:ext>
            </a:extLst>
          </p:cNvPr>
          <p:cNvSpPr txBox="1"/>
          <p:nvPr/>
        </p:nvSpPr>
        <p:spPr>
          <a:xfrm>
            <a:off x="5568139" y="1162174"/>
            <a:ext cx="63972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Anonymity can increase engagement/interaction, especially where students less confident in their answer </a:t>
            </a:r>
            <a:r>
              <a:rPr lang="en-GB" sz="1600" dirty="0"/>
              <a:t>(Freeman &amp; Blayney, 2005; </a:t>
            </a:r>
            <a:r>
              <a:rPr lang="en-GB" sz="1600" dirty="0" err="1"/>
              <a:t>Siau</a:t>
            </a:r>
            <a:r>
              <a:rPr lang="en-GB" sz="1600" dirty="0"/>
              <a:t> et al 2006)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Allows non-threatening exploration of answers/ </a:t>
            </a:r>
          </a:p>
          <a:p>
            <a:r>
              <a:rPr lang="en-GB" sz="2400" dirty="0"/>
              <a:t>    discussion of ideas </a:t>
            </a:r>
            <a:r>
              <a:rPr lang="en-GB" sz="1600" dirty="0"/>
              <a:t>(Davis, 2003)</a:t>
            </a:r>
          </a:p>
          <a:p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Decreases negative emotions associated with answering a question in class – anxiety, fear, pressure &amp; embarrassment </a:t>
            </a:r>
            <a:r>
              <a:rPr lang="en-GB" sz="1600" dirty="0"/>
              <a:t>(Barr, 2017)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Avoids discussion being dominated by the more</a:t>
            </a:r>
          </a:p>
          <a:p>
            <a:r>
              <a:rPr lang="en-GB" sz="2400" dirty="0"/>
              <a:t>    confident students in the class </a:t>
            </a:r>
            <a:r>
              <a:rPr lang="en-GB" sz="1600" dirty="0"/>
              <a:t>(</a:t>
            </a:r>
            <a:r>
              <a:rPr lang="en-GB" sz="1600" dirty="0" err="1"/>
              <a:t>Fies</a:t>
            </a:r>
            <a:r>
              <a:rPr lang="en-GB" sz="1600" dirty="0"/>
              <a:t> &amp; Marshall, 2006)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B39C4-6ACA-497D-8487-83461969539F}"/>
              </a:ext>
            </a:extLst>
          </p:cNvPr>
          <p:cNvSpPr txBox="1"/>
          <p:nvPr/>
        </p:nvSpPr>
        <p:spPr>
          <a:xfrm>
            <a:off x="6276513" y="17755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Nothing new…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E569AC7-308A-45E6-AECD-5E5C1C822855}"/>
              </a:ext>
            </a:extLst>
          </p:cNvPr>
          <p:cNvSpPr txBox="1">
            <a:spLocks/>
          </p:cNvSpPr>
          <p:nvPr/>
        </p:nvSpPr>
        <p:spPr>
          <a:xfrm>
            <a:off x="621629" y="-798103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bg1"/>
                </a:solidFill>
              </a:rPr>
              <a:t>Allowing anonymity appeared to improve engagement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1E3047-CE1E-436B-86D9-64CCB7440FA4}"/>
              </a:ext>
            </a:extLst>
          </p:cNvPr>
          <p:cNvSpPr txBox="1">
            <a:spLocks/>
          </p:cNvSpPr>
          <p:nvPr/>
        </p:nvSpPr>
        <p:spPr>
          <a:xfrm>
            <a:off x="621628" y="634183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Is anonymity beneficial for students in the long-term?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C80FF-2347-47E7-819C-AECECD59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582" y="886060"/>
            <a:ext cx="3965261" cy="5085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60694-14A7-4AFF-B01D-1003FF1199A5}"/>
              </a:ext>
            </a:extLst>
          </p:cNvPr>
          <p:cNvSpPr txBox="1"/>
          <p:nvPr/>
        </p:nvSpPr>
        <p:spPr>
          <a:xfrm>
            <a:off x="10777491" y="5602607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415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8297-A69B-4A84-A0AE-3CFA4E2A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656" y="365125"/>
            <a:ext cx="5617143" cy="1325563"/>
          </a:xfrm>
        </p:spPr>
        <p:txBody>
          <a:bodyPr/>
          <a:lstStyle/>
          <a:p>
            <a:r>
              <a:rPr lang="en-GB" dirty="0"/>
              <a:t>A few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7475-5EA8-46B3-BDD5-F6A0B6B9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250" y="1825625"/>
            <a:ext cx="5468549" cy="4351338"/>
          </a:xfrm>
        </p:spPr>
        <p:txBody>
          <a:bodyPr/>
          <a:lstStyle/>
          <a:p>
            <a:r>
              <a:rPr lang="en-GB" dirty="0"/>
              <a:t>It could improve confidence over time – scaffolding effect – when do we remove scaffolding and how?</a:t>
            </a:r>
          </a:p>
          <a:p>
            <a:r>
              <a:rPr lang="en-GB" dirty="0"/>
              <a:t>It could be detrimental to learning, due to having less personal responsibility </a:t>
            </a:r>
            <a:r>
              <a:rPr lang="en-GB" sz="1600" dirty="0"/>
              <a:t>(</a:t>
            </a:r>
            <a:r>
              <a:rPr lang="en-GB" sz="1600" dirty="0" err="1"/>
              <a:t>McKeachie</a:t>
            </a:r>
            <a:r>
              <a:rPr lang="en-GB" sz="1600" dirty="0"/>
              <a:t> and Svinicki, 2006)</a:t>
            </a:r>
          </a:p>
          <a:p>
            <a:r>
              <a:rPr lang="en-GB" dirty="0"/>
              <a:t>Is it realistic/does it boost employability?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74D448-B151-4EC6-AD45-06CA4E9F52F6}"/>
              </a:ext>
            </a:extLst>
          </p:cNvPr>
          <p:cNvSpPr txBox="1">
            <a:spLocks/>
          </p:cNvSpPr>
          <p:nvPr/>
        </p:nvSpPr>
        <p:spPr>
          <a:xfrm>
            <a:off x="621628" y="634183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Is anonymity beneficial for students in the long-term?</a:t>
            </a:r>
          </a:p>
        </p:txBody>
      </p:sp>
    </p:spTree>
    <p:extLst>
      <p:ext uri="{BB962C8B-B14F-4D97-AF65-F5344CB8AC3E}">
        <p14:creationId xmlns:p14="http://schemas.microsoft.com/office/powerpoint/2010/main" val="2060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7475-5EA8-46B3-BDD5-F6A0B6B9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381835"/>
            <a:ext cx="5647757" cy="5999713"/>
          </a:xfrm>
        </p:spPr>
        <p:txBody>
          <a:bodyPr/>
          <a:lstStyle/>
          <a:p>
            <a:pPr algn="l"/>
            <a:r>
              <a:rPr lang="en-GB" sz="2400" b="0" i="0" dirty="0">
                <a:solidFill>
                  <a:srgbClr val="231F20"/>
                </a:solidFill>
                <a:effectLst/>
                <a:latin typeface="ffb"/>
              </a:rPr>
              <a:t>By removing social constraints, reduces impact of social norms; individuals can interact more fully &amp; equally </a:t>
            </a:r>
            <a:r>
              <a:rPr lang="en-GB" sz="1800" b="0" i="0" dirty="0">
                <a:solidFill>
                  <a:srgbClr val="231F20"/>
                </a:solidFill>
                <a:effectLst/>
                <a:latin typeface="ffb"/>
              </a:rPr>
              <a:t>(</a:t>
            </a:r>
            <a:r>
              <a:rPr lang="en-GB" sz="1800" b="0" i="0" dirty="0" err="1">
                <a:solidFill>
                  <a:srgbClr val="231F20"/>
                </a:solidFill>
                <a:effectLst/>
                <a:latin typeface="ffb"/>
              </a:rPr>
              <a:t>Flanagin</a:t>
            </a:r>
            <a:r>
              <a:rPr lang="en-GB" sz="1800" b="0" i="0" dirty="0">
                <a:solidFill>
                  <a:srgbClr val="231F20"/>
                </a:solidFill>
                <a:effectLst/>
                <a:latin typeface="ffb"/>
              </a:rPr>
              <a:t>, </a:t>
            </a:r>
            <a:r>
              <a:rPr lang="en-GB" sz="1800" b="0" i="0" dirty="0" err="1">
                <a:solidFill>
                  <a:srgbClr val="231F20"/>
                </a:solidFill>
                <a:effectLst/>
                <a:latin typeface="ffb"/>
              </a:rPr>
              <a:t>Tiyaamornwong</a:t>
            </a:r>
            <a:r>
              <a:rPr lang="en-GB" sz="1800" b="0" i="0" dirty="0">
                <a:solidFill>
                  <a:srgbClr val="231F20"/>
                </a:solidFill>
                <a:effectLst/>
                <a:latin typeface="ffb"/>
              </a:rPr>
              <a:t>, O</a:t>
            </a:r>
            <a:r>
              <a:rPr lang="en-GB" sz="1800" b="0" i="0" dirty="0">
                <a:solidFill>
                  <a:srgbClr val="231F20"/>
                </a:solidFill>
                <a:effectLst/>
                <a:latin typeface="ffd"/>
              </a:rPr>
              <a:t>’</a:t>
            </a:r>
            <a:r>
              <a:rPr lang="en-GB" sz="1800" b="0" i="0" dirty="0">
                <a:solidFill>
                  <a:srgbClr val="231F20"/>
                </a:solidFill>
                <a:effectLst/>
                <a:latin typeface="ffb"/>
              </a:rPr>
              <a:t>Connor, &amp; Seibold, 2002)</a:t>
            </a:r>
          </a:p>
          <a:p>
            <a:pPr algn="l"/>
            <a:r>
              <a:rPr lang="en-GB" sz="2400" dirty="0">
                <a:solidFill>
                  <a:srgbClr val="231F20"/>
                </a:solidFill>
                <a:latin typeface="ffb"/>
              </a:rPr>
              <a:t>Useful for students who are shy </a:t>
            </a:r>
            <a:r>
              <a:rPr lang="en-GB" sz="1800" dirty="0">
                <a:solidFill>
                  <a:srgbClr val="231F20"/>
                </a:solidFill>
                <a:latin typeface="ffb"/>
              </a:rPr>
              <a:t>(</a:t>
            </a:r>
            <a:r>
              <a:rPr lang="en-GB" sz="1800" dirty="0" err="1">
                <a:solidFill>
                  <a:srgbClr val="231F20"/>
                </a:solidFill>
                <a:latin typeface="ffb"/>
              </a:rPr>
              <a:t>Fies</a:t>
            </a:r>
            <a:r>
              <a:rPr lang="en-GB" sz="1800" dirty="0">
                <a:solidFill>
                  <a:srgbClr val="231F20"/>
                </a:solidFill>
                <a:latin typeface="ffb"/>
              </a:rPr>
              <a:t>, 2005), </a:t>
            </a:r>
            <a:r>
              <a:rPr lang="en-GB" sz="2400" dirty="0">
                <a:solidFill>
                  <a:srgbClr val="231F20"/>
                </a:solidFill>
                <a:latin typeface="ffb"/>
              </a:rPr>
              <a:t>in a new/unknown group </a:t>
            </a:r>
            <a:r>
              <a:rPr lang="en-GB" sz="1800" dirty="0">
                <a:solidFill>
                  <a:srgbClr val="231F20"/>
                </a:solidFill>
                <a:latin typeface="ffb"/>
              </a:rPr>
              <a:t>(Draper &amp; Brown, 2004)</a:t>
            </a:r>
          </a:p>
          <a:p>
            <a:pPr marL="0" indent="0" algn="l">
              <a:buNone/>
            </a:pPr>
            <a:endParaRPr lang="en-GB" sz="1800" dirty="0">
              <a:solidFill>
                <a:srgbClr val="231F20"/>
              </a:solidFill>
              <a:latin typeface="ffb"/>
            </a:endParaRPr>
          </a:p>
          <a:p>
            <a:pPr algn="l"/>
            <a:r>
              <a:rPr lang="en-GB" sz="2400" b="0" i="0" dirty="0">
                <a:solidFill>
                  <a:srgbClr val="231F20"/>
                </a:solidFill>
                <a:effectLst/>
                <a:latin typeface="ffb"/>
              </a:rPr>
              <a:t>SPLDs?</a:t>
            </a:r>
          </a:p>
          <a:p>
            <a:pPr algn="l"/>
            <a:r>
              <a:rPr lang="en-GB" sz="2400" dirty="0">
                <a:solidFill>
                  <a:srgbClr val="231F20"/>
                </a:solidFill>
                <a:latin typeface="ffb"/>
              </a:rPr>
              <a:t>Mental health diagnoses?</a:t>
            </a:r>
          </a:p>
          <a:p>
            <a:pPr algn="l"/>
            <a:r>
              <a:rPr lang="en-GB" sz="2400" b="0" i="0" dirty="0">
                <a:solidFill>
                  <a:srgbClr val="231F20"/>
                </a:solidFill>
                <a:effectLst/>
                <a:latin typeface="ffb"/>
              </a:rPr>
              <a:t>Neurodivergent?</a:t>
            </a:r>
          </a:p>
          <a:p>
            <a:pPr algn="l"/>
            <a:r>
              <a:rPr lang="en-GB" sz="2400" dirty="0">
                <a:solidFill>
                  <a:srgbClr val="231F20"/>
                </a:solidFill>
                <a:latin typeface="ffb"/>
              </a:rPr>
              <a:t>English as 2</a:t>
            </a:r>
            <a:r>
              <a:rPr lang="en-GB" sz="2400" baseline="30000" dirty="0">
                <a:solidFill>
                  <a:srgbClr val="231F20"/>
                </a:solidFill>
                <a:latin typeface="ffb"/>
              </a:rPr>
              <a:t>nd</a:t>
            </a:r>
            <a:r>
              <a:rPr lang="en-GB" sz="2400" dirty="0">
                <a:solidFill>
                  <a:srgbClr val="231F20"/>
                </a:solidFill>
                <a:latin typeface="ffb"/>
              </a:rPr>
              <a:t> language?</a:t>
            </a:r>
          </a:p>
          <a:p>
            <a:pPr algn="l"/>
            <a:r>
              <a:rPr lang="en-GB" sz="2400" dirty="0">
                <a:solidFill>
                  <a:srgbClr val="231F20"/>
                </a:solidFill>
                <a:latin typeface="ffb"/>
              </a:rPr>
              <a:t>Gender?</a:t>
            </a:r>
          </a:p>
          <a:p>
            <a:pPr algn="l"/>
            <a:r>
              <a:rPr lang="en-GB" sz="2400" dirty="0">
                <a:solidFill>
                  <a:srgbClr val="231F20"/>
                </a:solidFill>
                <a:latin typeface="ffb"/>
              </a:rPr>
              <a:t>Age?</a:t>
            </a:r>
          </a:p>
          <a:p>
            <a:pPr algn="l"/>
            <a:r>
              <a:rPr lang="en-GB" sz="2400" dirty="0">
                <a:solidFill>
                  <a:srgbClr val="231F20"/>
                </a:solidFill>
                <a:latin typeface="ffb"/>
              </a:rPr>
              <a:t>Personality?</a:t>
            </a:r>
          </a:p>
          <a:p>
            <a:pPr algn="l"/>
            <a:endParaRPr lang="en-GB" sz="2400" b="0" i="0" dirty="0">
              <a:solidFill>
                <a:srgbClr val="231F20"/>
              </a:solidFill>
              <a:effectLst/>
              <a:latin typeface="ffb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E050B-DE1C-40E2-930F-890105449451}"/>
              </a:ext>
            </a:extLst>
          </p:cNvPr>
          <p:cNvSpPr/>
          <p:nvPr/>
        </p:nvSpPr>
        <p:spPr>
          <a:xfrm>
            <a:off x="-1" y="-5409"/>
            <a:ext cx="5468549" cy="68580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istory, University of Chester - Home | Facebook">
            <a:extLst>
              <a:ext uri="{FF2B5EF4-FFF2-40B4-BE49-F238E27FC236}">
                <a16:creationId xmlns:a16="http://schemas.microsoft.com/office/drawing/2014/main" id="{A1846794-41C6-43FD-A1CB-C054E93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9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EF94BE-96C3-4119-A0A6-DDB92A33EF82}"/>
              </a:ext>
            </a:extLst>
          </p:cNvPr>
          <p:cNvSpPr txBox="1">
            <a:spLocks/>
          </p:cNvSpPr>
          <p:nvPr/>
        </p:nvSpPr>
        <p:spPr>
          <a:xfrm>
            <a:off x="1146140" y="634183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Are there certain groups of students for whom anonymity is beneficial?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  <a:p>
            <a:pPr algn="r"/>
            <a:r>
              <a:rPr lang="en-US" b="1" dirty="0">
                <a:solidFill>
                  <a:srgbClr val="FFFFFF"/>
                </a:solidFill>
              </a:rPr>
              <a:t>     </a:t>
            </a:r>
          </a:p>
          <a:p>
            <a:pPr algn="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Equality of                         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C9DF8-0EA7-4F85-BC5E-FCCF76AA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0737"/>
            <a:ext cx="2157527" cy="2767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9AF66C-8066-4678-B583-DFFC1EF13BD4}"/>
              </a:ext>
            </a:extLst>
          </p:cNvPr>
          <p:cNvSpPr txBox="1"/>
          <p:nvPr/>
        </p:nvSpPr>
        <p:spPr>
          <a:xfrm>
            <a:off x="1855433" y="6551720"/>
            <a:ext cx="19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99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E718-D18E-4C4B-A71E-378587A50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766" y="-144253"/>
            <a:ext cx="3137043" cy="3271706"/>
          </a:xfrm>
        </p:spPr>
        <p:txBody>
          <a:bodyPr>
            <a:normAutofit/>
          </a:bodyPr>
          <a:lstStyle/>
          <a:p>
            <a:pPr fontAlgn="base"/>
            <a:r>
              <a:rPr lang="en-GB" sz="2400" b="0" i="0" dirty="0">
                <a:solidFill>
                  <a:srgbClr val="008080"/>
                </a:solidFill>
                <a:effectLst/>
                <a:latin typeface="+mn-lt"/>
              </a:rPr>
              <a:t>Aim:</a:t>
            </a:r>
            <a:r>
              <a:rPr lang="en-GB" sz="2400" b="0" i="0" dirty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en-GB" sz="2400" b="0" i="0" dirty="0">
                <a:solidFill>
                  <a:srgbClr val="404040"/>
                </a:solidFill>
                <a:effectLst/>
                <a:latin typeface="+mn-lt"/>
              </a:rPr>
              <a:t>to explore student perceptions around active participation in university seminars/lectures</a:t>
            </a:r>
            <a:br>
              <a:rPr lang="en-GB" sz="1800" b="0" i="0" dirty="0">
                <a:solidFill>
                  <a:srgbClr val="404040"/>
                </a:solidFill>
                <a:effectLst/>
                <a:latin typeface="+mn-lt"/>
              </a:rPr>
            </a:br>
            <a:br>
              <a:rPr lang="en-GB" sz="1800" b="0" i="0" dirty="0">
                <a:solidFill>
                  <a:srgbClr val="404040"/>
                </a:solidFill>
                <a:effectLst/>
                <a:latin typeface="+mn-lt"/>
              </a:rPr>
            </a:b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C5223-2D3E-4C86-8484-C664C36F2020}"/>
              </a:ext>
            </a:extLst>
          </p:cNvPr>
          <p:cNvSpPr txBox="1"/>
          <p:nvPr/>
        </p:nvSpPr>
        <p:spPr>
          <a:xfrm>
            <a:off x="2653612" y="2552608"/>
            <a:ext cx="6985982" cy="156966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Research study – student self-confidence and feelings around participation in university teaching sessions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AE43B-FF4C-472D-93BD-2196AEADFC88}"/>
              </a:ext>
            </a:extLst>
          </p:cNvPr>
          <p:cNvSpPr txBox="1"/>
          <p:nvPr/>
        </p:nvSpPr>
        <p:spPr>
          <a:xfrm>
            <a:off x="70908" y="4678245"/>
            <a:ext cx="6287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“We would like you to complete a questionnaire – here is the </a:t>
            </a:r>
            <a:r>
              <a:rPr lang="en-GB" sz="2400" dirty="0">
                <a:solidFill>
                  <a:srgbClr val="008080"/>
                </a:solidFill>
              </a:rPr>
              <a:t>link</a:t>
            </a:r>
            <a:r>
              <a:rPr lang="en-GB" sz="2400" dirty="0"/>
              <a:t>. You do not have to do this, it is not part of your learning on this module, but your answers will be really useful to us!”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AAC82-9EC4-4EDC-B05B-E75FF8E908FD}"/>
              </a:ext>
            </a:extLst>
          </p:cNvPr>
          <p:cNvSpPr txBox="1"/>
          <p:nvPr/>
        </p:nvSpPr>
        <p:spPr>
          <a:xfrm>
            <a:off x="7387824" y="4677772"/>
            <a:ext cx="446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“We will also be recording (</a:t>
            </a:r>
            <a:r>
              <a:rPr lang="en-GB" sz="2400" dirty="0">
                <a:solidFill>
                  <a:srgbClr val="008080"/>
                </a:solidFill>
              </a:rPr>
              <a:t>ANONYMOUSLY</a:t>
            </a:r>
            <a:r>
              <a:rPr lang="en-GB" sz="2400" dirty="0"/>
              <a:t>) the number of students participating actively in the sessions in this module”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2F59E-A6D8-4A8B-9AC1-129C68EE056C}"/>
              </a:ext>
            </a:extLst>
          </p:cNvPr>
          <p:cNvSpPr txBox="1"/>
          <p:nvPr/>
        </p:nvSpPr>
        <p:spPr>
          <a:xfrm>
            <a:off x="7990888" y="299937"/>
            <a:ext cx="40956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i="0" dirty="0">
                <a:solidFill>
                  <a:srgbClr val="008080"/>
                </a:solidFill>
                <a:effectLst/>
                <a:latin typeface="+mn-lt"/>
              </a:rPr>
              <a:t>Why?</a:t>
            </a:r>
            <a:r>
              <a:rPr lang="en-GB" sz="2000" b="0" i="0" dirty="0">
                <a:solidFill>
                  <a:schemeClr val="accent1"/>
                </a:solidFill>
                <a:effectLst/>
                <a:latin typeface="+mn-lt"/>
              </a:rPr>
              <a:t> </a:t>
            </a:r>
            <a:r>
              <a:rPr lang="en-GB" sz="2000" b="0" i="0" dirty="0">
                <a:solidFill>
                  <a:srgbClr val="404040"/>
                </a:solidFill>
                <a:effectLst/>
                <a:latin typeface="+mn-lt"/>
              </a:rPr>
              <a:t>By understanding students' feelings around participation and exploring potential barriers to this, we can ensure our learning and teaching methods are accessible to all, both here &amp; elsewhere</a:t>
            </a:r>
            <a:br>
              <a:rPr lang="en-GB" sz="2000" b="0" i="0" dirty="0">
                <a:solidFill>
                  <a:srgbClr val="404040"/>
                </a:solidFill>
                <a:effectLst/>
                <a:latin typeface="Roboto"/>
              </a:rPr>
            </a:br>
            <a:endParaRPr lang="en-GB" sz="2000" dirty="0"/>
          </a:p>
        </p:txBody>
      </p:sp>
      <p:pic>
        <p:nvPicPr>
          <p:cNvPr id="1026" name="Picture 2" descr="Students, Computers, Laptops, Smiling">
            <a:extLst>
              <a:ext uri="{FF2B5EF4-FFF2-40B4-BE49-F238E27FC236}">
                <a16:creationId xmlns:a16="http://schemas.microsoft.com/office/drawing/2014/main" id="{55D9EBC0-CCBB-405E-88BE-6C5D84BF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94" y="2552608"/>
            <a:ext cx="23498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nds, Hand, Raised, Hands Raised">
            <a:extLst>
              <a:ext uri="{FF2B5EF4-FFF2-40B4-BE49-F238E27FC236}">
                <a16:creationId xmlns:a16="http://schemas.microsoft.com/office/drawing/2014/main" id="{BBFCD9D8-2F8D-448E-998E-7C7D9E4D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97" y="-3984"/>
            <a:ext cx="3465939" cy="25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84DEF-DF29-49D1-BAFF-D2C96C0BF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" y="2552608"/>
            <a:ext cx="2664554" cy="1575562"/>
          </a:xfrm>
          <a:prstGeom prst="rect">
            <a:avLst/>
          </a:prstGeom>
        </p:spPr>
      </p:pic>
      <p:pic>
        <p:nvPicPr>
          <p:cNvPr id="3074" name="Picture 2" descr="History, University of Chester - Home | Facebook">
            <a:extLst>
              <a:ext uri="{FF2B5EF4-FFF2-40B4-BE49-F238E27FC236}">
                <a16:creationId xmlns:a16="http://schemas.microsoft.com/office/drawing/2014/main" id="{3BDBC031-CF1E-4272-9DDC-066200A7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" y="-24437"/>
            <a:ext cx="1228157" cy="12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8e095d2-6ac2-4215-9f3e-63af9a5b9b7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1053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ffb</vt:lpstr>
      <vt:lpstr>ffd</vt:lpstr>
      <vt:lpstr>Roboto</vt:lpstr>
      <vt:lpstr>Office Theme</vt:lpstr>
      <vt:lpstr>Polling to boost student confidence and promote inclusivity</vt:lpstr>
      <vt:lpstr>Plan for this session:</vt:lpstr>
      <vt:lpstr>Sudden transition to online learning…</vt:lpstr>
      <vt:lpstr>Allowing anonymity appeared to improve engagement</vt:lpstr>
      <vt:lpstr>PowerPoint Presentation</vt:lpstr>
      <vt:lpstr>PowerPoint Presentation</vt:lpstr>
      <vt:lpstr>A few thoughts…</vt:lpstr>
      <vt:lpstr>PowerPoint Presentation</vt:lpstr>
      <vt:lpstr>Aim: to explore student perceptions around active participation in university seminars/lectures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University of 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Science Communication</dc:title>
  <dc:creator>Christina Stanley</dc:creator>
  <cp:lastModifiedBy>James Woolley</cp:lastModifiedBy>
  <cp:revision>160</cp:revision>
  <dcterms:created xsi:type="dcterms:W3CDTF">2016-10-18T14:57:57Z</dcterms:created>
  <dcterms:modified xsi:type="dcterms:W3CDTF">2021-12-17T12:09:36Z</dcterms:modified>
</cp:coreProperties>
</file>