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59" r:id="rId7"/>
    <p:sldId id="261" r:id="rId8"/>
    <p:sldId id="26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39CE1-8387-40ED-91E9-5FA52AE31A9F}" v="2" dt="2020-10-01T15:37:17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4"/>
    <p:restoredTop sz="94376"/>
  </p:normalViewPr>
  <p:slideViewPr>
    <p:cSldViewPr snapToGrid="0" snapToObjects="1">
      <p:cViewPr varScale="1">
        <p:scale>
          <a:sx n="68" d="100"/>
          <a:sy n="68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7693-1E22-4B2D-B7E6-0FD6E614904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53C9-F4ED-4040-B761-535C2AD03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3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6B14-4898-5E4D-99BE-A8AE7F1F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F9F43-739C-7247-9E7F-A936C7268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E091-0CF1-6E48-AE99-256FBA6B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21C1-388B-BF4C-A46F-25C3A327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0078-8A3B-3944-8606-29DA9B73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F705-A42D-C442-A443-ED651707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0280A-17F3-4142-8358-27FD5B5C1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6136-D08D-774A-89A5-B0F4B13B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983F0-BC25-EE49-8C93-D9CAB159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F537-2141-0C4A-B3AE-DE8A121F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9D763-71C9-7043-BD09-9CF442F35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5F943-6467-064F-9507-AF5645719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595DA-0FBF-E645-991A-B3A8066A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8489-C4AF-0841-9D16-186BD02D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CBE3A-36CE-394B-8CD3-2F27B80A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6930-678A-674F-AA62-7E8C7B4F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B560-CE56-4943-B7B2-974544DB2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3A442-D4B9-0040-B8CF-94BDD210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E6A1-F7CD-1F41-BF1E-D605FF99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6B64C-6796-D94C-ACA6-3DAF52EE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8C80-EC12-8744-8E6E-A8015051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2FA76-7FBA-8F42-B5A5-2AE7ECCE0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5A41-6367-CC4F-9637-13C93ABA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2F05-D8B6-7543-A2AA-536895BF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3BCA2-AF66-A74A-B0E6-36D81D24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89BC-73AA-194D-A8C4-3D721902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D75A-C396-174B-B336-46D9BA8A3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1BBAC-D772-3D4B-8A22-F9496DF95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D18F4-E22E-E74F-AC30-25FDA365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99EC8-D529-8044-A44C-7E2B5589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2AC14-C13B-2340-9716-3433B432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5909-B087-A24D-AFAA-CDCA5481C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9D2E-541A-6D4A-9124-74BB3593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56FF3-9742-2D49-8700-97CA3B99A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D567C-8A24-3B49-9CFA-417DD8823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B649A-21EB-B24D-829E-EA51A89B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146A1-235A-EB41-8702-9F8A3C52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BF9D8-7307-EE48-A2CF-17D56C54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2021D0-E7E7-6A4E-B2DC-C73D717D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77C5-C584-7844-BE46-1236B3CD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66E36-4E65-B04D-9094-C0E76D2C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77C89-BFB0-A343-A49A-E7D917DC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6A3BB-CB97-494A-8C19-35FD0154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F6500-BC8C-F84B-A48C-126056C5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3A75F-339A-9F41-BF68-EDBE652E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1BEB4-8AF5-F640-888D-252B730B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FA6E-FA24-EB44-BD04-A3C84032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8F12-C9D8-9842-A5CD-77781639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9BD14-08BA-2D4C-9E10-A9C5EDE39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6E580-6B94-7C4F-9618-22C776F8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253DE-6710-F140-9652-54B1CE88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A6552-CCE5-9E46-ACD7-5A652CCB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BBF2-C64C-3640-B5CE-C79561CA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9D80C-A1E6-6A44-82EB-F7851D076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23583-DC32-6D49-B658-D3542E1DD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EB9D1-8278-664C-AA1E-887A924B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486B-61F1-ED48-9367-7379EF53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A92EF-D216-5D4F-A21D-EC8502E2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14AD0-2C29-4E4F-80E8-9EB0777C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0C2CA-28B5-D145-88EB-D4F94507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91FED-D242-C448-BC02-53D3AE244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DC60-B1AE-874A-A76D-922D9927969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63CA-A907-A843-BD2D-62D186AF8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3F55A-48D4-734D-BEEF-34F2B10BA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363D-1064-F44A-A557-189FC3FAB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E36C728A-1FB0-B24E-80EF-ACB35CD32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6711" cy="58248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1D1E748-7325-0C41-ADC9-F4D2F29A6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14" y="5820032"/>
            <a:ext cx="6310172" cy="1077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0F16F-E2BB-00A7-06DD-4FBA00576811}"/>
              </a:ext>
            </a:extLst>
          </p:cNvPr>
          <p:cNvSpPr txBox="1"/>
          <p:nvPr/>
        </p:nvSpPr>
        <p:spPr>
          <a:xfrm>
            <a:off x="0" y="4619703"/>
            <a:ext cx="12226710" cy="1200329"/>
          </a:xfrm>
          <a:prstGeom prst="rect">
            <a:avLst/>
          </a:prstGeom>
          <a:solidFill>
            <a:srgbClr val="ED2178"/>
          </a:solidFill>
        </p:spPr>
        <p:txBody>
          <a:bodyPr wrap="square">
            <a:spAutoFit/>
          </a:bodyPr>
          <a:lstStyle/>
          <a:p>
            <a:pPr marL="360000"/>
            <a:r>
              <a:rPr lang="en-GB" sz="3600" b="1" dirty="0">
                <a:solidFill>
                  <a:srgbClr val="FFFFFF"/>
                </a:solidFill>
                <a:effectLst/>
                <a:latin typeface="Franklin Gothic Medium" panose="020B0603020102020204" pitchFamily="34" charset="0"/>
              </a:rPr>
              <a:t>‘Through their eyes’: virtual experience as a </a:t>
            </a:r>
            <a:br>
              <a:rPr lang="en-GB" sz="3600" b="1" dirty="0">
                <a:solidFill>
                  <a:srgbClr val="FFFFFF"/>
                </a:solidFill>
                <a:effectLst/>
                <a:latin typeface="Franklin Gothic Medium" panose="020B0603020102020204" pitchFamily="34" charset="0"/>
              </a:rPr>
            </a:br>
            <a:r>
              <a:rPr lang="en-GB" sz="3600" b="1" dirty="0">
                <a:solidFill>
                  <a:srgbClr val="FFFFFF"/>
                </a:solidFill>
                <a:effectLst/>
                <a:latin typeface="Franklin Gothic Medium" panose="020B0603020102020204" pitchFamily="34" charset="0"/>
              </a:rPr>
              <a:t>help-seeker of domestic violence and abuse </a:t>
            </a:r>
            <a:endParaRPr lang="en-GB" sz="3600" b="1" dirty="0"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1D1E748-7325-0C41-ADC9-F4D2F29A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4" y="5820032"/>
            <a:ext cx="6310172" cy="1077177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2D51D0C-60E9-5EF3-F2BB-CDF95CD5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142" y="298082"/>
            <a:ext cx="1623318" cy="773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4EF6DB-143F-3C47-EE47-A1D1399437A8}"/>
              </a:ext>
            </a:extLst>
          </p:cNvPr>
          <p:cNvGrpSpPr/>
          <p:nvPr/>
        </p:nvGrpSpPr>
        <p:grpSpPr>
          <a:xfrm>
            <a:off x="799921" y="4108672"/>
            <a:ext cx="10592158" cy="2034100"/>
            <a:chOff x="563738" y="3785932"/>
            <a:chExt cx="10592158" cy="2034100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65707908-5FEF-FC65-E26D-BB1E464D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41767" y="3785932"/>
              <a:ext cx="2314129" cy="2034100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599A8952-6021-F6C3-B172-302C2BE94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738" y="3785932"/>
              <a:ext cx="2384807" cy="2034100"/>
            </a:xfrm>
            <a:prstGeom prst="rect">
              <a:avLst/>
            </a:prstGeom>
          </p:spPr>
        </p:pic>
        <p:pic>
          <p:nvPicPr>
            <p:cNvPr id="4" name="Picture 3" descr="A black and white sign&#10;&#10;Description automatically generated with low confidence">
              <a:extLst>
                <a:ext uri="{FF2B5EF4-FFF2-40B4-BE49-F238E27FC236}">
                  <a16:creationId xmlns:a16="http://schemas.microsoft.com/office/drawing/2014/main" id="{8221BCC4-4013-D0DF-EB1F-53BEC80FD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2298" y="4145932"/>
              <a:ext cx="5245716" cy="1080000"/>
            </a:xfrm>
            <a:prstGeom prst="rect">
              <a:avLst/>
            </a:prstGeom>
          </p:spPr>
        </p:pic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523414C4-68DA-63EC-CEED-C79B2065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Investigators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D00C8B-BDAD-DC4D-6C81-01E1C5B1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99153"/>
          </a:xfrm>
        </p:spPr>
        <p:txBody>
          <a:bodyPr numCol="3">
            <a:no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BE1942C-0A4D-B6C4-4786-200D6E120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63868"/>
              </p:ext>
            </p:extLst>
          </p:nvPr>
        </p:nvGraphicFramePr>
        <p:xfrm>
          <a:off x="838200" y="1854553"/>
          <a:ext cx="10515600" cy="17062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42224724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8789487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88265617"/>
                    </a:ext>
                  </a:extLst>
                </a:gridCol>
              </a:tblGrid>
              <a:tr h="791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Helen Miles, </a:t>
                      </a:r>
                      <a:br>
                        <a:rPr lang="en-US" sz="2200" dirty="0"/>
                      </a:br>
                      <a:r>
                        <a:rPr lang="en-US" sz="2200" dirty="0" err="1"/>
                        <a:t>Andra</a:t>
                      </a:r>
                      <a:r>
                        <a:rPr lang="en-US" sz="2200" dirty="0"/>
                        <a:t> Jones,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Rebecca </a:t>
                      </a:r>
                      <a:r>
                        <a:rPr lang="en-US" sz="2200" dirty="0" err="1"/>
                        <a:t>Zerk</a:t>
                      </a:r>
                      <a:r>
                        <a:rPr lang="en-US" sz="2200" dirty="0"/>
                        <a:t>, Sarah </a:t>
                      </a:r>
                      <a:r>
                        <a:rPr lang="en-US" sz="2200" dirty="0" err="1"/>
                        <a:t>Wydall</a:t>
                      </a:r>
                      <a:r>
                        <a:rPr lang="en-US" sz="2200" dirty="0"/>
                        <a:t>, </a:t>
                      </a:r>
                      <a:br>
                        <a:rPr lang="en-US" sz="2200" dirty="0"/>
                      </a:br>
                      <a:r>
                        <a:rPr lang="en-US" sz="2200" dirty="0"/>
                        <a:t>Elize Freeman,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Natalie Hancock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01301"/>
                  </a:ext>
                </a:extLst>
              </a:tr>
              <a:tr h="773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Department of Computer Science, Aberystwyth University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Dewis</a:t>
                      </a:r>
                      <a:r>
                        <a:rPr lang="en-US" sz="1800" dirty="0"/>
                        <a:t> Choice@ The Centre for Age, Gender and Social Justice, Aberystwyth University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Violence Against Women, Domestic Abuse and Sexual Violence (VAWDASV) in Mid and West Wales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039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4F15C0-CB70-1BA8-E831-0D135648E301}"/>
              </a:ext>
            </a:extLst>
          </p:cNvPr>
          <p:cNvCxnSpPr>
            <a:cxnSpLocks/>
          </p:cNvCxnSpPr>
          <p:nvPr/>
        </p:nvCxnSpPr>
        <p:spPr>
          <a:xfrm>
            <a:off x="4296000" y="3786193"/>
            <a:ext cx="3600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5" name="Picture 1" descr="page1image55142336">
            <a:extLst>
              <a:ext uri="{FF2B5EF4-FFF2-40B4-BE49-F238E27FC236}">
                <a16:creationId xmlns:a16="http://schemas.microsoft.com/office/drawing/2014/main" id="{28A17CD7-203F-3B10-88AD-AFB8CB1A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1D1E748-7325-0C41-ADC9-F4D2F29A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4" y="5820032"/>
            <a:ext cx="6310172" cy="1077177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2D51D0C-60E9-5EF3-F2BB-CDF95CD5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142" y="298082"/>
            <a:ext cx="1623318" cy="773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18DE7-7879-35A0-6157-B930551CDB9E}"/>
              </a:ext>
            </a:extLst>
          </p:cNvPr>
          <p:cNvSpPr txBox="1"/>
          <p:nvPr/>
        </p:nvSpPr>
        <p:spPr>
          <a:xfrm>
            <a:off x="635117" y="1536174"/>
            <a:ext cx="1092176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HK Grotesk" pitchFamily="2" charset="77"/>
              </a:rPr>
              <a:t>And that's where I think we just start to scratch the surface of the </a:t>
            </a:r>
            <a:r>
              <a:rPr lang="en-US" sz="2400" b="1" dirty="0">
                <a:latin typeface="HK Grotesk" pitchFamily="2" charset="77"/>
              </a:rPr>
              <a:t>true power of virtual reality</a:t>
            </a:r>
            <a:r>
              <a:rPr lang="en-US" sz="2400" dirty="0">
                <a:latin typeface="HK Grotesk" pitchFamily="2" charset="77"/>
              </a:rPr>
              <a:t>. It's not a video game peripheral. It connects humans to other humans in a profound way that I've never seen before in any other form of media. And </a:t>
            </a:r>
            <a:r>
              <a:rPr lang="en-US" sz="2400" b="1" dirty="0">
                <a:latin typeface="HK Grotesk" pitchFamily="2" charset="77"/>
              </a:rPr>
              <a:t>it can change people's perception of each other</a:t>
            </a:r>
            <a:r>
              <a:rPr lang="en-US" sz="2400" dirty="0">
                <a:latin typeface="HK Grotesk" pitchFamily="2" charset="77"/>
              </a:rPr>
              <a:t>. And that's how I think virtual reality has the potential to actually change the world.</a:t>
            </a:r>
          </a:p>
          <a:p>
            <a:endParaRPr lang="en-US" sz="2400" dirty="0">
              <a:latin typeface="HK Grotesk" pitchFamily="2" charset="77"/>
            </a:endParaRPr>
          </a:p>
          <a:p>
            <a:r>
              <a:rPr lang="en-US" sz="2400" dirty="0">
                <a:latin typeface="HK Grotesk" pitchFamily="2" charset="77"/>
              </a:rPr>
              <a:t>So, it's a machine, but through this machine we become more compassionate, we become more empathetic, and we become more connected. </a:t>
            </a:r>
            <a:br>
              <a:rPr lang="en-US" sz="2400" dirty="0">
                <a:latin typeface="HK Grotesk" pitchFamily="2" charset="77"/>
              </a:rPr>
            </a:br>
            <a:r>
              <a:rPr lang="en-US" sz="2400" b="1" dirty="0">
                <a:latin typeface="HK Grotesk" pitchFamily="2" charset="77"/>
              </a:rPr>
              <a:t>And ultimately, we become more human</a:t>
            </a:r>
            <a:r>
              <a:rPr lang="en-US" sz="2400" dirty="0">
                <a:latin typeface="HK Grotesk" pitchFamily="2" charset="7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6234B-E68B-96ED-46E6-69DC93308DD2}"/>
              </a:ext>
            </a:extLst>
          </p:cNvPr>
          <p:cNvSpPr txBox="1"/>
          <p:nvPr/>
        </p:nvSpPr>
        <p:spPr>
          <a:xfrm>
            <a:off x="635117" y="5321826"/>
            <a:ext cx="109217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100" b="0" u="none" strike="noStrike" dirty="0">
                <a:effectLst/>
                <a:latin typeface="HK Grotesk" pitchFamily="2" charset="77"/>
              </a:rPr>
              <a:t>“How virtual reality can create the ultimate empathy machine” – Chris Milk, TED 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2C261-BBF5-87B2-0651-FDA78FC7264C}"/>
              </a:ext>
            </a:extLst>
          </p:cNvPr>
          <p:cNvSpPr txBox="1"/>
          <p:nvPr/>
        </p:nvSpPr>
        <p:spPr>
          <a:xfrm>
            <a:off x="146958" y="1166842"/>
            <a:ext cx="70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E601D-64E7-B074-EEEB-8D0623EF8BAB}"/>
              </a:ext>
            </a:extLst>
          </p:cNvPr>
          <p:cNvSpPr txBox="1"/>
          <p:nvPr/>
        </p:nvSpPr>
        <p:spPr>
          <a:xfrm>
            <a:off x="11191187" y="4306163"/>
            <a:ext cx="702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Franklin Gothic Medium" panose="020B0603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1D1E748-7325-0C41-ADC9-F4D2F29A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4" y="5820032"/>
            <a:ext cx="6310172" cy="1077177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2D51D0C-60E9-5EF3-F2BB-CDF95CD5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142" y="298082"/>
            <a:ext cx="1623318" cy="773348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7E201E-C93F-C6C5-9C29-4B633E04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73" y="298082"/>
            <a:ext cx="7217881" cy="55219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26289CA-9F29-BC40-188B-2897A755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46" y="3557327"/>
            <a:ext cx="4096215" cy="23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E2E3D94-573E-C42D-7BEE-9D55EBD3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06" y="1789887"/>
            <a:ext cx="2402894" cy="16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1D1E748-7325-0C41-ADC9-F4D2F29A6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14" y="5820032"/>
            <a:ext cx="6310172" cy="1077177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2D51D0C-60E9-5EF3-F2BB-CDF95CD5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142" y="298082"/>
            <a:ext cx="1623318" cy="773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64027-8107-9D58-D777-97DA4E6B53E7}"/>
              </a:ext>
            </a:extLst>
          </p:cNvPr>
          <p:cNvSpPr txBox="1"/>
          <p:nvPr/>
        </p:nvSpPr>
        <p:spPr>
          <a:xfrm>
            <a:off x="1747157" y="2910592"/>
            <a:ext cx="97950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500" dirty="0">
                <a:effectLst/>
                <a:latin typeface="HK Grotesk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The ability to see through the eyes of a survivor really challenged my extensive experience in dealing with cases of domestic abuse</a:t>
            </a:r>
            <a:r>
              <a:rPr lang="en-GB" sz="2500" dirty="0">
                <a:effectLst/>
                <a:latin typeface="HK Grotesk" pitchFamily="2" charset="77"/>
              </a:rPr>
              <a:t> </a:t>
            </a:r>
            <a:endParaRPr lang="en-US" sz="2500" dirty="0">
              <a:latin typeface="HK Grotesk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ED85F-AE77-2D55-AE98-AA4750C8DA16}"/>
              </a:ext>
            </a:extLst>
          </p:cNvPr>
          <p:cNvSpPr txBox="1"/>
          <p:nvPr/>
        </p:nvSpPr>
        <p:spPr>
          <a:xfrm>
            <a:off x="626603" y="1591965"/>
            <a:ext cx="966651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500" dirty="0">
                <a:effectLst/>
                <a:latin typeface="HK Grotesk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The Virtual Reality training tool provided me with an experience I have not felt during any of my 21 years </a:t>
            </a:r>
            <a:r>
              <a:rPr lang="en-GB" sz="2500" dirty="0">
                <a:effectLst/>
                <a:latin typeface="HK Grotesk" pitchFamily="2" charset="77"/>
                <a:ea typeface="Verdana" panose="020B0604030504040204" pitchFamily="34" charset="0"/>
                <a:cs typeface="Verdana" panose="020B0604030504040204" pitchFamily="34" charset="0"/>
              </a:rPr>
              <a:t>[working in this area]</a:t>
            </a:r>
            <a:endParaRPr lang="en-US" sz="2500" dirty="0">
              <a:latin typeface="HK Grotesk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9C95D-0BCD-D42D-F440-60C69711C308}"/>
              </a:ext>
            </a:extLst>
          </p:cNvPr>
          <p:cNvSpPr txBox="1"/>
          <p:nvPr/>
        </p:nvSpPr>
        <p:spPr>
          <a:xfrm>
            <a:off x="626603" y="4229219"/>
            <a:ext cx="979509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effectLst/>
                <a:latin typeface="HK Grotesk" pitchFamily="2" charset="77"/>
                <a:ea typeface="Verdana" panose="020B0604030504040204" pitchFamily="34" charset="0"/>
                <a:cs typeface="Verdana" panose="020B0604030504040204" pitchFamily="34" charset="0"/>
              </a:rPr>
              <a:t>[It could be] very useful in challenging practitioners who may have lost empathy and become desensitized to the experience of victims</a:t>
            </a:r>
            <a:r>
              <a:rPr lang="en-GB" sz="2500" dirty="0">
                <a:effectLst/>
                <a:latin typeface="HK Grotesk" pitchFamily="2" charset="77"/>
              </a:rPr>
              <a:t> </a:t>
            </a:r>
            <a:endParaRPr lang="en-US" sz="2500" dirty="0">
              <a:latin typeface="HK Grotesk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C4F15-B244-74E4-2A31-E005E05091CA}"/>
              </a:ext>
            </a:extLst>
          </p:cNvPr>
          <p:cNvSpPr txBox="1"/>
          <p:nvPr/>
        </p:nvSpPr>
        <p:spPr>
          <a:xfrm>
            <a:off x="407540" y="546868"/>
            <a:ext cx="702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Franklin Gothic Medium" panose="020B0603020102020204" pitchFamily="34" charset="0"/>
              </a:rPr>
              <a:t>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3E69E7-47B7-3F20-F97D-0B71F8DF9AA4}"/>
              </a:ext>
            </a:extLst>
          </p:cNvPr>
          <p:cNvSpPr txBox="1"/>
          <p:nvPr/>
        </p:nvSpPr>
        <p:spPr>
          <a:xfrm>
            <a:off x="10972801" y="4990258"/>
            <a:ext cx="702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Franklin Gothic Medium" panose="020B0603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7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e731acf-6ab8-4cd1-b571-f24b98e40e7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CA7A4BC5342D42AC4FC549422981B7" ma:contentTypeVersion="11" ma:contentTypeDescription="Create a new document." ma:contentTypeScope="" ma:versionID="afc94efc6d3e0f2b6bd8a0b1db5f7ca4">
  <xsd:schema xmlns:xsd="http://www.w3.org/2001/XMLSchema" xmlns:xs="http://www.w3.org/2001/XMLSchema" xmlns:p="http://schemas.microsoft.com/office/2006/metadata/properties" xmlns:ns2="9aa1ed9e-376f-4990-9653-362e97a3db9e" xmlns:ns3="e49ba714-072e-409f-b7f4-fce7f4c1856e" targetNamespace="http://schemas.microsoft.com/office/2006/metadata/properties" ma:root="true" ma:fieldsID="35aea5b1fe53c3b873b8c14e09b64295" ns2:_="" ns3:_="">
    <xsd:import namespace="9aa1ed9e-376f-4990-9653-362e97a3db9e"/>
    <xsd:import namespace="e49ba714-072e-409f-b7f4-fce7f4c185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1ed9e-376f-4990-9653-362e97a3d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ba714-072e-409f-b7f4-fce7f4c18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C079F-E550-4113-BE3B-770B65FD7B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AB78D17-091D-49C5-81A2-082085225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1ed9e-376f-4990-9653-362e97a3db9e"/>
    <ds:schemaRef ds:uri="e49ba714-072e-409f-b7f4-fce7f4c185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B4D74C-14E6-413C-8072-662E1643D4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277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Franklin Gothic Medium</vt:lpstr>
      <vt:lpstr>HK Grotesk</vt:lpstr>
      <vt:lpstr>Office Theme</vt:lpstr>
      <vt:lpstr>PowerPoint Presentation</vt:lpstr>
      <vt:lpstr>Investigators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Whitaker</dc:creator>
  <cp:lastModifiedBy>James Woolley [jbw] (Staff)</cp:lastModifiedBy>
  <cp:revision>24</cp:revision>
  <dcterms:created xsi:type="dcterms:W3CDTF">2020-09-30T10:08:37Z</dcterms:created>
  <dcterms:modified xsi:type="dcterms:W3CDTF">2023-03-29T09:43:44Z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0x0101003FCA7A4BC5342D42AC4FC549422981B7</vt:lpwstr>
  </property>
</Properties>
</file>