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65" r:id="rId5"/>
    <p:sldId id="310" r:id="rId6"/>
    <p:sldId id="345" r:id="rId7"/>
    <p:sldId id="340" r:id="rId8"/>
    <p:sldId id="346" r:id="rId9"/>
    <p:sldId id="347" r:id="rId10"/>
    <p:sldId id="332" r:id="rId11"/>
    <p:sldId id="343" r:id="rId12"/>
    <p:sldId id="327" r:id="rId13"/>
    <p:sldId id="334" r:id="rId14"/>
    <p:sldId id="349" r:id="rId15"/>
    <p:sldId id="336" r:id="rId16"/>
    <p:sldId id="325" r:id="rId17"/>
    <p:sldId id="337" r:id="rId18"/>
    <p:sldId id="326" r:id="rId19"/>
    <p:sldId id="320" r:id="rId20"/>
    <p:sldId id="321" r:id="rId21"/>
    <p:sldId id="322" r:id="rId22"/>
    <p:sldId id="344" r:id="rId23"/>
    <p:sldId id="350" r:id="rId24"/>
    <p:sldId id="355" r:id="rId25"/>
    <p:sldId id="352" r:id="rId26"/>
  </p:sldIdLst>
  <p:sldSz cx="12188825"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36" autoAdjust="0"/>
    <p:restoredTop sz="99429" autoAdjust="0"/>
  </p:normalViewPr>
  <p:slideViewPr>
    <p:cSldViewPr snapToGrid="0" showGuides="1">
      <p:cViewPr varScale="1">
        <p:scale>
          <a:sx n="111" d="100"/>
          <a:sy n="111" d="100"/>
        </p:scale>
        <p:origin x="780" y="96"/>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3/27/2023</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3/27/2023</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3/27/2023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3/27/2023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3/27/2023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3/27/2023</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3/27/2023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3/27/2023</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3/27/2023</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3/27/2023</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3/27/2023</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3/27/2023</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3/27/2023</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09836" y="1412776"/>
            <a:ext cx="8229600" cy="2895600"/>
          </a:xfrm>
        </p:spPr>
        <p:txBody>
          <a:bodyPr>
            <a:normAutofit/>
          </a:bodyPr>
          <a:lstStyle/>
          <a:p>
            <a:r>
              <a:rPr lang="en-US" sz="6000" dirty="0"/>
              <a:t>Using Virtual Reality Headsets in Education</a:t>
            </a:r>
          </a:p>
        </p:txBody>
      </p:sp>
      <p:sp>
        <p:nvSpPr>
          <p:cNvPr id="4" name="Subtitle 3"/>
          <p:cNvSpPr>
            <a:spLocks noGrp="1"/>
          </p:cNvSpPr>
          <p:nvPr>
            <p:ph type="subTitle" idx="1"/>
          </p:nvPr>
        </p:nvSpPr>
        <p:spPr/>
        <p:txBody>
          <a:bodyPr/>
          <a:lstStyle/>
          <a:p>
            <a:r>
              <a:rPr lang="it-IT" dirty="0"/>
              <a:t>Dr stephen atherton</a:t>
            </a:r>
          </a:p>
          <a:p>
            <a:r>
              <a:rPr lang="it-IT" dirty="0"/>
              <a:t>School of education</a:t>
            </a:r>
          </a:p>
          <a:p>
            <a:r>
              <a:rPr lang="it-IT" dirty="0"/>
              <a:t>Aberystwyth university</a:t>
            </a:r>
          </a:p>
        </p:txBody>
      </p:sp>
    </p:spTree>
    <p:custDataLst>
      <p:tags r:id="rId1"/>
    </p:custDataLst>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379" y="252171"/>
            <a:ext cx="9144001" cy="979868"/>
          </a:xfrm>
        </p:spPr>
        <p:txBody>
          <a:bodyPr/>
          <a:lstStyle/>
          <a:p>
            <a:pPr algn="ctr"/>
            <a:r>
              <a:rPr lang="en-GB" dirty="0"/>
              <a:t>Resources used</a:t>
            </a:r>
          </a:p>
        </p:txBody>
      </p:sp>
      <p:sp>
        <p:nvSpPr>
          <p:cNvPr id="3" name="Content Placeholder 2"/>
          <p:cNvSpPr>
            <a:spLocks noGrp="1"/>
          </p:cNvSpPr>
          <p:nvPr>
            <p:ph sz="half" idx="1"/>
          </p:nvPr>
        </p:nvSpPr>
        <p:spPr/>
        <p:txBody>
          <a:bodyPr>
            <a:normAutofit lnSpcReduction="10000"/>
          </a:bodyPr>
          <a:lstStyle/>
          <a:p>
            <a:endParaRPr lang="en-GB" sz="3200" dirty="0"/>
          </a:p>
          <a:p>
            <a:pPr lvl="1"/>
            <a:endParaRPr lang="en-GB" sz="2800" dirty="0"/>
          </a:p>
          <a:p>
            <a:endParaRPr lang="en-GB" dirty="0"/>
          </a:p>
        </p:txBody>
      </p:sp>
      <p:sp>
        <p:nvSpPr>
          <p:cNvPr id="4" name="Content Placeholder 3"/>
          <p:cNvSpPr>
            <a:spLocks noGrp="1"/>
          </p:cNvSpPr>
          <p:nvPr>
            <p:ph sz="half" idx="2"/>
          </p:nvPr>
        </p:nvSpPr>
        <p:spPr/>
        <p:txBody>
          <a:bodyPr>
            <a:normAutofit lnSpcReduction="10000"/>
          </a:bodyPr>
          <a:lstStyle/>
          <a:p>
            <a:r>
              <a:rPr lang="en-GB" sz="3200" dirty="0"/>
              <a:t>UNICEF 360</a:t>
            </a:r>
          </a:p>
          <a:p>
            <a:pPr lvl="2"/>
            <a:r>
              <a:rPr lang="en-GB" sz="2600" dirty="0"/>
              <a:t>Clouds over Sidra (short version)</a:t>
            </a:r>
          </a:p>
          <a:p>
            <a:pPr lvl="2"/>
            <a:r>
              <a:rPr lang="en-GB" sz="2600" dirty="0" err="1"/>
              <a:t>Karamoja</a:t>
            </a:r>
            <a:r>
              <a:rPr lang="en-GB" sz="2600" dirty="0"/>
              <a:t> Rising</a:t>
            </a:r>
          </a:p>
          <a:p>
            <a:pPr lvl="2"/>
            <a:endParaRPr lang="en-GB" sz="2600" dirty="0"/>
          </a:p>
          <a:p>
            <a:r>
              <a:rPr lang="en-GB" sz="3200" dirty="0"/>
              <a:t>Within</a:t>
            </a:r>
          </a:p>
          <a:p>
            <a:pPr lvl="2"/>
            <a:r>
              <a:rPr lang="en-GB" sz="2600" dirty="0"/>
              <a:t>Clouds over Sidra (full version)</a:t>
            </a:r>
          </a:p>
          <a:p>
            <a:pPr lvl="2"/>
            <a:r>
              <a:rPr lang="en-GB" sz="2600" dirty="0"/>
              <a:t>The Displaced</a:t>
            </a:r>
          </a:p>
          <a:p>
            <a:pPr lvl="2"/>
            <a:r>
              <a:rPr lang="en-GB" sz="2600" dirty="0"/>
              <a:t>The Source</a:t>
            </a:r>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473" y="1752600"/>
            <a:ext cx="2569246" cy="45675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7673" y="1843747"/>
            <a:ext cx="2466707" cy="4385256"/>
          </a:xfrm>
          <a:prstGeom prst="rect">
            <a:avLst/>
          </a:prstGeom>
        </p:spPr>
      </p:pic>
    </p:spTree>
    <p:custDataLst>
      <p:tags r:id="rId1"/>
    </p:custDataLst>
    <p:extLst>
      <p:ext uri="{BB962C8B-B14F-4D97-AF65-F5344CB8AC3E}">
        <p14:creationId xmlns:p14="http://schemas.microsoft.com/office/powerpoint/2010/main" val="147537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Resources used</a:t>
            </a:r>
          </a:p>
        </p:txBody>
      </p:sp>
      <p:sp>
        <p:nvSpPr>
          <p:cNvPr id="3" name="Content Placeholder 2"/>
          <p:cNvSpPr>
            <a:spLocks noGrp="1"/>
          </p:cNvSpPr>
          <p:nvPr>
            <p:ph sz="half" idx="1"/>
          </p:nvPr>
        </p:nvSpPr>
        <p:spPr/>
        <p:txBody>
          <a:bodyPr>
            <a:normAutofit/>
          </a:bodyPr>
          <a:lstStyle/>
          <a:p>
            <a:endParaRPr lang="en-GB" sz="3200" dirty="0"/>
          </a:p>
          <a:p>
            <a:pPr lvl="1"/>
            <a:endParaRPr lang="en-GB" sz="2800" dirty="0"/>
          </a:p>
          <a:p>
            <a:endParaRPr lang="en-GB" dirty="0"/>
          </a:p>
        </p:txBody>
      </p:sp>
      <p:sp>
        <p:nvSpPr>
          <p:cNvPr id="4" name="Content Placeholder 3"/>
          <p:cNvSpPr>
            <a:spLocks noGrp="1"/>
          </p:cNvSpPr>
          <p:nvPr>
            <p:ph sz="half" idx="2"/>
          </p:nvPr>
        </p:nvSpPr>
        <p:spPr/>
        <p:txBody>
          <a:bodyPr>
            <a:normAutofit/>
          </a:bodyPr>
          <a:lstStyle/>
          <a:p>
            <a:r>
              <a:rPr lang="en-GB" sz="3200" dirty="0"/>
              <a:t>Growing a World Wonder</a:t>
            </a:r>
            <a:endParaRPr lang="en-GB" sz="2600" dirty="0"/>
          </a:p>
          <a:p>
            <a:pPr lvl="2"/>
            <a:endParaRPr lang="en-GB" sz="2600" dirty="0"/>
          </a:p>
          <a:p>
            <a:r>
              <a:rPr lang="en-GB" sz="3200" dirty="0"/>
              <a:t>Discovery VR</a:t>
            </a:r>
          </a:p>
          <a:p>
            <a:pPr lvl="2"/>
            <a:r>
              <a:rPr lang="en-GB" dirty="0"/>
              <a:t>Women Triumph over HIV in Africa</a:t>
            </a:r>
          </a:p>
          <a:p>
            <a:pPr lvl="2"/>
            <a:r>
              <a:rPr lang="en-GB" dirty="0"/>
              <a:t>Under the Net</a:t>
            </a:r>
          </a:p>
          <a:p>
            <a:pPr lvl="2"/>
            <a:endParaRPr lang="en-GB" dirty="0"/>
          </a:p>
          <a:p>
            <a:r>
              <a:rPr lang="en-GB" sz="3200" dirty="0" err="1"/>
              <a:t>Youtube</a:t>
            </a:r>
            <a:r>
              <a:rPr lang="en-GB" sz="3200" dirty="0"/>
              <a:t> 360</a:t>
            </a:r>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217" y="2318284"/>
            <a:ext cx="4610637" cy="2593483"/>
          </a:xfrm>
          <a:prstGeom prst="rect">
            <a:avLst/>
          </a:prstGeom>
        </p:spPr>
      </p:pic>
    </p:spTree>
    <p:custDataLst>
      <p:tags r:id="rId1"/>
    </p:custDataLst>
    <p:extLst>
      <p:ext uri="{BB962C8B-B14F-4D97-AF65-F5344CB8AC3E}">
        <p14:creationId xmlns:p14="http://schemas.microsoft.com/office/powerpoint/2010/main" val="166649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Clouds over Sidra</a:t>
            </a:r>
          </a:p>
        </p:txBody>
      </p:sp>
      <p:pic>
        <p:nvPicPr>
          <p:cNvPr id="9" name="Content Placeholder 8"/>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04950" y="2719387"/>
            <a:ext cx="4419600" cy="2486025"/>
          </a:xfrm>
        </p:spPr>
      </p:pic>
      <p:pic>
        <p:nvPicPr>
          <p:cNvPr id="10" name="Content Placeholder 9"/>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29350" y="2719387"/>
            <a:ext cx="4419600" cy="2486025"/>
          </a:xfrm>
        </p:spPr>
      </p:pic>
    </p:spTree>
    <p:custDataLst>
      <p:tags r:id="rId1"/>
    </p:custDataLst>
    <p:extLst>
      <p:ext uri="{BB962C8B-B14F-4D97-AF65-F5344CB8AC3E}">
        <p14:creationId xmlns:p14="http://schemas.microsoft.com/office/powerpoint/2010/main" val="186935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ED33020 Communicating Science</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04950" y="2719387"/>
            <a:ext cx="4419600" cy="2486025"/>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29350" y="2719387"/>
            <a:ext cx="4419600" cy="2486025"/>
          </a:xfrm>
        </p:spPr>
      </p:pic>
    </p:spTree>
    <p:custDataLst>
      <p:tags r:id="rId1"/>
    </p:custDataLst>
    <p:extLst>
      <p:ext uri="{BB962C8B-B14F-4D97-AF65-F5344CB8AC3E}">
        <p14:creationId xmlns:p14="http://schemas.microsoft.com/office/powerpoint/2010/main" val="137486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GB" dirty="0"/>
              <a:t>Resources Used</a:t>
            </a:r>
          </a:p>
        </p:txBody>
      </p:sp>
      <p:sp>
        <p:nvSpPr>
          <p:cNvPr id="6" name="Content Placeholder 5"/>
          <p:cNvSpPr>
            <a:spLocks noGrp="1"/>
          </p:cNvSpPr>
          <p:nvPr>
            <p:ph idx="1"/>
          </p:nvPr>
        </p:nvSpPr>
        <p:spPr/>
        <p:txBody>
          <a:bodyPr/>
          <a:lstStyle/>
          <a:p>
            <a:r>
              <a:rPr lang="en-GB" dirty="0"/>
              <a:t>Google Expeditions</a:t>
            </a:r>
          </a:p>
          <a:p>
            <a:r>
              <a:rPr lang="en-GB" dirty="0"/>
              <a:t>In Body VR</a:t>
            </a:r>
          </a:p>
          <a:p>
            <a:r>
              <a:rPr lang="en-GB" dirty="0"/>
              <a:t>Carbons VR</a:t>
            </a:r>
          </a:p>
          <a:p>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608" y="1904999"/>
            <a:ext cx="5151549" cy="28977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730" y="3785314"/>
            <a:ext cx="5029199" cy="2828924"/>
          </a:xfrm>
          <a:prstGeom prst="rect">
            <a:avLst/>
          </a:prstGeom>
        </p:spPr>
      </p:pic>
      <p:pic>
        <p:nvPicPr>
          <p:cNvPr id="9" name="Picture 8"/>
          <p:cNvPicPr>
            <a:picLocks noChangeAspect="1"/>
          </p:cNvPicPr>
          <p:nvPr/>
        </p:nvPicPr>
        <p:blipFill>
          <a:blip r:embed="rId5"/>
          <a:stretch>
            <a:fillRect/>
          </a:stretch>
        </p:blipFill>
        <p:spPr>
          <a:xfrm>
            <a:off x="7192162" y="4955144"/>
            <a:ext cx="2054530" cy="1597290"/>
          </a:xfrm>
          <a:prstGeom prst="rect">
            <a:avLst/>
          </a:prstGeom>
          <a:solidFill>
            <a:schemeClr val="tx1"/>
          </a:solidFill>
        </p:spPr>
      </p:pic>
    </p:spTree>
    <p:custDataLst>
      <p:tags r:id="rId1"/>
    </p:custDataLst>
    <p:extLst>
      <p:ext uri="{BB962C8B-B14F-4D97-AF65-F5344CB8AC3E}">
        <p14:creationId xmlns:p14="http://schemas.microsoft.com/office/powerpoint/2010/main" val="427670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ED13720 Play and Learning</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04950" y="2719387"/>
            <a:ext cx="4419600" cy="2486025"/>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29350" y="2305050"/>
            <a:ext cx="4419600" cy="3314700"/>
          </a:xfrm>
        </p:spPr>
      </p:pic>
    </p:spTree>
    <p:custDataLst>
      <p:tags r:id="rId1"/>
    </p:custDataLst>
    <p:extLst>
      <p:ext uri="{BB962C8B-B14F-4D97-AF65-F5344CB8AC3E}">
        <p14:creationId xmlns:p14="http://schemas.microsoft.com/office/powerpoint/2010/main" val="153995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Student Perspectives</a:t>
            </a:r>
          </a:p>
        </p:txBody>
      </p:sp>
      <p:sp>
        <p:nvSpPr>
          <p:cNvPr id="2" name="Content Placeholder 1"/>
          <p:cNvSpPr>
            <a:spLocks noGrp="1"/>
          </p:cNvSpPr>
          <p:nvPr>
            <p:ph idx="1"/>
          </p:nvPr>
        </p:nvSpPr>
        <p:spPr/>
        <p:txBody>
          <a:bodyPr/>
          <a:lstStyle/>
          <a:p>
            <a:r>
              <a:rPr lang="en-GB" dirty="0"/>
              <a:t>I found that using the virtual reality headsets were really interesting. At the beginning I was concerned that I wouldn't enjoy it at all as I'm not the biggest fan of learning through technology, however it was so easy to use and it put you in an entirely new world within seconds! I'm glad we had the chance to use it as it was very different to anything else myself or my friends had ever done in university.</a:t>
            </a:r>
          </a:p>
        </p:txBody>
      </p:sp>
    </p:spTree>
    <p:custDataLst>
      <p:tags r:id="rId1"/>
    </p:custDataLst>
    <p:extLst>
      <p:ext uri="{BB962C8B-B14F-4D97-AF65-F5344CB8AC3E}">
        <p14:creationId xmlns:p14="http://schemas.microsoft.com/office/powerpoint/2010/main" val="279132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Student Perspectives</a:t>
            </a:r>
          </a:p>
        </p:txBody>
      </p:sp>
      <p:sp>
        <p:nvSpPr>
          <p:cNvPr id="2" name="Content Placeholder 1"/>
          <p:cNvSpPr>
            <a:spLocks noGrp="1"/>
          </p:cNvSpPr>
          <p:nvPr>
            <p:ph idx="1"/>
          </p:nvPr>
        </p:nvSpPr>
        <p:spPr/>
        <p:txBody>
          <a:bodyPr/>
          <a:lstStyle/>
          <a:p>
            <a:r>
              <a:rPr lang="en-GB" dirty="0"/>
              <a:t>I found the utilisation of VR headsets really useful as it provides a much more immersive experience with regards to situations affecting people in other parts of the world. Being able to see conditions that people are living in and how their daily lives are constructed from more of a first-hand perspective leads to a deeper understanding of the issues faced.</a:t>
            </a:r>
          </a:p>
        </p:txBody>
      </p:sp>
    </p:spTree>
    <p:custDataLst>
      <p:tags r:id="rId1"/>
    </p:custDataLst>
    <p:extLst>
      <p:ext uri="{BB962C8B-B14F-4D97-AF65-F5344CB8AC3E}">
        <p14:creationId xmlns:p14="http://schemas.microsoft.com/office/powerpoint/2010/main" val="258396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Student Perspectives</a:t>
            </a:r>
          </a:p>
        </p:txBody>
      </p:sp>
      <p:sp>
        <p:nvSpPr>
          <p:cNvPr id="2" name="Content Placeholder 1"/>
          <p:cNvSpPr>
            <a:spLocks noGrp="1"/>
          </p:cNvSpPr>
          <p:nvPr>
            <p:ph idx="1"/>
          </p:nvPr>
        </p:nvSpPr>
        <p:spPr/>
        <p:txBody>
          <a:bodyPr/>
          <a:lstStyle/>
          <a:p>
            <a:r>
              <a:rPr lang="en-GB" dirty="0"/>
              <a:t>VR lessons are very exciting. Your visually able to see what life is like for children and adults in third world areas. Being able to hear their stories is also very factual and engaging. The VR sessions have consisted of different topics. Including girl’s rights to education as well as education for girls in Syria. This highlights the various factors to education e.g. conflict famine and social and cultural issues. Overall the VR sessions has been a great experience. The technology allows you to see first-hand the barriers.</a:t>
            </a:r>
          </a:p>
        </p:txBody>
      </p:sp>
    </p:spTree>
    <p:custDataLst>
      <p:tags r:id="rId1"/>
    </p:custDataLst>
    <p:extLst>
      <p:ext uri="{BB962C8B-B14F-4D97-AF65-F5344CB8AC3E}">
        <p14:creationId xmlns:p14="http://schemas.microsoft.com/office/powerpoint/2010/main" val="198856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Problems</a:t>
            </a:r>
          </a:p>
        </p:txBody>
      </p:sp>
      <p:sp>
        <p:nvSpPr>
          <p:cNvPr id="3" name="Content Placeholder 2"/>
          <p:cNvSpPr>
            <a:spLocks noGrp="1"/>
          </p:cNvSpPr>
          <p:nvPr>
            <p:ph idx="1"/>
          </p:nvPr>
        </p:nvSpPr>
        <p:spPr/>
        <p:txBody>
          <a:bodyPr/>
          <a:lstStyle/>
          <a:p>
            <a:r>
              <a:rPr lang="en-GB" dirty="0"/>
              <a:t>Not all students had a smartphone Older smartphones, or budget models, did not have the necessary hardware.</a:t>
            </a:r>
          </a:p>
          <a:p>
            <a:r>
              <a:rPr lang="en-GB" dirty="0"/>
              <a:t>Some students felt motion sickness from the headsets.</a:t>
            </a:r>
          </a:p>
          <a:p>
            <a:r>
              <a:rPr lang="en-GB" dirty="0"/>
              <a:t>Some students felt discomfort wearing the headsets for more than 15 minutes.</a:t>
            </a:r>
          </a:p>
          <a:p>
            <a:r>
              <a:rPr lang="en-GB" dirty="0"/>
              <a:t>Google Expeditions requires peer to peer network connection and did not work on </a:t>
            </a:r>
            <a:r>
              <a:rPr lang="en-GB" dirty="0" err="1"/>
              <a:t>Eduroam</a:t>
            </a:r>
            <a:endParaRPr lang="en-GB" dirty="0"/>
          </a:p>
          <a:p>
            <a:r>
              <a:rPr lang="en-GB" dirty="0" err="1"/>
              <a:t>Youtube</a:t>
            </a:r>
            <a:r>
              <a:rPr lang="en-GB" dirty="0"/>
              <a:t> 360 no longer available on iOS</a:t>
            </a:r>
          </a:p>
          <a:p>
            <a:endParaRPr lang="en-GB" dirty="0"/>
          </a:p>
          <a:p>
            <a:endParaRPr lang="en-GB" dirty="0"/>
          </a:p>
          <a:p>
            <a:endParaRPr lang="en-GB" dirty="0"/>
          </a:p>
        </p:txBody>
      </p:sp>
    </p:spTree>
    <p:custDataLst>
      <p:tags r:id="rId1"/>
    </p:custDataLst>
    <p:extLst>
      <p:ext uri="{BB962C8B-B14F-4D97-AF65-F5344CB8AC3E}">
        <p14:creationId xmlns:p14="http://schemas.microsoft.com/office/powerpoint/2010/main" val="196346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pPr algn="ctr"/>
            <a:r>
              <a:rPr lang="en-US" dirty="0"/>
              <a:t>Outline </a:t>
            </a:r>
          </a:p>
        </p:txBody>
      </p:sp>
      <p:sp>
        <p:nvSpPr>
          <p:cNvPr id="14" name="Content Placeholder 13"/>
          <p:cNvSpPr>
            <a:spLocks noGrp="1"/>
          </p:cNvSpPr>
          <p:nvPr>
            <p:ph idx="1"/>
          </p:nvPr>
        </p:nvSpPr>
        <p:spPr/>
        <p:txBody>
          <a:bodyPr/>
          <a:lstStyle/>
          <a:p>
            <a:r>
              <a:rPr lang="en-US" dirty="0"/>
              <a:t>Using VR for learning and teaching</a:t>
            </a:r>
          </a:p>
          <a:p>
            <a:r>
              <a:rPr lang="en-US" dirty="0"/>
              <a:t>Future plans</a:t>
            </a:r>
          </a:p>
          <a:p>
            <a:r>
              <a:rPr lang="en-US" dirty="0"/>
              <a:t>Interaction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053" y="2938463"/>
            <a:ext cx="4346575"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254DA-3FEE-63A3-DEF1-A2A2E8C69D4A}"/>
              </a:ext>
            </a:extLst>
          </p:cNvPr>
          <p:cNvSpPr>
            <a:spLocks noGrp="1"/>
          </p:cNvSpPr>
          <p:nvPr>
            <p:ph type="title"/>
          </p:nvPr>
        </p:nvSpPr>
        <p:spPr/>
        <p:txBody>
          <a:bodyPr/>
          <a:lstStyle/>
          <a:p>
            <a:pPr algn="ctr"/>
            <a:r>
              <a:rPr lang="en-GB" dirty="0"/>
              <a:t>Future Plans</a:t>
            </a:r>
          </a:p>
        </p:txBody>
      </p:sp>
      <p:pic>
        <p:nvPicPr>
          <p:cNvPr id="4" name="Content Placeholder 3">
            <a:extLst>
              <a:ext uri="{FF2B5EF4-FFF2-40B4-BE49-F238E27FC236}">
                <a16:creationId xmlns:a16="http://schemas.microsoft.com/office/drawing/2014/main" id="{72259014-CBB8-95ED-1814-408D4A5E65E0}"/>
              </a:ext>
            </a:extLst>
          </p:cNvPr>
          <p:cNvPicPr>
            <a:picLocks noGrp="1" noChangeAspect="1"/>
          </p:cNvPicPr>
          <p:nvPr>
            <p:ph idx="1"/>
          </p:nvPr>
        </p:nvPicPr>
        <p:blipFill>
          <a:blip r:embed="rId2"/>
          <a:stretch>
            <a:fillRect/>
          </a:stretch>
        </p:blipFill>
        <p:spPr>
          <a:xfrm>
            <a:off x="1522413" y="1850803"/>
            <a:ext cx="5242371" cy="3165079"/>
          </a:xfrm>
          <a:prstGeom prst="rect">
            <a:avLst/>
          </a:prstGeom>
        </p:spPr>
      </p:pic>
      <p:pic>
        <p:nvPicPr>
          <p:cNvPr id="5" name="Picture 4">
            <a:extLst>
              <a:ext uri="{FF2B5EF4-FFF2-40B4-BE49-F238E27FC236}">
                <a16:creationId xmlns:a16="http://schemas.microsoft.com/office/drawing/2014/main" id="{0E107E60-EBF9-2A87-808D-F7BCEA35F2C2}"/>
              </a:ext>
            </a:extLst>
          </p:cNvPr>
          <p:cNvPicPr>
            <a:picLocks noChangeAspect="1"/>
          </p:cNvPicPr>
          <p:nvPr/>
        </p:nvPicPr>
        <p:blipFill>
          <a:blip r:embed="rId3"/>
          <a:stretch>
            <a:fillRect/>
          </a:stretch>
        </p:blipFill>
        <p:spPr>
          <a:xfrm>
            <a:off x="7126341" y="1940322"/>
            <a:ext cx="4226100" cy="3165079"/>
          </a:xfrm>
          <a:prstGeom prst="rect">
            <a:avLst/>
          </a:prstGeom>
        </p:spPr>
      </p:pic>
    </p:spTree>
    <p:extLst>
      <p:ext uri="{BB962C8B-B14F-4D97-AF65-F5344CB8AC3E}">
        <p14:creationId xmlns:p14="http://schemas.microsoft.com/office/powerpoint/2010/main" val="88919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99159-9112-90F0-3A1D-134A373827BC}"/>
              </a:ext>
            </a:extLst>
          </p:cNvPr>
          <p:cNvSpPr>
            <a:spLocks noGrp="1"/>
          </p:cNvSpPr>
          <p:nvPr>
            <p:ph type="title"/>
          </p:nvPr>
        </p:nvSpPr>
        <p:spPr/>
        <p:txBody>
          <a:bodyPr/>
          <a:lstStyle/>
          <a:p>
            <a:pPr algn="ctr"/>
            <a:r>
              <a:rPr lang="en-GB" dirty="0"/>
              <a:t>Key Aims</a:t>
            </a:r>
          </a:p>
        </p:txBody>
      </p:sp>
      <p:sp>
        <p:nvSpPr>
          <p:cNvPr id="3" name="Content Placeholder 2">
            <a:extLst>
              <a:ext uri="{FF2B5EF4-FFF2-40B4-BE49-F238E27FC236}">
                <a16:creationId xmlns:a16="http://schemas.microsoft.com/office/drawing/2014/main" id="{8EDD067B-D98C-C7E7-8B8B-CDE743E9E806}"/>
              </a:ext>
            </a:extLst>
          </p:cNvPr>
          <p:cNvSpPr>
            <a:spLocks noGrp="1"/>
          </p:cNvSpPr>
          <p:nvPr>
            <p:ph idx="1"/>
          </p:nvPr>
        </p:nvSpPr>
        <p:spPr/>
        <p:txBody>
          <a:bodyPr/>
          <a:lstStyle/>
          <a:p>
            <a:r>
              <a:rPr lang="en-GB" dirty="0"/>
              <a:t>Develop Learning Technology Labs [LTL] in Welsh HEIs to allow ideas developed by teachers / lecturers to feed into high tech outcomes.</a:t>
            </a:r>
          </a:p>
          <a:p>
            <a:r>
              <a:rPr lang="en-GB" dirty="0">
                <a:effectLst/>
                <a:latin typeface="Calibri" panose="020F0502020204030204" pitchFamily="34" charset="0"/>
                <a:ea typeface="Times New Roman" panose="02020603050405020304" pitchFamily="18" charset="0"/>
              </a:rPr>
              <a:t>Develop Learning Labs in Welsh HEIs to facilitate discussions and promotion of ideas around 360-degree video and green screen technology.</a:t>
            </a:r>
          </a:p>
          <a:p>
            <a:r>
              <a:rPr lang="en-GB" dirty="0">
                <a:latin typeface="Calibri" panose="020F0502020204030204" pitchFamily="34" charset="0"/>
              </a:rPr>
              <a:t>Draw on international expertise in the development of VR/ green screen technologies</a:t>
            </a:r>
            <a:endParaRPr lang="en-GB" dirty="0"/>
          </a:p>
          <a:p>
            <a:endParaRPr lang="en-GB" dirty="0"/>
          </a:p>
        </p:txBody>
      </p:sp>
    </p:spTree>
    <p:extLst>
      <p:ext uri="{BB962C8B-B14F-4D97-AF65-F5344CB8AC3E}">
        <p14:creationId xmlns:p14="http://schemas.microsoft.com/office/powerpoint/2010/main" val="391959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2EA3-C42B-ED25-DD8C-E5433AE48EB2}"/>
              </a:ext>
            </a:extLst>
          </p:cNvPr>
          <p:cNvSpPr>
            <a:spLocks noGrp="1"/>
          </p:cNvSpPr>
          <p:nvPr>
            <p:ph type="title"/>
          </p:nvPr>
        </p:nvSpPr>
        <p:spPr/>
        <p:txBody>
          <a:bodyPr/>
          <a:lstStyle/>
          <a:p>
            <a:pPr algn="ctr"/>
            <a:r>
              <a:rPr lang="en-GB" dirty="0"/>
              <a:t>High- tech/ low- tech models</a:t>
            </a:r>
          </a:p>
        </p:txBody>
      </p:sp>
      <p:sp>
        <p:nvSpPr>
          <p:cNvPr id="3" name="Content Placeholder 2">
            <a:extLst>
              <a:ext uri="{FF2B5EF4-FFF2-40B4-BE49-F238E27FC236}">
                <a16:creationId xmlns:a16="http://schemas.microsoft.com/office/drawing/2014/main" id="{106F8C1C-503B-173F-A44A-3A43191ADDFC}"/>
              </a:ext>
            </a:extLst>
          </p:cNvPr>
          <p:cNvSpPr>
            <a:spLocks noGrp="1"/>
          </p:cNvSpPr>
          <p:nvPr>
            <p:ph idx="1"/>
          </p:nvPr>
        </p:nvSpPr>
        <p:spPr/>
        <p:txBody>
          <a:bodyPr/>
          <a:lstStyle/>
          <a:p>
            <a:r>
              <a:rPr lang="en-GB" dirty="0"/>
              <a:t>A central aspect of the project development throughout the 2022-23 period has focused on providing practitioners with ‘low-tech’ solutions that can be used in their day-to-day learning design at a low cost. This complements the ‘high-tech’ equipment and resources that can be developed using the WCLD equipment. </a:t>
            </a:r>
          </a:p>
        </p:txBody>
      </p:sp>
    </p:spTree>
    <p:extLst>
      <p:ext uri="{BB962C8B-B14F-4D97-AF65-F5344CB8AC3E}">
        <p14:creationId xmlns:p14="http://schemas.microsoft.com/office/powerpoint/2010/main" val="230648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Cardboard Camera</a:t>
            </a:r>
          </a:p>
        </p:txBody>
      </p:sp>
      <p:sp>
        <p:nvSpPr>
          <p:cNvPr id="3" name="Content Placeholder 2"/>
          <p:cNvSpPr>
            <a:spLocks noGrp="1"/>
          </p:cNvSpPr>
          <p:nvPr>
            <p:ph idx="1"/>
          </p:nvPr>
        </p:nvSpPr>
        <p:spPr/>
        <p:txBody>
          <a:bodyPr/>
          <a:lstStyle/>
          <a:p>
            <a:r>
              <a:rPr lang="en-GB" dirty="0"/>
              <a:t>Google Cardboard Camera</a:t>
            </a:r>
          </a:p>
          <a:p>
            <a:endParaRPr lang="en-GB" dirty="0"/>
          </a:p>
          <a:p>
            <a:r>
              <a:rPr lang="en-GB" dirty="0"/>
              <a:t>360 pictures that can be taken from most mobile phones and then viewed on pc, tablet, mobile or VR headset.</a:t>
            </a:r>
          </a:p>
          <a:p>
            <a:endParaRPr lang="en-GB" dirty="0"/>
          </a:p>
          <a:p>
            <a:r>
              <a:rPr lang="en-GB" dirty="0"/>
              <a:t>Potential to develop further content for academic purposes.</a:t>
            </a:r>
          </a:p>
          <a:p>
            <a:endParaRPr lang="en-GB" dirty="0"/>
          </a:p>
          <a:p>
            <a:endParaRPr lang="en-GB" dirty="0"/>
          </a:p>
        </p:txBody>
      </p:sp>
    </p:spTree>
    <p:custDataLst>
      <p:tags r:id="rId1"/>
    </p:custDataLst>
    <p:extLst>
      <p:ext uri="{BB962C8B-B14F-4D97-AF65-F5344CB8AC3E}">
        <p14:creationId xmlns:p14="http://schemas.microsoft.com/office/powerpoint/2010/main" val="301961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Google Expeditions</a:t>
            </a:r>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07529" y="2187415"/>
            <a:ext cx="4577929" cy="2575085"/>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896" y="2156460"/>
            <a:ext cx="5324980" cy="2547937"/>
          </a:xfrm>
          <a:prstGeom prst="rect">
            <a:avLst/>
          </a:prstGeom>
        </p:spPr>
      </p:pic>
      <p:sp>
        <p:nvSpPr>
          <p:cNvPr id="3" name="Content Placeholder 2"/>
          <p:cNvSpPr>
            <a:spLocks noGrp="1"/>
          </p:cNvSpPr>
          <p:nvPr>
            <p:ph sz="half" idx="1"/>
          </p:nvPr>
        </p:nvSpPr>
        <p:spPr/>
        <p:txBody>
          <a:bodyPr/>
          <a:lstStyle/>
          <a:p>
            <a:endParaRPr lang="en-GB"/>
          </a:p>
        </p:txBody>
      </p:sp>
    </p:spTree>
    <p:custDataLst>
      <p:tags r:id="rId1"/>
    </p:custDataLst>
    <p:extLst>
      <p:ext uri="{BB962C8B-B14F-4D97-AF65-F5344CB8AC3E}">
        <p14:creationId xmlns:p14="http://schemas.microsoft.com/office/powerpoint/2010/main" val="220613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1500"/>
            <a:ext cx="32520721" cy="5989320"/>
          </a:xfrm>
          <a:prstGeom prst="rect">
            <a:avLst/>
          </a:prstGeom>
        </p:spPr>
      </p:pic>
    </p:spTree>
    <p:custDataLst>
      <p:tags r:id="rId1"/>
    </p:custDataLst>
    <p:extLst>
      <p:ext uri="{BB962C8B-B14F-4D97-AF65-F5344CB8AC3E}">
        <p14:creationId xmlns:p14="http://schemas.microsoft.com/office/powerpoint/2010/main" val="149014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decel="100000" fill="hold" nodeType="clickEffect">
                                  <p:stCondLst>
                                    <p:cond delay="0"/>
                                  </p:stCondLst>
                                  <p:childTnLst>
                                    <p:animMotion origin="layout" path="M 0.99295 -0.05278 L -1.33361 -0.0706 " pathEditMode="fixed" rAng="0" ptsTypes="AA">
                                      <p:cBhvr>
                                        <p:cTn id="6" dur="5000" fill="hold"/>
                                        <p:tgtEl>
                                          <p:spTgt spid="5"/>
                                        </p:tgtEl>
                                        <p:attrNameLst>
                                          <p:attrName>ppt_x</p:attrName>
                                          <p:attrName>ppt_y</p:attrName>
                                        </p:attrNameLst>
                                      </p:cBhvr>
                                      <p:rCtr x="-116328" y="-9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 y="755273"/>
            <a:ext cx="10058400" cy="5657849"/>
          </a:xfrm>
          <a:prstGeom prst="rect">
            <a:avLst/>
          </a:prstGeom>
        </p:spPr>
      </p:pic>
    </p:spTree>
    <p:custDataLst>
      <p:tags r:id="rId1"/>
    </p:custDataLst>
    <p:extLst>
      <p:ext uri="{BB962C8B-B14F-4D97-AF65-F5344CB8AC3E}">
        <p14:creationId xmlns:p14="http://schemas.microsoft.com/office/powerpoint/2010/main" val="379052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Using VR in Teaching</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04950" y="2511298"/>
            <a:ext cx="4419600" cy="2902204"/>
          </a:xfrm>
        </p:spPr>
      </p:pic>
      <p:sp>
        <p:nvSpPr>
          <p:cNvPr id="4" name="Content Placeholder 3"/>
          <p:cNvSpPr>
            <a:spLocks noGrp="1"/>
          </p:cNvSpPr>
          <p:nvPr>
            <p:ph sz="half" idx="2"/>
          </p:nvPr>
        </p:nvSpPr>
        <p:spPr/>
        <p:txBody>
          <a:bodyPr>
            <a:normAutofit lnSpcReduction="10000"/>
          </a:bodyPr>
          <a:lstStyle/>
          <a:p>
            <a:r>
              <a:rPr lang="en-GB" dirty="0"/>
              <a:t>ED12820- Gender, International Development and Education</a:t>
            </a:r>
          </a:p>
          <a:p>
            <a:r>
              <a:rPr lang="en-GB" dirty="0"/>
              <a:t>ED13720- Play and learning</a:t>
            </a:r>
          </a:p>
          <a:p>
            <a:r>
              <a:rPr lang="en-GB" dirty="0"/>
              <a:t>ED13820- Learner and Learning Environment</a:t>
            </a:r>
          </a:p>
          <a:p>
            <a:r>
              <a:rPr lang="en-GB" dirty="0"/>
              <a:t>ED33020- Communicating Science</a:t>
            </a:r>
          </a:p>
          <a:p>
            <a:endParaRPr lang="en-GB" dirty="0"/>
          </a:p>
          <a:p>
            <a:r>
              <a:rPr lang="en-GB" dirty="0"/>
              <a:t>Bring Your Own Device (BYOD)</a:t>
            </a:r>
          </a:p>
        </p:txBody>
      </p:sp>
    </p:spTree>
    <p:custDataLst>
      <p:tags r:id="rId1"/>
    </p:custDataLst>
    <p:extLst>
      <p:ext uri="{BB962C8B-B14F-4D97-AF65-F5344CB8AC3E}">
        <p14:creationId xmlns:p14="http://schemas.microsoft.com/office/powerpoint/2010/main" val="379467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381000"/>
            <a:ext cx="9144001" cy="617220"/>
          </a:xfrm>
        </p:spPr>
        <p:txBody>
          <a:bodyPr/>
          <a:lstStyle/>
          <a:p>
            <a:pPr algn="ctr"/>
            <a:r>
              <a:rPr lang="en-GB" dirty="0"/>
              <a:t>Sites in VR</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flipH="1" flipV="1">
            <a:off x="2344104" y="289560"/>
            <a:ext cx="2314575" cy="4114800"/>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rot="16200000">
            <a:off x="7167564" y="259080"/>
            <a:ext cx="2314575" cy="4114800"/>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2293095" y="2867598"/>
            <a:ext cx="2216885" cy="394112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168514" y="2796953"/>
            <a:ext cx="2228851" cy="3962401"/>
          </a:xfrm>
          <a:prstGeom prst="rect">
            <a:avLst/>
          </a:prstGeom>
        </p:spPr>
      </p:pic>
    </p:spTree>
    <p:custDataLst>
      <p:tags r:id="rId1"/>
    </p:custDataLst>
    <p:extLst>
      <p:ext uri="{BB962C8B-B14F-4D97-AF65-F5344CB8AC3E}">
        <p14:creationId xmlns:p14="http://schemas.microsoft.com/office/powerpoint/2010/main" val="195436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GB" dirty="0"/>
              <a:t>ED12820- Gender, International Development and Education</a:t>
            </a:r>
            <a:br>
              <a:rPr lang="en-GB" dirty="0"/>
            </a:br>
            <a:endParaRPr lang="en-GB"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346450" y="1905000"/>
            <a:ext cx="5486400" cy="4114800"/>
          </a:xfrm>
        </p:spPr>
      </p:pic>
    </p:spTree>
    <p:custDataLst>
      <p:tags r:id="rId1"/>
    </p:custDataLst>
    <p:extLst>
      <p:ext uri="{BB962C8B-B14F-4D97-AF65-F5344CB8AC3E}">
        <p14:creationId xmlns:p14="http://schemas.microsoft.com/office/powerpoint/2010/main" val="340510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PRESGUID" val="78a6b984-945a-44a3-ac15-513fbab5ba13"/>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tf02895261">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03C5CF44-0C62-41B4-B3EA-416B4807878A}" vid="{EC3ACB92-700E-4167-B3A6-412DE40A64C2}"/>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228E6B-D70C-44BB-A81F-A245495F612B}">
  <ds:schemaRefs>
    <ds:schemaRef ds:uri="http://schemas.microsoft.com/sharepoint/v3/contenttype/forms"/>
  </ds:schemaRefs>
</ds:datastoreItem>
</file>

<file path=customXml/itemProps2.xml><?xml version="1.0" encoding="utf-8"?>
<ds:datastoreItem xmlns:ds="http://schemas.openxmlformats.org/officeDocument/2006/customXml" ds:itemID="{00E41224-0370-4595-877C-23316CD80004}">
  <ds:schemaRefs>
    <ds:schemaRef ds:uri="http://www.w3.org/XML/1998/namespace"/>
    <ds:schemaRef ds:uri="http://schemas.microsoft.com/office/infopath/2007/PartnerControls"/>
    <ds:schemaRef ds:uri="http://purl.org/dc/terms/"/>
    <ds:schemaRef ds:uri="http://schemas.microsoft.com/office/2006/documentManagement/types"/>
    <ds:schemaRef ds:uri="4873beb7-5857-4685-be1f-d57550cc96cc"/>
    <ds:schemaRef ds:uri="http://purl.org/dc/dcmitype/"/>
    <ds:schemaRef ds:uri="http://schemas.openxmlformats.org/package/2006/metadata/core-properties"/>
    <ds:schemaRef ds:uri="http://purl.org/dc/elements/1.1/"/>
    <ds:schemaRef ds:uri="http://schemas.microsoft.com/office/2006/metadata/properties"/>
  </ds:schemaRefs>
</ds:datastoreItem>
</file>

<file path=customXml/itemProps3.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tf02895261</Template>
  <TotalTime>207</TotalTime>
  <Words>603</Words>
  <Application>Microsoft Office PowerPoint</Application>
  <PresentationFormat>Custom</PresentationFormat>
  <Paragraphs>70</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Corbel</vt:lpstr>
      <vt:lpstr>tf02895261</vt:lpstr>
      <vt:lpstr>Using Virtual Reality Headsets in Education</vt:lpstr>
      <vt:lpstr>Outline </vt:lpstr>
      <vt:lpstr>Cardboard Camera</vt:lpstr>
      <vt:lpstr>Google Expeditions</vt:lpstr>
      <vt:lpstr>PowerPoint Presentation</vt:lpstr>
      <vt:lpstr>PowerPoint Presentation</vt:lpstr>
      <vt:lpstr>Using VR in Teaching</vt:lpstr>
      <vt:lpstr>Sites in VR</vt:lpstr>
      <vt:lpstr>ED12820- Gender, International Development and Education </vt:lpstr>
      <vt:lpstr>Resources used</vt:lpstr>
      <vt:lpstr>Resources used</vt:lpstr>
      <vt:lpstr>Clouds over Sidra</vt:lpstr>
      <vt:lpstr>ED33020 Communicating Science</vt:lpstr>
      <vt:lpstr>Resources Used</vt:lpstr>
      <vt:lpstr>ED13720 Play and Learning</vt:lpstr>
      <vt:lpstr>Student Perspectives</vt:lpstr>
      <vt:lpstr>Student Perspectives</vt:lpstr>
      <vt:lpstr>Student Perspectives</vt:lpstr>
      <vt:lpstr>Problems</vt:lpstr>
      <vt:lpstr>Future Plans</vt:lpstr>
      <vt:lpstr>Key Aims</vt:lpstr>
      <vt:lpstr>High- tech/ low- tech models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Stephen Atherton [sta]</dc:creator>
  <cp:lastModifiedBy>Stephen Atherton [sta] (Staff)</cp:lastModifiedBy>
  <cp:revision>22</cp:revision>
  <dcterms:created xsi:type="dcterms:W3CDTF">2017-07-11T13:20:03Z</dcterms:created>
  <dcterms:modified xsi:type="dcterms:W3CDTF">2023-03-27T14:56:43Z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SIP_Label_f2dfecbd-fc97-4e8a-a9cd-19ed496c406e_Enabled">
    <vt:lpwstr>true</vt:lpwstr>
  </property>
  <property fmtid="{D5CDD505-2E9C-101B-9397-08002B2CF9AE}" pid="9" name="MSIP_Label_f2dfecbd-fc97-4e8a-a9cd-19ed496c406e_SetDate">
    <vt:lpwstr>2023-01-24T12:54:30Z</vt:lpwstr>
  </property>
  <property fmtid="{D5CDD505-2E9C-101B-9397-08002B2CF9AE}" pid="10" name="MSIP_Label_f2dfecbd-fc97-4e8a-a9cd-19ed496c406e_Method">
    <vt:lpwstr>Standard</vt:lpwstr>
  </property>
  <property fmtid="{D5CDD505-2E9C-101B-9397-08002B2CF9AE}" pid="11" name="MSIP_Label_f2dfecbd-fc97-4e8a-a9cd-19ed496c406e_Name">
    <vt:lpwstr>defa4170-0d19-0005-0004-bc88714345d2</vt:lpwstr>
  </property>
  <property fmtid="{D5CDD505-2E9C-101B-9397-08002B2CF9AE}" pid="12" name="MSIP_Label_f2dfecbd-fc97-4e8a-a9cd-19ed496c406e_SiteId">
    <vt:lpwstr>d47b090e-3f5a-4ca0-84d0-9f89d269f175</vt:lpwstr>
  </property>
  <property fmtid="{D5CDD505-2E9C-101B-9397-08002B2CF9AE}" pid="13" name="MSIP_Label_f2dfecbd-fc97-4e8a-a9cd-19ed496c406e_ActionId">
    <vt:lpwstr>564a86e7-7d7d-40b9-84f1-f37f20e7da29</vt:lpwstr>
  </property>
  <property fmtid="{D5CDD505-2E9C-101B-9397-08002B2CF9AE}" pid="14" name="MSIP_Label_f2dfecbd-fc97-4e8a-a9cd-19ed496c406e_ContentBits">
    <vt:lpwstr>0</vt:lpwstr>
  </property>
</Properties>
</file>