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  <p:sldId id="291" r:id="rId6"/>
    <p:sldId id="292" r:id="rId7"/>
    <p:sldId id="294" r:id="rId8"/>
    <p:sldId id="298" r:id="rId9"/>
    <p:sldId id="299" r:id="rId10"/>
    <p:sldId id="296" r:id="rId11"/>
    <p:sldId id="297" r:id="rId12"/>
    <p:sldId id="300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53"/>
    <a:srgbClr val="FFCC00"/>
    <a:srgbClr val="3036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F6D74-63D1-90E9-A875-DE4D3EBA6309}" v="22" dt="2022-11-02T10:25:44.031"/>
    <p1510:client id="{6DF9ADC1-550C-4702-813F-1BAE7EBF3EB5}" v="1" dt="2022-11-01T21:56:2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63BA-CF4C-194D-930D-6DBFDB70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038A7-517F-DB44-AFC1-D3A933390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347B-8CA8-9140-94D4-4C63435E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3785-E0A3-9A40-8F3D-E813CAF0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04FC-4966-E640-957E-43822288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102DE-32B1-2D4B-932C-E7C2C43D7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2F1F6-A5BA-8648-BC06-51A5ECD3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09B-C57D-DD48-AFA1-74BDB23F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9BC7-7A4F-114F-82A5-387F94E2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5EC6F-719F-794B-84CB-D18A6204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54E7-7481-7A4C-9B9B-4E414633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859A-A0E6-8147-B65F-980CACE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F438-71DA-2346-9E4E-CC402011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8F9E-B5D5-B24C-98F5-FA0E4AE6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79A4-66ED-0940-B1B7-F71696FAE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0289-E9BC-7D4A-8002-A5D29717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3E6D-90E6-E74F-B722-86880CFE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AED6-68DE-0447-B9D7-0EB98094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A0B-AB33-364E-80D5-464C8C8F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ABF4-B7C2-0D44-94B2-684076D5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4A9-11A9-144B-BBBC-05DBCE3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22B87-2C81-954C-843B-05D17990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13BDC-AE04-674F-A609-4DFF6431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B8F2-9B31-3E44-9168-967DE697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D5B-E0FF-0E4E-A8A0-8EEF6773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1F9D-9FDD-454D-90EF-EEDF9A29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558F-BB88-D14C-889C-4A82187C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56AA-7E81-294F-9300-B2FBF899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464A9-1541-6148-8D6A-AEA5290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E0CC-A03B-3E49-B061-A1991C9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DFF0A-85C5-A848-BE8C-B4F2590C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78EB4-FDB1-EB48-BC17-10A83C0C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E0C3-2B22-8049-9663-C64F85B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8A4BB-AFC0-DD41-81DC-0D04D205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6B931-AB8E-1A4F-ACE9-FDE0052C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5AA78-B1CA-BE40-BCF2-D7DE3016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26D0-258B-3D45-834E-C58B4770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93B32-12B2-844F-9AFE-A9AEA2F0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93502-38CE-BB40-BCA3-DDDEAFA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5C7-5A86-DD45-B62C-9E063BF4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DF0C-FB18-F748-8A25-B1DA6C0D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ACA-2AEC-024F-AEB1-313ADC26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FD290-1612-B94F-BBDE-A8156A5C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08959-5D13-6F43-B972-80A97CB8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6688B-386F-E640-922B-FEC34578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6C4-4F30-9846-83D2-C93434D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BEE1-B645-044D-A5F9-6C10CB85F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6286-B753-9346-854D-E7169DB0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674-3AA1-5C49-B60E-98E99DB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FB4-CE40-6449-989C-32306ACB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847-E429-CC4E-ABB8-47CEF47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er.ac.uk/cy/global-opportunities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g2@aber.ac.uk" TargetMode="External"/><Relationship Id="rId5" Type="http://schemas.openxmlformats.org/officeDocument/2006/relationships/hyperlink" Target="https://outbound-globalopportunities.youcanbook.me/" TargetMode="External"/><Relationship Id="rId4" Type="http://schemas.openxmlformats.org/officeDocument/2006/relationships/hyperlink" Target="mailto:global@ab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er.ac.uk/cy/study-with-us/global-opportunities/go-abroad/semester-year-abroad/where-can-i-g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avg2@aber.ac.uk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7D5D-5311-884A-8634-C4521079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99069"/>
              </p:ext>
            </p:extLst>
          </p:nvPr>
        </p:nvGraphicFramePr>
        <p:xfrm>
          <a:off x="2743382" y="982105"/>
          <a:ext cx="6103655" cy="3006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03655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 err="1">
                          <a:solidFill>
                            <a:schemeClr val="bg1"/>
                          </a:solidFill>
                          <a:latin typeface="HK Grotesk"/>
                        </a:rPr>
                        <a:t>Cyfleoedd</a:t>
                      </a:r>
                      <a:r>
                        <a:rPr lang="en-US" sz="5000" dirty="0">
                          <a:solidFill>
                            <a:schemeClr val="bg1"/>
                          </a:solidFill>
                          <a:latin typeface="HK Grotesk"/>
                        </a:rPr>
                        <a:t> </a:t>
                      </a:r>
                      <a:r>
                        <a:rPr lang="en-US" sz="5000" dirty="0" err="1">
                          <a:solidFill>
                            <a:schemeClr val="bg1"/>
                          </a:solidFill>
                          <a:latin typeface="HK Grotesk"/>
                        </a:rPr>
                        <a:t>Byd-eang</a:t>
                      </a:r>
                      <a:r>
                        <a:rPr lang="en-US" sz="5000" dirty="0">
                          <a:solidFill>
                            <a:schemeClr val="bg1"/>
                          </a:solidFill>
                          <a:latin typeface="HK Grotesk"/>
                        </a:rPr>
                        <a:t>:</a:t>
                      </a:r>
                    </a:p>
                    <a:p>
                      <a:r>
                        <a:rPr lang="en-US" sz="50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Adran </a:t>
                      </a:r>
                      <a:r>
                        <a:rPr lang="en-US" sz="5000" dirty="0" err="1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Gwleidyddiaeth</a:t>
                      </a:r>
                      <a:r>
                        <a:rPr lang="en-US" sz="50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5000" dirty="0" err="1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Ryngwladol</a:t>
                      </a:r>
                      <a:endParaRPr lang="en-US" sz="5000" dirty="0">
                        <a:solidFill>
                          <a:schemeClr val="bg1"/>
                        </a:solidFill>
                        <a:latin typeface="HK Grotesk" pitchFamily="2" charset="77"/>
                      </a:endParaRP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3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7D5D-5311-884A-8634-C4521079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9489F-0557-894B-B0FA-B722980DA1CB}"/>
              </a:ext>
            </a:extLst>
          </p:cNvPr>
          <p:cNvSpPr txBox="1"/>
          <p:nvPr/>
        </p:nvSpPr>
        <p:spPr>
          <a:xfrm>
            <a:off x="257841" y="706508"/>
            <a:ext cx="101584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42753"/>
                </a:solidFill>
                <a:latin typeface="HK Grotesk" pitchFamily="2" charset="77"/>
              </a:rPr>
              <a:t>Sut </a:t>
            </a:r>
            <a:r>
              <a:rPr lang="en-US" sz="4000" b="1" dirty="0" err="1">
                <a:solidFill>
                  <a:srgbClr val="242753"/>
                </a:solidFill>
                <a:latin typeface="HK Grotesk" pitchFamily="2" charset="77"/>
              </a:rPr>
              <a:t>gallaf</a:t>
            </a:r>
            <a:r>
              <a:rPr lang="en-US" sz="4000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sz="4000" b="1" dirty="0" err="1">
                <a:solidFill>
                  <a:srgbClr val="242753"/>
                </a:solidFill>
                <a:latin typeface="HK Grotesk" pitchFamily="2" charset="77"/>
              </a:rPr>
              <a:t>gael</a:t>
            </a:r>
            <a:r>
              <a:rPr lang="en-US" sz="4000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sz="4000" b="1" dirty="0" err="1">
                <a:solidFill>
                  <a:srgbClr val="242753"/>
                </a:solidFill>
                <a:latin typeface="HK Grotesk" pitchFamily="2" charset="77"/>
              </a:rPr>
              <a:t>mwy</a:t>
            </a:r>
            <a:r>
              <a:rPr lang="en-US" sz="4000" b="1" dirty="0">
                <a:solidFill>
                  <a:srgbClr val="242753"/>
                </a:solidFill>
                <a:latin typeface="HK Grotesk" pitchFamily="2" charset="77"/>
              </a:rPr>
              <a:t> o </a:t>
            </a:r>
            <a:r>
              <a:rPr lang="en-US" sz="4000" b="1" dirty="0" err="1">
                <a:solidFill>
                  <a:srgbClr val="242753"/>
                </a:solidFill>
                <a:latin typeface="HK Grotesk" pitchFamily="2" charset="77"/>
              </a:rPr>
              <a:t>wybodaeth</a:t>
            </a:r>
            <a:r>
              <a:rPr lang="en-US" sz="4000" b="1" dirty="0">
                <a:solidFill>
                  <a:srgbClr val="242753"/>
                </a:solidFill>
                <a:latin typeface="HK Grotesk" pitchFamily="2" charset="77"/>
              </a:rPr>
              <a:t>?</a:t>
            </a:r>
            <a:endParaRPr lang="en-GB" sz="1200" b="1" dirty="0">
              <a:solidFill>
                <a:srgbClr val="242753"/>
              </a:solidFill>
              <a:latin typeface="HK Grotesk" pitchFamily="2" charset="77"/>
            </a:endParaRPr>
          </a:p>
          <a:p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Cysylltwch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â’r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Tîm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Cyfleoedd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Byd-eang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!</a:t>
            </a:r>
          </a:p>
          <a:p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Ewch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i'n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gwefan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: 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3"/>
              </a:rPr>
              <a:t>https://www.aber.ac.uk/cy/global-opportunities/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br>
              <a:rPr lang="en-GB" dirty="0">
                <a:solidFill>
                  <a:srgbClr val="242753"/>
                </a:solidFill>
                <a:latin typeface="HK Grotesk" pitchFamily="2" charset="77"/>
              </a:rPr>
            </a:b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Ebostiwch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ni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: 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4"/>
              </a:rPr>
              <a:t>global@aber.ac.uk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br>
              <a:rPr lang="en-GB" dirty="0">
                <a:solidFill>
                  <a:srgbClr val="242753"/>
                </a:solidFill>
                <a:latin typeface="HK Grotesk" pitchFamily="2" charset="77"/>
              </a:rPr>
            </a:b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Galwch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heibio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: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Dydd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Mercher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a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dydd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Iau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, 1-4pm,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Adeilad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Cledwyn</a:t>
            </a:r>
          </a:p>
          <a:p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5"/>
              </a:rPr>
              <a:t>Trefnwch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  <a:hlinkClick r:id="rId5"/>
              </a:rPr>
              <a:t>apwyntiad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5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gyda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Kirsten Foerster (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Swyddog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Myfyrwyr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sy’n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mynd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Dramor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)</a:t>
            </a:r>
            <a:br>
              <a:rPr lang="en-GB" dirty="0">
                <a:solidFill>
                  <a:srgbClr val="242753"/>
                </a:solidFill>
                <a:latin typeface="HK Grotesk" pitchFamily="2" charset="77"/>
              </a:rPr>
            </a:b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r>
              <a:rPr lang="en-GB" b="1" u="sng" dirty="0" err="1">
                <a:solidFill>
                  <a:srgbClr val="242753"/>
                </a:solidFill>
                <a:latin typeface="HK Grotesk" pitchFamily="2" charset="77"/>
              </a:rPr>
              <a:t>Siaradwch</a:t>
            </a:r>
            <a:r>
              <a:rPr lang="en-GB" b="1" u="sng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u="sng" dirty="0" err="1">
                <a:solidFill>
                  <a:srgbClr val="242753"/>
                </a:solidFill>
                <a:latin typeface="HK Grotesk" pitchFamily="2" charset="77"/>
              </a:rPr>
              <a:t>â'ch</a:t>
            </a:r>
            <a:r>
              <a:rPr lang="en-GB" b="1" u="sng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u="sng" dirty="0" err="1">
                <a:solidFill>
                  <a:srgbClr val="242753"/>
                </a:solidFill>
                <a:latin typeface="HK Grotesk" pitchFamily="2" charset="77"/>
              </a:rPr>
              <a:t>Cydlynydd</a:t>
            </a:r>
            <a:r>
              <a:rPr lang="en-GB" b="1" u="sng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u="sng" dirty="0" err="1">
                <a:solidFill>
                  <a:srgbClr val="242753"/>
                </a:solidFill>
                <a:latin typeface="HK Grotesk" pitchFamily="2" charset="77"/>
              </a:rPr>
              <a:t>Adrannol</a:t>
            </a:r>
            <a:r>
              <a:rPr lang="en-GB" b="1" u="sng" dirty="0">
                <a:solidFill>
                  <a:srgbClr val="242753"/>
                </a:solidFill>
                <a:latin typeface="HK Grotesk" pitchFamily="2" charset="77"/>
              </a:rPr>
              <a:t>!</a:t>
            </a:r>
          </a:p>
          <a:p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Aviva Guttmann, 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6"/>
              </a:rPr>
              <a:t>avg2@aber.ac.uk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E43DF-04FC-475F-9862-8EC64D8C80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33" y="0"/>
            <a:ext cx="4178968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8133F3-1231-9D45-9FA3-C8BD0D72B4B6}"/>
              </a:ext>
            </a:extLst>
          </p:cNvPr>
          <p:cNvSpPr txBox="1"/>
          <p:nvPr/>
        </p:nvSpPr>
        <p:spPr>
          <a:xfrm>
            <a:off x="450850" y="2274331"/>
            <a:ext cx="351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Mae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astudio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,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gweithio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, neu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wirfoddoli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dramor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yn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rhoi'r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cyfle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i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chi: </a:t>
            </a:r>
            <a:endParaRPr lang="en-GB" sz="800" b="1" dirty="0">
              <a:solidFill>
                <a:srgbClr val="242753"/>
              </a:solidFill>
              <a:latin typeface="HK Grotes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Ddwysáu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ac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ategu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eich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astudiaethau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yn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Aberystwyth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E4E4E"/>
                </a:solidFill>
                <a:latin typeface="HK Grotesk"/>
              </a:rPr>
              <a:t>Cael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profiad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o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ddiwylliant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arall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Meithrin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sgiliau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bywyd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E4E4E"/>
                </a:solidFill>
                <a:latin typeface="HK Grotesk"/>
              </a:rPr>
              <a:t>Dysgu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iaith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dramor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Ychwanegu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at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eich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CV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63963"/>
              </p:ext>
            </p:extLst>
          </p:nvPr>
        </p:nvGraphicFramePr>
        <p:xfrm>
          <a:off x="450851" y="631960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Pam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mynd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dramor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A78F3-B052-4F79-BB9D-41B4938B3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6276" y="3167604"/>
            <a:ext cx="1573447" cy="2084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CA451-4DB2-4051-BB06-D1D127AB4E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2" y="329351"/>
            <a:ext cx="3369793" cy="2678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753BF-DEBC-43FA-96C0-6D489897B1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2" y="3192762"/>
            <a:ext cx="2084785" cy="2084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1D2765-547F-4691-B243-1CE22C5E0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01" y="329351"/>
            <a:ext cx="2620553" cy="2620553"/>
          </a:xfrm>
          <a:prstGeom prst="rect">
            <a:avLst/>
          </a:prstGeom>
        </p:spPr>
      </p:pic>
      <p:pic>
        <p:nvPicPr>
          <p:cNvPr id="20" name="Picture 19" descr="A picture containing water, outdoor, sky, person&#10;&#10;Description automatically generated">
            <a:extLst>
              <a:ext uri="{FF2B5EF4-FFF2-40B4-BE49-F238E27FC236}">
                <a16:creationId xmlns:a16="http://schemas.microsoft.com/office/drawing/2014/main" id="{3755A58A-24D2-46B4-8622-15618ADA2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73" y="3167604"/>
            <a:ext cx="2112781" cy="21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8133F3-1231-9D45-9FA3-C8BD0D72B4B6}"/>
              </a:ext>
            </a:extLst>
          </p:cNvPr>
          <p:cNvSpPr txBox="1"/>
          <p:nvPr/>
        </p:nvSpPr>
        <p:spPr>
          <a:xfrm>
            <a:off x="569723" y="1905000"/>
            <a:ext cx="4122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Am semester: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Gall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myfyrwyr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lawer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raddau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tair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blynedd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gynnwys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graddau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anrhydedd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cyfun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astudio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dramor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am semester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yn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hail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flwyddyn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242753"/>
                </a:solidFill>
                <a:latin typeface="HK Grotesk" pitchFamily="2" charset="77"/>
              </a:rPr>
              <a:t>Am </a:t>
            </a:r>
            <a:r>
              <a:rPr lang="en-US" b="1" dirty="0" err="1">
                <a:solidFill>
                  <a:srgbClr val="242753"/>
                </a:solidFill>
                <a:latin typeface="HK Grotesk" pitchFamily="2" charset="77"/>
              </a:rPr>
              <a:t>flwyddyn</a:t>
            </a:r>
            <a:r>
              <a:rPr lang="en-US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b="1" dirty="0" err="1">
                <a:solidFill>
                  <a:srgbClr val="242753"/>
                </a:solidFill>
                <a:latin typeface="HK Grotesk" pitchFamily="2" charset="77"/>
              </a:rPr>
              <a:t>gyfan</a:t>
            </a:r>
            <a:r>
              <a:rPr lang="en-US" b="1" dirty="0">
                <a:solidFill>
                  <a:srgbClr val="242753"/>
                </a:solidFill>
                <a:latin typeface="HK Grotesk" pitchFamily="2" charset="77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Myfyrwyr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ar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raddau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sy’n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cynnwys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Blwyddyn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Dramor</a:t>
            </a:r>
            <a:endParaRPr lang="en-US" dirty="0">
              <a:solidFill>
                <a:srgbClr val="242753"/>
              </a:solidFill>
              <a:latin typeface="HK Grotesk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Myfyrwyr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ar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raddau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sy’n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cynnwys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Blwyddyn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mewn</a:t>
            </a:r>
            <a:r>
              <a:rPr lang="en-US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US" dirty="0" err="1">
                <a:solidFill>
                  <a:srgbClr val="242753"/>
                </a:solidFill>
                <a:latin typeface="HK Grotesk" pitchFamily="2" charset="77"/>
              </a:rPr>
              <a:t>Diwydiant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77288"/>
              </p:ext>
            </p:extLst>
          </p:nvPr>
        </p:nvGraphicFramePr>
        <p:xfrm>
          <a:off x="450851" y="521894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Pwy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all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fynd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34E9FD-58D4-4549-8FAA-06960914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06" y="0"/>
            <a:ext cx="7248594" cy="54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19820"/>
              </p:ext>
            </p:extLst>
          </p:nvPr>
        </p:nvGraphicFramePr>
        <p:xfrm>
          <a:off x="450851" y="437227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Ble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gallaf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fi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fynd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213105" y="1731347"/>
            <a:ext cx="4304031" cy="326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Astudio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Dramor</a:t>
            </a:r>
            <a:r>
              <a:rPr lang="en-GB" b="1" dirty="0">
                <a:solidFill>
                  <a:srgbClr val="242753"/>
                </a:solidFill>
                <a:latin typeface="HK Grotesk" pitchFamily="2" charset="77"/>
              </a:rPr>
              <a:t>, Semester neu </a:t>
            </a:r>
            <a:r>
              <a:rPr lang="en-GB" b="1" dirty="0" err="1">
                <a:solidFill>
                  <a:srgbClr val="242753"/>
                </a:solidFill>
                <a:latin typeface="HK Grotesk" pitchFamily="2" charset="77"/>
              </a:rPr>
              <a:t>Flwyddyn</a:t>
            </a:r>
            <a:endParaRPr lang="en-GB" sz="800" b="1" dirty="0">
              <a:solidFill>
                <a:srgbClr val="242753"/>
              </a:solidFill>
              <a:latin typeface="HK Grotes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Prifysgolion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sy’n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bartneriaid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inni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ledled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y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byd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Ceir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rhestr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lawn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fesul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adran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a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gwlad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3"/>
              </a:rPr>
              <a:t>ar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  <a:hlinkClick r:id="rId3"/>
              </a:rPr>
              <a:t>ein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  <a:hlinkClick r:id="rId3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  <a:hlinkClick r:id="rId3"/>
              </a:rPr>
              <a:t>gwefan</a:t>
            </a:r>
            <a:br>
              <a:rPr lang="en-GB" dirty="0">
                <a:solidFill>
                  <a:srgbClr val="242753"/>
                </a:solidFill>
                <a:latin typeface="HK Grotesk" pitchFamily="2" charset="77"/>
              </a:rPr>
            </a:b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Pethau i'w hystyried: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•	Y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modiwlau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a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gynigir</a:t>
            </a: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pPr lvl="1"/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•	Cost (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teithio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,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fisa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,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llety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)</a:t>
            </a:r>
          </a:p>
          <a:p>
            <a:pPr lvl="1"/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•	Y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profiad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y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mae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arnoch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ei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eisiau</a:t>
            </a:r>
            <a:endParaRPr lang="en-GB" dirty="0">
              <a:solidFill>
                <a:srgbClr val="242753"/>
              </a:solidFill>
              <a:latin typeface="HK Grotes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Dewiswch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o </a:t>
            </a:r>
            <a:r>
              <a:rPr lang="en-GB" dirty="0" err="1">
                <a:solidFill>
                  <a:srgbClr val="242753"/>
                </a:solidFill>
                <a:latin typeface="HK Grotesk" pitchFamily="2" charset="77"/>
              </a:rPr>
              <a:t>leiaf</a:t>
            </a:r>
            <a:r>
              <a:rPr lang="en-GB" dirty="0">
                <a:solidFill>
                  <a:srgbClr val="242753"/>
                </a:solidFill>
                <a:latin typeface="HK Grotesk" pitchFamily="2" charset="77"/>
              </a:rPr>
              <a:t> 3</a:t>
            </a:r>
          </a:p>
        </p:txBody>
      </p:sp>
      <p:pic>
        <p:nvPicPr>
          <p:cNvPr id="3" name="Picture 2" descr="A picture containing outdoor, snow, mountain, nature&#10;&#10;Description automatically generated">
            <a:extLst>
              <a:ext uri="{FF2B5EF4-FFF2-40B4-BE49-F238E27FC236}">
                <a16:creationId xmlns:a16="http://schemas.microsoft.com/office/drawing/2014/main" id="{E68A0D1F-984E-4A66-9087-C7321A5A16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6" y="0"/>
            <a:ext cx="7271084" cy="54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71013"/>
              </p:ext>
            </p:extLst>
          </p:nvPr>
        </p:nvGraphicFramePr>
        <p:xfrm>
          <a:off x="450850" y="631960"/>
          <a:ext cx="4114799" cy="1695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Sut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mae'n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gweithio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o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safbwynt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academaidd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450851" y="2408473"/>
            <a:ext cx="3511550" cy="313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Un semester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eich modiwlau dramor yn disodli eich modiwlau yn Aber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Dewiswch 30 credyd ECTS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Cytunwch ar eich dewis o fodiwlau gyda’r adran ym Mhrifysgol Aberystwyth a’r adran sy’n eich croesawu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eich credydau'n cael eu trosglwyddo, ond ni fydd y marciau'n effeithio ar eich cyfartaledd yn Aber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04D928-8846-441F-BEFC-72B7DE8015B8}"/>
              </a:ext>
            </a:extLst>
          </p:cNvPr>
          <p:cNvSpPr txBox="1"/>
          <p:nvPr/>
        </p:nvSpPr>
        <p:spPr>
          <a:xfrm>
            <a:off x="4565650" y="2408473"/>
            <a:ext cx="3837686" cy="32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Blwyddyn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Dramor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yn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rhan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o’ch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gradd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 yw’r modiwlau’n disodli modiwlau Aber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Dewiswch 60 credyd ECTS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Hyblygrwydd o ran y modiwlau y gallwch eu dewis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Rhaid ichi basio digon o gredydau, ond ni fydd y marciau'n effeithio ar eich cyfartaledd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 bosibl y bydd eich adran yn gofyn i chi gwblhau rhywfaint o waith wedi'i asesu yn ystod eich cyfnod dramor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8E6E9-5A2B-441F-9FC3-72BFDC3D8471}"/>
              </a:ext>
            </a:extLst>
          </p:cNvPr>
          <p:cNvSpPr txBox="1"/>
          <p:nvPr/>
        </p:nvSpPr>
        <p:spPr>
          <a:xfrm>
            <a:off x="8860535" y="2408473"/>
            <a:ext cx="3511550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Blwyddyn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mewn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Diwydiant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42753"/>
                </a:solidFill>
                <a:effectLst/>
                <a:uLnTx/>
                <a:uFillTx/>
                <a:latin typeface="HK Grotesk" pitchFamily="2" charset="77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i’ch cydlynydd Blwyddyn mewn Diwydiant sut y bydd eich blwyddyn yn cael ei hasesu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Ychwanegiad gwych i'ch CV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2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60766"/>
              </p:ext>
            </p:extLst>
          </p:nvPr>
        </p:nvGraphicFramePr>
        <p:xfrm>
          <a:off x="450851" y="488027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Beth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yw’r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gost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331978" y="1623562"/>
            <a:ext cx="3511550" cy="332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Astudio Dramor, Semester neu Flwyddyn: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 angen talu ffioedd dysgu i’r brifysgol sy’n eich croesawu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 angen talu am lety ym Mhrifysgol Aber tra byddwch dramor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Gwnewch gais am Gyllid Myfyrwyr yn ôl eich arfer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Cwmnïau Benthyciadau Myfyrwyr yn cynnig grantiau teithio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6405C-2491-44E1-B438-C1F86C175BFE}"/>
              </a:ext>
            </a:extLst>
          </p:cNvPr>
          <p:cNvSpPr txBox="1"/>
          <p:nvPr/>
        </p:nvSpPr>
        <p:spPr>
          <a:xfrm>
            <a:off x="3962400" y="2868452"/>
            <a:ext cx="35115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Yn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ariannol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bydd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angen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ichi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ystyried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Costau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teithio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E4E4E"/>
                </a:solidFill>
                <a:latin typeface="HK Grotesk"/>
              </a:rPr>
              <a:t>Ffi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fisa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Yswiriant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iechyd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Llety</a:t>
            </a:r>
            <a:endParaRPr lang="en-US" dirty="0">
              <a:solidFill>
                <a:srgbClr val="4E4E4E"/>
              </a:solidFill>
              <a:latin typeface="HK Grotesk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4E4E4E"/>
                </a:solidFill>
                <a:latin typeface="HK Grotesk"/>
              </a:rPr>
              <a:t>Costau</a:t>
            </a:r>
            <a:r>
              <a:rPr lang="en-US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HK Grotesk"/>
              </a:rPr>
              <a:t>byw</a:t>
            </a:r>
            <a:endParaRPr lang="en-US" dirty="0">
              <a:solidFill>
                <a:srgbClr val="4E4E4E"/>
              </a:solidFill>
              <a:latin typeface="HK Grotes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7E014-9D25-4B54-BEC7-E49260CFF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0"/>
            <a:ext cx="5454316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83952"/>
              </p:ext>
            </p:extLst>
          </p:nvPr>
        </p:nvGraphicFramePr>
        <p:xfrm>
          <a:off x="450850" y="344094"/>
          <a:ext cx="3880955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0955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Sut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mae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gwneud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cais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?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71533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450851" y="1620517"/>
            <a:ext cx="3647016" cy="304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Astudio Dramor, Semester neu Flwyddyn: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i’ch cydlynydd adrannol (Aviva Guttmann, 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avg2@aber.ac.uk</a:t>
            </a:r>
            <a:r>
              <a:rPr lang="cy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allwch chi fynd dramor yn ystod y tymor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Dewiswch 3 prifysgol a'u hanfon ato i'w cymeradwyo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9D764-F2C4-4AF5-9A9B-F82EAC572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32" y="199613"/>
            <a:ext cx="3020915" cy="5001056"/>
          </a:xfrm>
          <a:prstGeom prst="rect">
            <a:avLst/>
          </a:prstGeom>
        </p:spPr>
      </p:pic>
      <p:pic>
        <p:nvPicPr>
          <p:cNvPr id="12" name="Picture 11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3ABC98F-BBA6-44C0-8833-C0BB74C6B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64" y="210731"/>
            <a:ext cx="2346408" cy="2327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4D41A-500D-4C95-AD23-8D693F4B5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366" y="2764558"/>
            <a:ext cx="2291566" cy="2436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E75093-BA44-4C4E-9372-43F7A4EB72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264" y="2764558"/>
            <a:ext cx="1674360" cy="2452774"/>
          </a:xfrm>
          <a:prstGeom prst="rect">
            <a:avLst/>
          </a:prstGeom>
        </p:spPr>
      </p:pic>
      <p:pic>
        <p:nvPicPr>
          <p:cNvPr id="3" name="Picture 2" descr="A person standing on a rocky hill&#10;&#10;Description automatically generated with low confidence">
            <a:extLst>
              <a:ext uri="{FF2B5EF4-FFF2-40B4-BE49-F238E27FC236}">
                <a16:creationId xmlns:a16="http://schemas.microsoft.com/office/drawing/2014/main" id="{9156A585-6894-4FB3-9BE1-53047D0746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611" y="199613"/>
            <a:ext cx="1328382" cy="23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5286"/>
              </p:ext>
            </p:extLst>
          </p:nvPr>
        </p:nvGraphicFramePr>
        <p:xfrm>
          <a:off x="450850" y="257056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Camau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Nesaf</a:t>
                      </a:r>
                      <a:endParaRPr lang="en-US" sz="3200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193184" y="1530096"/>
            <a:ext cx="4026881" cy="364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Astudio Dramor, Semester neu Flwyddyn: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Byddaf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fi’n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clustnodi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lleoedd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i’r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myfyrwyr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dan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sylw</a:t>
            </a:r>
            <a:br>
              <a:rPr lang="en-US" sz="1400" dirty="0">
                <a:solidFill>
                  <a:srgbClr val="4E4E4E"/>
                </a:solidFill>
                <a:latin typeface="HK Grotesk"/>
              </a:rPr>
            </a:br>
            <a:endParaRPr lang="en-US" sz="1400" dirty="0">
              <a:solidFill>
                <a:srgbClr val="4E4E4E"/>
              </a:solidFill>
              <a:latin typeface="HK Grotes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Byddwch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chi’n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llenwi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cais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i’w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gyflwyno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i’r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tîm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Cyfleoedd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Byd-eang</a:t>
            </a:r>
            <a:br>
              <a:rPr lang="en-US" sz="1400" dirty="0">
                <a:solidFill>
                  <a:srgbClr val="4E4E4E"/>
                </a:solidFill>
                <a:latin typeface="HK Grotesk"/>
              </a:rPr>
            </a:br>
            <a:endParaRPr lang="en-US" sz="1400" dirty="0">
              <a:solidFill>
                <a:srgbClr val="4E4E4E"/>
              </a:solidFill>
              <a:latin typeface="HK Grotes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Byddaf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fi’n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eich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enwebu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i'r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brifysgol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a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fydd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yn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eich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croesawu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a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byddant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hwy'n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anfon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y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cyfarwyddiadau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ymgeisio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atoch</a:t>
            </a:r>
            <a:br>
              <a:rPr lang="en-US" sz="1400" dirty="0">
                <a:solidFill>
                  <a:srgbClr val="4E4E4E"/>
                </a:solidFill>
                <a:latin typeface="HK Grotesk"/>
              </a:rPr>
            </a:br>
            <a:endParaRPr lang="en-US" sz="1400" dirty="0">
              <a:solidFill>
                <a:srgbClr val="4E4E4E"/>
              </a:solidFill>
              <a:latin typeface="HK Grotes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Byddwn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yn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eich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cynorthwyo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i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wneud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cais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am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unrhyw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gyllid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sydd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ar</a:t>
            </a:r>
            <a:r>
              <a:rPr lang="en-US" sz="1400" dirty="0">
                <a:solidFill>
                  <a:srgbClr val="4E4E4E"/>
                </a:solidFill>
                <a:latin typeface="HK Grotesk"/>
              </a:rPr>
              <a:t> </a:t>
            </a:r>
            <a:r>
              <a:rPr lang="en-US" sz="1400" dirty="0" err="1">
                <a:solidFill>
                  <a:srgbClr val="4E4E4E"/>
                </a:solidFill>
                <a:latin typeface="HK Grotesk"/>
              </a:rPr>
              <a:t>gael</a:t>
            </a:r>
            <a:endParaRPr lang="en-US" sz="1400" dirty="0">
              <a:solidFill>
                <a:srgbClr val="4E4E4E"/>
              </a:solidFill>
              <a:latin typeface="HK Grotesk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</p:txBody>
      </p:sp>
      <p:pic>
        <p:nvPicPr>
          <p:cNvPr id="4" name="Picture 3" descr="A group of people walking on a road with flags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75647D2-2FF5-4476-B94C-007154E19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83" y="0"/>
            <a:ext cx="7499017" cy="54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AE7F8-D453-F648-8D50-B5BB136B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89889"/>
              </p:ext>
            </p:extLst>
          </p:nvPr>
        </p:nvGraphicFramePr>
        <p:xfrm>
          <a:off x="450851" y="631960"/>
          <a:ext cx="3511550" cy="127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12730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HK Grotesk" pitchFamily="2" charset="77"/>
                        </a:rPr>
                        <a:t>Arian grant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145B1E-1788-1F4D-B944-641679D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3771-6AD0-49C8-A314-2F8A2AA98B12}"/>
              </a:ext>
            </a:extLst>
          </p:cNvPr>
          <p:cNvSpPr txBox="1"/>
          <p:nvPr/>
        </p:nvSpPr>
        <p:spPr>
          <a:xfrm>
            <a:off x="450851" y="2213282"/>
            <a:ext cx="3511550" cy="2379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42753"/>
              </a:solidFill>
              <a:effectLst/>
              <a:uLnTx/>
              <a:uFillTx/>
              <a:latin typeface="HK Grotesk" pitchFamily="2" charset="77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 oes angen i chi boeni am wneud cais am Arian Grant.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 tîm Cyfleoedd Byd-eang yn gofalu am hyn, yn pennu cynllun ar eich cyfer ac yn trefnu’r arian. Byddant yn trafod hyn oll â chi yn nes ymlaen.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D3823-69D8-40BC-A393-4DCD1A354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-19050"/>
            <a:ext cx="7475621" cy="54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9070B4C3C764788CB077E6482DBAA" ma:contentTypeVersion="16" ma:contentTypeDescription="Create a new document." ma:contentTypeScope="" ma:versionID="30acadd406dbed1a49d505897cc14ac7">
  <xsd:schema xmlns:xsd="http://www.w3.org/2001/XMLSchema" xmlns:xs="http://www.w3.org/2001/XMLSchema" xmlns:p="http://schemas.microsoft.com/office/2006/metadata/properties" xmlns:ns2="cd41be5c-6476-4f12-b9de-bdb59d8829f8" xmlns:ns3="d8c11318-fc18-4cd6-b981-afe619501eaf" xmlns:ns4="1dad728e-d077-4a4f-ad38-aa874ac384f8" targetNamespace="http://schemas.microsoft.com/office/2006/metadata/properties" ma:root="true" ma:fieldsID="cd876fecebbf92980f73a402887e512c" ns2:_="" ns3:_="" ns4:_="">
    <xsd:import namespace="cd41be5c-6476-4f12-b9de-bdb59d8829f8"/>
    <xsd:import namespace="d8c11318-fc18-4cd6-b981-afe619501eaf"/>
    <xsd:import namespace="1dad728e-d077-4a4f-ad38-aa874ac38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1be5c-6476-4f12-b9de-bdb59d882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3b49100-37e5-41b7-88bb-b13640ebe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11318-fc18-4cd6-b981-afe619501e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d728e-d077-4a4f-ad38-aa874ac384f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4e324b-a132-4f84-96ad-c79af30c0501}" ma:internalName="TaxCatchAll" ma:showField="CatchAllData" ma:web="1dad728e-d077-4a4f-ad38-aa874ac38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ad728e-d077-4a4f-ad38-aa874ac384f8" xsi:nil="true"/>
    <lcf76f155ced4ddcb4097134ff3c332f xmlns="cd41be5c-6476-4f12-b9de-bdb59d8829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FAC1E-BC24-4A4C-9D5F-7929FDCA7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8B155-247C-4FFB-9914-7E2AC7018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1be5c-6476-4f12-b9de-bdb59d8829f8"/>
    <ds:schemaRef ds:uri="d8c11318-fc18-4cd6-b981-afe619501eaf"/>
    <ds:schemaRef ds:uri="1dad728e-d077-4a4f-ad38-aa874ac3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52A5C9-C751-4B77-854E-7B4037F653B2}">
  <ds:schemaRefs>
    <ds:schemaRef ds:uri="http://schemas.microsoft.com/office/2006/metadata/properties"/>
    <ds:schemaRef ds:uri="http://purl.org/dc/dcmitype/"/>
    <ds:schemaRef ds:uri="cd41be5c-6476-4f12-b9de-bdb59d8829f8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dad728e-d077-4a4f-ad38-aa874ac384f8"/>
    <ds:schemaRef ds:uri="d8c11318-fc18-4cd6-b981-afe619501e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604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HK Grotesk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Davies [eed]</dc:creator>
  <cp:lastModifiedBy>Kirsten Foerster [kif12] (Staff)</cp:lastModifiedBy>
  <cp:revision>37</cp:revision>
  <dcterms:created xsi:type="dcterms:W3CDTF">2020-05-18T14:38:34Z</dcterms:created>
  <dcterms:modified xsi:type="dcterms:W3CDTF">2022-11-16T15:29:11Z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0x0101003C59070B4C3C764788CB077E6482DBAA</vt:lpwstr>
  </property>
  <property fmtid="{D5CDD505-2E9C-101B-9397-08002B2CF9AE}" pid="3" name="MSIP_Label_f2dfecbd-fc97-4e8a-a9cd-19ed496c406e_Enabled">
    <vt:lpwstr>true</vt:lpwstr>
  </property>
  <property fmtid="{D5CDD505-2E9C-101B-9397-08002B2CF9AE}" pid="4" name="MSIP_Label_f2dfecbd-fc97-4e8a-a9cd-19ed496c406e_SetDate">
    <vt:lpwstr>2022-10-31T09:23:52Z</vt:lpwstr>
  </property>
  <property fmtid="{D5CDD505-2E9C-101B-9397-08002B2CF9AE}" pid="5" name="MSIP_Label_f2dfecbd-fc97-4e8a-a9cd-19ed496c406e_Method">
    <vt:lpwstr>Standard</vt:lpwstr>
  </property>
  <property fmtid="{D5CDD505-2E9C-101B-9397-08002B2CF9AE}" pid="6" name="MSIP_Label_f2dfecbd-fc97-4e8a-a9cd-19ed496c406e_Name">
    <vt:lpwstr>defa4170-0d19-0005-0004-bc88714345d2</vt:lpwstr>
  </property>
  <property fmtid="{D5CDD505-2E9C-101B-9397-08002B2CF9AE}" pid="7" name="MSIP_Label_f2dfecbd-fc97-4e8a-a9cd-19ed496c406e_SiteId">
    <vt:lpwstr>d47b090e-3f5a-4ca0-84d0-9f89d269f175</vt:lpwstr>
  </property>
  <property fmtid="{D5CDD505-2E9C-101B-9397-08002B2CF9AE}" pid="8" name="MSIP_Label_f2dfecbd-fc97-4e8a-a9cd-19ed496c406e_ActionId">
    <vt:lpwstr>85789f55-d79f-4a86-a59b-676498eff3c9</vt:lpwstr>
  </property>
  <property fmtid="{D5CDD505-2E9C-101B-9397-08002B2CF9AE}" pid="9" name="MSIP_Label_f2dfecbd-fc97-4e8a-a9cd-19ed496c406e_ContentBits">
    <vt:lpwstr>0</vt:lpwstr>
  </property>
  <property fmtid="{D5CDD505-2E9C-101B-9397-08002B2CF9AE}" pid="10" name="MediaServiceImageTags">
    <vt:lpwstr/>
  </property>
</Properties>
</file>