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7" r:id="rId5"/>
    <p:sldId id="291" r:id="rId6"/>
    <p:sldId id="292" r:id="rId7"/>
    <p:sldId id="294" r:id="rId8"/>
    <p:sldId id="298" r:id="rId9"/>
    <p:sldId id="299" r:id="rId10"/>
    <p:sldId id="296" r:id="rId11"/>
    <p:sldId id="297" r:id="rId12"/>
    <p:sldId id="293" r:id="rId13"/>
    <p:sldId id="301" r:id="rId14"/>
    <p:sldId id="300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2753"/>
    <a:srgbClr val="FFCC00"/>
    <a:srgbClr val="30366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AF6D74-63D1-90E9-A875-DE4D3EBA6309}" v="22" dt="2022-11-02T10:25:44.031"/>
    <p1510:client id="{6DF9ADC1-550C-4702-813F-1BAE7EBF3EB5}" v="1" dt="2022-11-01T21:56:28.0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1185C-FDCC-A243-8007-1B24DE82DC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F895FB-C866-2647-ABA5-FB882A7E22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A8BBB-B085-BE40-88DD-38D0E7188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29F7A-450F-A349-A521-FB993C14A5A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419A3-CA4B-5947-8E6D-A8B266728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F8EFE-ED92-2B4E-B8A1-D991CDDEF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A918-EF0C-7044-BBAF-DCA4820A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7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863BA-CF4C-194D-930D-6DBFDB70E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E038A7-517F-DB44-AFC1-D3A933390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8347B-8CA8-9140-94D4-4C63435E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29F7A-450F-A349-A521-FB993C14A5A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13785-E0A3-9A40-8F3D-E813CAF0C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E04FC-4966-E640-957E-438222883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A918-EF0C-7044-BBAF-DCA4820A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249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F102DE-32B1-2D4B-932C-E7C2C43D7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42F1F6-A5BA-8648-BC06-51A5ECD3C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AD09B-C57D-DD48-AFA1-74BDB23FE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29F7A-450F-A349-A521-FB993C14A5A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A9BC7-7A4F-114F-82A5-387F94E21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5EC6F-719F-794B-84CB-D18A6204F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A918-EF0C-7044-BBAF-DCA4820A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4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6A2AF-3E36-F745-AE50-A21EB9E14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55FD7-AD4C-894E-A325-8E97726A0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54E7-7481-7A4C-9B9B-4E4146337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29F7A-450F-A349-A521-FB993C14A5A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E859A-A0E6-8147-B65F-980CACEE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AF438-71DA-2346-9E4E-CC4020110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A918-EF0C-7044-BBAF-DCA4820A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45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8F9E-B5D5-B24C-98F5-FA0E4AE6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179A4-66ED-0940-B1B7-F71696FAE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10289-E9BC-7D4A-8002-A5D297174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29F7A-450F-A349-A521-FB993C14A5A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93E6D-90E6-E74F-B722-86880CFE4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5AED6-68DE-0447-B9D7-0EB980943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A918-EF0C-7044-BBAF-DCA4820A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58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A6A0B-AB33-364E-80D5-464C8C8F4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9ABF4-B7C2-0D44-94B2-684076D5C6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9AD4A9-11A9-144B-BBBC-05DBCE37B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B22B87-2C81-954C-843B-05D17990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29F7A-450F-A349-A521-FB993C14A5A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513BDC-AE04-674F-A609-4DFF64313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CB8F2-9B31-3E44-9168-967DE697F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A918-EF0C-7044-BBAF-DCA4820A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29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FAD5B-E0FF-0E4E-A8A0-8EEF6773F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1B1F9D-9FDD-454D-90EF-EEDF9A293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29558F-BB88-D14C-889C-4A82187CD3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F56AA-7E81-294F-9300-B2FBF8992C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B464A9-1541-6148-8D6A-AEA5290C27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9BE0CC-A03B-3E49-B061-A1991C973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29F7A-450F-A349-A521-FB993C14A5A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DDFF0A-85C5-A848-BE8C-B4F2590C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278EB4-FDB1-EB48-BC17-10A83C0CA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A918-EF0C-7044-BBAF-DCA4820A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20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8E0C3-2B22-8049-9663-C64F85BC0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68A4BB-AFC0-DD41-81DC-0D04D2051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29F7A-450F-A349-A521-FB993C14A5A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C6B931-AB8E-1A4F-ACE9-FDE0052CC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C5AA78-B1CA-BE40-BCF2-D7DE3016C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A918-EF0C-7044-BBAF-DCA4820A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637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8626D0-258B-3D45-834E-C58B47702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29F7A-450F-A349-A521-FB993C14A5A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893B32-12B2-844F-9AFE-A9AEA2F0A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93502-38CE-BB40-BCA3-DDDEAFA42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A918-EF0C-7044-BBAF-DCA4820A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62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6B5C7-5A86-DD45-B62C-9E063BF4D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DDF0C-FB18-F748-8A25-B1DA6C0D4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68FACA-2AEC-024F-AEB1-313ADC2685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FFD290-1612-B94F-BBDE-A8156A5C0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29F7A-450F-A349-A521-FB993C14A5A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08959-5D13-6F43-B972-80A97CB86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6688B-386F-E640-922B-FEC34578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A918-EF0C-7044-BBAF-DCA4820A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87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FD6C4-4F30-9846-83D2-C93434D67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8CBEE1-B645-044D-A5F9-6C10CB85FE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136286-B753-9346-854D-E7169DB009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052674-3AA1-5C49-B60E-98E99DB14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29F7A-450F-A349-A521-FB993C14A5A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887FB4-CE40-6449-989C-32306ACB7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2C1847-E429-CC4E-ABB8-47CEF47C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A918-EF0C-7044-BBAF-DCA4820A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0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C8B4E4-7061-8240-82DC-8801AA432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8E0EDF-60AA-754C-A6D4-94364CC48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9863B-2A4D-DE48-9D67-87E2904A4E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29F7A-450F-A349-A521-FB993C14A5A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9C5E0-6B47-8C42-9489-6C41CFD0CA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016FC-0C27-C346-98A8-B39E38403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FA918-EF0C-7044-BBAF-DCA4820A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07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global@aber.ac.uk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ber.ac.uk/en/global-opportunities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hyperlink" Target="https://outbound-globalopportunities.youcanbook.me/" TargetMode="External"/><Relationship Id="rId4" Type="http://schemas.openxmlformats.org/officeDocument/2006/relationships/hyperlink" Target="mailto:global@aber.ac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ber.ac.uk/en/global-opportunities/go-abroad/semester-year-abroad/where-can-i-go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7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FF7D5D-5311-884A-8634-C45210797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953000"/>
            <a:ext cx="12192000" cy="1905000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D1F370C-5D81-2B4D-956A-23E4BF937C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485175"/>
              </p:ext>
            </p:extLst>
          </p:nvPr>
        </p:nvGraphicFramePr>
        <p:xfrm>
          <a:off x="2743382" y="982105"/>
          <a:ext cx="6103655" cy="30060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6103655">
                  <a:extLst>
                    <a:ext uri="{9D8B030D-6E8A-4147-A177-3AD203B41FA5}">
                      <a16:colId xmlns:a16="http://schemas.microsoft.com/office/drawing/2014/main" val="9256043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5000" dirty="0">
                          <a:solidFill>
                            <a:schemeClr val="bg1"/>
                          </a:solidFill>
                          <a:latin typeface="HK Grotesk"/>
                        </a:rPr>
                        <a:t>Global Opportunities:</a:t>
                      </a:r>
                    </a:p>
                    <a:p>
                      <a:r>
                        <a:rPr lang="en-US" sz="5000" dirty="0">
                          <a:solidFill>
                            <a:schemeClr val="bg1"/>
                          </a:solidFill>
                          <a:latin typeface="HK Grotesk" pitchFamily="2" charset="77"/>
                        </a:rPr>
                        <a:t>Department of International Politics</a:t>
                      </a:r>
                    </a:p>
                  </a:txBody>
                  <a:tcPr marL="0" marR="0" marT="360000" marB="36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17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0532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DDAE7F8-D453-F648-8D50-B5BB136BD0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969071"/>
              </p:ext>
            </p:extLst>
          </p:nvPr>
        </p:nvGraphicFramePr>
        <p:xfrm>
          <a:off x="450851" y="369493"/>
          <a:ext cx="3511550" cy="127304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511550">
                  <a:extLst>
                    <a:ext uri="{9D8B030D-6E8A-4147-A177-3AD203B41FA5}">
                      <a16:colId xmlns:a16="http://schemas.microsoft.com/office/drawing/2014/main" val="925604362"/>
                    </a:ext>
                  </a:extLst>
                </a:gridCol>
              </a:tblGrid>
              <a:tr h="1273040"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chemeClr val="tx1"/>
                          </a:solidFill>
                          <a:latin typeface="HK Grotesk" pitchFamily="2" charset="77"/>
                        </a:rPr>
                        <a:t>How do I apply?</a:t>
                      </a:r>
                    </a:p>
                  </a:txBody>
                  <a:tcPr marL="0" marR="0" marT="360000" marB="36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175720"/>
                  </a:ext>
                </a:extLst>
              </a:tr>
            </a:tbl>
          </a:graphicData>
        </a:graphic>
      </p:graphicFrame>
      <p:pic>
        <p:nvPicPr>
          <p:cNvPr id="4" name="Picture 3" descr="A picture containing text, boat, different, several&#10;&#10;Description automatically generated">
            <a:extLst>
              <a:ext uri="{FF2B5EF4-FFF2-40B4-BE49-F238E27FC236}">
                <a16:creationId xmlns:a16="http://schemas.microsoft.com/office/drawing/2014/main" id="{4E88FC89-C4FB-48BA-8EB7-1D643BA64D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4874" y="0"/>
            <a:ext cx="6187126" cy="63568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45B1E-1788-1F4D-B944-641679D9F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953000"/>
            <a:ext cx="12192000" cy="190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833771-6AD0-49C8-A314-2F8A2AA98B12}"/>
              </a:ext>
            </a:extLst>
          </p:cNvPr>
          <p:cNvSpPr txBox="1"/>
          <p:nvPr/>
        </p:nvSpPr>
        <p:spPr>
          <a:xfrm>
            <a:off x="355081" y="1656499"/>
            <a:ext cx="4268612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242753"/>
              </a:solidFill>
              <a:effectLst/>
              <a:uLnTx/>
              <a:uFillTx/>
              <a:latin typeface="HK Grotesk" pitchFamily="2" charset="77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>
                <a:solidFill>
                  <a:srgbClr val="4E4E4E"/>
                </a:solidFill>
                <a:latin typeface="HK Grotesk"/>
              </a:rPr>
              <a:t>Summer/Short </a:t>
            </a:r>
            <a:r>
              <a:rPr lang="en-US" b="1" dirty="0" err="1">
                <a:solidFill>
                  <a:srgbClr val="4E4E4E"/>
                </a:solidFill>
                <a:latin typeface="HK Grotesk"/>
              </a:rPr>
              <a:t>Programmes</a:t>
            </a:r>
            <a:r>
              <a:rPr lang="en-US" b="1" dirty="0">
                <a:solidFill>
                  <a:srgbClr val="4E4E4E"/>
                </a:solidFill>
                <a:latin typeface="HK Grotesk"/>
              </a:rPr>
              <a:t> and Graduate Placements: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4E4E4E"/>
                </a:solidFill>
                <a:latin typeface="HK Grotesk"/>
              </a:rPr>
              <a:t>Find a placement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4E4E4E"/>
                </a:solidFill>
                <a:latin typeface="HK Grotesk"/>
              </a:rPr>
              <a:t>Email </a:t>
            </a:r>
            <a:r>
              <a:rPr lang="en-US" dirty="0">
                <a:solidFill>
                  <a:srgbClr val="4E4E4E"/>
                </a:solidFill>
                <a:latin typeface="HK Grotesk"/>
                <a:hlinkClick r:id="rId4"/>
              </a:rPr>
              <a:t>global@aber.ac.uk</a:t>
            </a:r>
            <a:r>
              <a:rPr lang="en-US" dirty="0">
                <a:solidFill>
                  <a:srgbClr val="4E4E4E"/>
                </a:solidFill>
                <a:latin typeface="HK Grotesk"/>
              </a:rPr>
              <a:t> to make an appointment to discuss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4E4E4E"/>
                </a:solidFill>
                <a:latin typeface="HK Grotesk"/>
              </a:rPr>
              <a:t>Apply directly to the placement and then to us for funding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HK Grotesk"/>
                <a:ea typeface="+mn-ea"/>
                <a:cs typeface="+mn-cs"/>
              </a:rPr>
              <a:t>Short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HK Grotesk"/>
                <a:ea typeface="+mn-ea"/>
                <a:cs typeface="+mn-cs"/>
              </a:rPr>
              <a:t>programmes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HK Grotesk"/>
                <a:ea typeface="+mn-ea"/>
                <a:cs typeface="+mn-cs"/>
              </a:rPr>
              <a:t> have rolling deadlines, Graduate Placements must be applied for before </a:t>
            </a:r>
            <a:r>
              <a:rPr lang="en-US" dirty="0">
                <a:solidFill>
                  <a:srgbClr val="4E4E4E"/>
                </a:solidFill>
                <a:latin typeface="HK Grotesk"/>
              </a:rPr>
              <a:t>graduation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E4E4E"/>
              </a:solidFill>
              <a:effectLst/>
              <a:uLnTx/>
              <a:uFillTx/>
              <a:latin typeface="HK Grotes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4E4E4E"/>
                </a:solidFill>
                <a:latin typeface="HK Grotesk"/>
              </a:rPr>
              <a:t>Funding is first come/first served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42753"/>
              </a:solidFill>
              <a:effectLst/>
              <a:uLnTx/>
              <a:uFillTx/>
              <a:latin typeface="HK Grotesk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540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DDAE7F8-D453-F648-8D50-B5BB136BD0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591763"/>
              </p:ext>
            </p:extLst>
          </p:nvPr>
        </p:nvGraphicFramePr>
        <p:xfrm>
          <a:off x="450851" y="631960"/>
          <a:ext cx="3511550" cy="127304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511550">
                  <a:extLst>
                    <a:ext uri="{9D8B030D-6E8A-4147-A177-3AD203B41FA5}">
                      <a16:colId xmlns:a16="http://schemas.microsoft.com/office/drawing/2014/main" val="925604362"/>
                    </a:ext>
                  </a:extLst>
                </a:gridCol>
              </a:tblGrid>
              <a:tr h="1273040"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chemeClr val="tx1"/>
                          </a:solidFill>
                          <a:latin typeface="HK Grotesk" pitchFamily="2" charset="77"/>
                        </a:rPr>
                        <a:t>Grant Funding</a:t>
                      </a:r>
                    </a:p>
                  </a:txBody>
                  <a:tcPr marL="0" marR="0" marT="360000" marB="36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17572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E145B1E-1788-1F4D-B944-641679D9F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953000"/>
            <a:ext cx="12192000" cy="190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833771-6AD0-49C8-A314-2F8A2AA98B12}"/>
              </a:ext>
            </a:extLst>
          </p:cNvPr>
          <p:cNvSpPr txBox="1"/>
          <p:nvPr/>
        </p:nvSpPr>
        <p:spPr>
          <a:xfrm>
            <a:off x="450851" y="2213282"/>
            <a:ext cx="3511550" cy="27084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242753"/>
              </a:solidFill>
              <a:effectLst/>
              <a:uLnTx/>
              <a:uFillTx/>
              <a:latin typeface="HK Grotesk" pitchFamily="2" charset="77"/>
              <a:ea typeface="+mn-ea"/>
              <a:cs typeface="+mn-cs"/>
            </a:endParaRPr>
          </a:p>
          <a:p>
            <a:pPr>
              <a:defRPr/>
            </a:pPr>
            <a:r>
              <a:rPr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HK Grotesk"/>
              </a:rPr>
              <a:t>You don’t need to worry about applying for Grant Funding. </a:t>
            </a:r>
          </a:p>
          <a:p>
            <a:pPr>
              <a:defRPr/>
            </a:pPr>
            <a:endParaRPr lang="en-US" dirty="0">
              <a:solidFill>
                <a:srgbClr val="4E4E4E"/>
              </a:solidFill>
              <a:latin typeface="HK Grotesk"/>
            </a:endParaRPr>
          </a:p>
          <a:p>
            <a:pPr>
              <a:defRPr/>
            </a:pPr>
            <a:r>
              <a:rPr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HK Grotesk"/>
              </a:rPr>
              <a:t>Global Opportunities will take care of this and allocate you to a scheme and arrange the funding and will discuss with you further down the line.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E4E4E"/>
              </a:solidFill>
              <a:effectLst/>
              <a:uLnTx/>
              <a:uFillTx/>
              <a:latin typeface="HK Grotesk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9D3823-69D8-40BC-A393-4DCD1A354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8" y="-19050"/>
            <a:ext cx="7475621" cy="547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15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FF7D5D-5311-884A-8634-C45210797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953000"/>
            <a:ext cx="12192000" cy="190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C9489F-0557-894B-B0FA-B722980DA1CB}"/>
              </a:ext>
            </a:extLst>
          </p:cNvPr>
          <p:cNvSpPr txBox="1"/>
          <p:nvPr/>
        </p:nvSpPr>
        <p:spPr>
          <a:xfrm>
            <a:off x="1016793" y="924121"/>
            <a:ext cx="1015841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242753"/>
                </a:solidFill>
                <a:latin typeface="HK Grotesk" pitchFamily="2" charset="77"/>
              </a:rPr>
              <a:t>How do I find out more?</a:t>
            </a:r>
          </a:p>
          <a:p>
            <a:endParaRPr lang="en-GB" b="1" dirty="0">
              <a:solidFill>
                <a:srgbClr val="242753"/>
              </a:solidFill>
              <a:latin typeface="HK Grotesk" pitchFamily="2" charset="77"/>
            </a:endParaRPr>
          </a:p>
          <a:p>
            <a:r>
              <a:rPr lang="en-GB" b="1" dirty="0">
                <a:solidFill>
                  <a:srgbClr val="242753"/>
                </a:solidFill>
                <a:latin typeface="HK Grotesk" pitchFamily="2" charset="77"/>
              </a:rPr>
              <a:t>Contact the Global Opportunities Team!</a:t>
            </a:r>
          </a:p>
          <a:p>
            <a:endParaRPr lang="en-GB" dirty="0">
              <a:solidFill>
                <a:srgbClr val="242753"/>
              </a:solidFill>
              <a:latin typeface="HK Grotesk" pitchFamily="2" charset="77"/>
            </a:endParaRPr>
          </a:p>
          <a:p>
            <a:r>
              <a:rPr lang="en-GB" dirty="0">
                <a:solidFill>
                  <a:srgbClr val="242753"/>
                </a:solidFill>
                <a:latin typeface="HK Grotesk" pitchFamily="2" charset="77"/>
              </a:rPr>
              <a:t>Visit our website: </a:t>
            </a:r>
            <a:r>
              <a:rPr lang="en-GB" dirty="0">
                <a:solidFill>
                  <a:srgbClr val="242753"/>
                </a:solidFill>
                <a:latin typeface="HK Grotesk" pitchFamily="2" charset="77"/>
                <a:hlinkClick r:id="rId3"/>
              </a:rPr>
              <a:t>https://www.aber.ac.uk/en/global-opportunities/</a:t>
            </a:r>
            <a:endParaRPr lang="en-GB" dirty="0">
              <a:solidFill>
                <a:srgbClr val="242753"/>
              </a:solidFill>
              <a:latin typeface="HK Grotesk" pitchFamily="2" charset="77"/>
            </a:endParaRPr>
          </a:p>
          <a:p>
            <a:r>
              <a:rPr lang="en-GB" dirty="0">
                <a:solidFill>
                  <a:srgbClr val="242753"/>
                </a:solidFill>
                <a:latin typeface="HK Grotesk" pitchFamily="2" charset="77"/>
              </a:rPr>
              <a:t>Email us: </a:t>
            </a:r>
            <a:r>
              <a:rPr lang="en-GB" dirty="0">
                <a:solidFill>
                  <a:srgbClr val="242753"/>
                </a:solidFill>
                <a:latin typeface="HK Grotesk" pitchFamily="2" charset="77"/>
                <a:hlinkClick r:id="rId4"/>
              </a:rPr>
              <a:t>global@aber.ac.uk</a:t>
            </a:r>
            <a:endParaRPr lang="en-GB" dirty="0">
              <a:solidFill>
                <a:srgbClr val="242753"/>
              </a:solidFill>
              <a:latin typeface="HK Grotesk" pitchFamily="2" charset="77"/>
            </a:endParaRPr>
          </a:p>
          <a:p>
            <a:r>
              <a:rPr lang="en-GB" dirty="0">
                <a:solidFill>
                  <a:srgbClr val="242753"/>
                </a:solidFill>
                <a:latin typeface="HK Grotesk" pitchFamily="2" charset="77"/>
              </a:rPr>
              <a:t>Drop In: Wednesdays and Thursdays, 1-4pm, </a:t>
            </a:r>
            <a:r>
              <a:rPr lang="en-GB" dirty="0" err="1">
                <a:solidFill>
                  <a:srgbClr val="242753"/>
                </a:solidFill>
                <a:latin typeface="HK Grotesk" pitchFamily="2" charset="77"/>
              </a:rPr>
              <a:t>Cledwyn</a:t>
            </a:r>
            <a:r>
              <a:rPr lang="en-GB" dirty="0">
                <a:solidFill>
                  <a:srgbClr val="242753"/>
                </a:solidFill>
                <a:latin typeface="HK Grotesk" pitchFamily="2" charset="77"/>
              </a:rPr>
              <a:t> Building</a:t>
            </a:r>
          </a:p>
          <a:p>
            <a:r>
              <a:rPr lang="en-GB" dirty="0">
                <a:solidFill>
                  <a:srgbClr val="242753"/>
                </a:solidFill>
                <a:latin typeface="HK Grotesk" pitchFamily="2" charset="77"/>
                <a:hlinkClick r:id="rId5"/>
              </a:rPr>
              <a:t>Book an appointment </a:t>
            </a:r>
            <a:r>
              <a:rPr lang="en-GB" dirty="0">
                <a:solidFill>
                  <a:srgbClr val="242753"/>
                </a:solidFill>
                <a:latin typeface="HK Grotesk" pitchFamily="2" charset="77"/>
              </a:rPr>
              <a:t>with Kirsten Foerster (Outbound Officer)</a:t>
            </a:r>
          </a:p>
          <a:p>
            <a:endParaRPr lang="en-GB" dirty="0">
              <a:solidFill>
                <a:srgbClr val="242753"/>
              </a:solidFill>
              <a:latin typeface="HK Grotesk" pitchFamily="2" charset="77"/>
            </a:endParaRPr>
          </a:p>
          <a:p>
            <a:r>
              <a:rPr lang="en-GB" b="1" dirty="0">
                <a:solidFill>
                  <a:srgbClr val="242753"/>
                </a:solidFill>
                <a:latin typeface="HK Grotesk" pitchFamily="2" charset="77"/>
              </a:rPr>
              <a:t>Speak to your Departmental Coordinator!</a:t>
            </a:r>
          </a:p>
          <a:p>
            <a:endParaRPr lang="en-GB" dirty="0">
              <a:solidFill>
                <a:srgbClr val="242753"/>
              </a:solidFill>
              <a:latin typeface="HK Grotesk" pitchFamily="2" charset="77"/>
            </a:endParaRPr>
          </a:p>
          <a:p>
            <a:r>
              <a:rPr lang="en-US" dirty="0">
                <a:solidFill>
                  <a:srgbClr val="4E4E4E"/>
                </a:solidFill>
                <a:latin typeface="HK Grotesk"/>
              </a:rPr>
              <a:t>Aviva Guttmann, </a:t>
            </a:r>
            <a:r>
              <a:rPr lang="en-US" dirty="0">
                <a:solidFill>
                  <a:srgbClr val="0070C0"/>
                </a:solidFill>
                <a:latin typeface="HK Grotesk"/>
              </a:rPr>
              <a:t>avg2@aber.ac.uk</a:t>
            </a:r>
            <a:endParaRPr lang="en-GB" dirty="0">
              <a:solidFill>
                <a:srgbClr val="242753"/>
              </a:solidFill>
              <a:latin typeface="HK Grotesk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1E43DF-04FC-475F-9862-8EC64D8C80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3033" y="0"/>
            <a:ext cx="4178968" cy="545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75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78133F3-1231-9D45-9FA3-C8BD0D72B4B6}"/>
              </a:ext>
            </a:extLst>
          </p:cNvPr>
          <p:cNvSpPr txBox="1"/>
          <p:nvPr/>
        </p:nvSpPr>
        <p:spPr>
          <a:xfrm>
            <a:off x="450850" y="2274331"/>
            <a:ext cx="351155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242753"/>
                </a:solidFill>
                <a:latin typeface="HK Grotesk" pitchFamily="2" charset="77"/>
              </a:rPr>
              <a:t>Studying, working, or volunteering abroad gives you the opportunity to:</a:t>
            </a:r>
          </a:p>
          <a:p>
            <a:endParaRPr lang="en-GB" sz="800" b="1" dirty="0">
              <a:solidFill>
                <a:srgbClr val="242753"/>
              </a:solidFill>
              <a:latin typeface="HK Grotesk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E4E4E"/>
                </a:solidFill>
                <a:latin typeface="HK Grotesk"/>
              </a:rPr>
              <a:t>D</a:t>
            </a:r>
            <a:r>
              <a:rPr lang="en-US" b="0" i="0" dirty="0">
                <a:solidFill>
                  <a:srgbClr val="4E4E4E"/>
                </a:solidFill>
                <a:effectLst/>
                <a:latin typeface="HK Grotesk"/>
              </a:rPr>
              <a:t>eepen and supplement your studies at Aberystwyth</a:t>
            </a:r>
            <a:endParaRPr lang="en-GB" b="0" i="0" dirty="0">
              <a:solidFill>
                <a:srgbClr val="242753"/>
              </a:solidFill>
              <a:effectLst/>
              <a:latin typeface="HK Grotesk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42753"/>
                </a:solidFill>
                <a:latin typeface="HK Grotesk" pitchFamily="2" charset="77"/>
              </a:rPr>
              <a:t>Experience another 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42753"/>
                </a:solidFill>
                <a:latin typeface="HK Grotesk" pitchFamily="2" charset="77"/>
              </a:rPr>
              <a:t>Gain life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42753"/>
                </a:solidFill>
                <a:latin typeface="HK Grotesk" pitchFamily="2" charset="77"/>
              </a:rPr>
              <a:t>Learn a foreign language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42753"/>
                </a:solidFill>
                <a:latin typeface="HK Grotesk" pitchFamily="2" charset="77"/>
              </a:rPr>
              <a:t>Add to your CV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DDAE7F8-D453-F648-8D50-B5BB136BD0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681784"/>
              </p:ext>
            </p:extLst>
          </p:nvPr>
        </p:nvGraphicFramePr>
        <p:xfrm>
          <a:off x="450851" y="631960"/>
          <a:ext cx="3511550" cy="127304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511550">
                  <a:extLst>
                    <a:ext uri="{9D8B030D-6E8A-4147-A177-3AD203B41FA5}">
                      <a16:colId xmlns:a16="http://schemas.microsoft.com/office/drawing/2014/main" val="925604362"/>
                    </a:ext>
                  </a:extLst>
                </a:gridCol>
              </a:tblGrid>
              <a:tr h="1273040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HK Grotesk" pitchFamily="2" charset="77"/>
                        </a:rPr>
                        <a:t>Why go abroad?</a:t>
                      </a:r>
                    </a:p>
                  </a:txBody>
                  <a:tcPr marL="0" marR="0" marT="360000" marB="36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17572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E145B1E-1788-1F4D-B944-641679D9F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953000"/>
            <a:ext cx="12192000" cy="190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6A78F3-B052-4F79-BB9D-41B4938B38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6276" y="3167604"/>
            <a:ext cx="1573447" cy="2084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ECA451-4DB2-4051-BB06-D1D127AB4E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542" y="329351"/>
            <a:ext cx="3369793" cy="26785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753BF-DEBC-43FA-96C0-6D489897B1A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542" y="3192762"/>
            <a:ext cx="2084785" cy="20847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1D2765-547F-4691-B243-1CE22C5E08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01" y="329351"/>
            <a:ext cx="2620553" cy="2620553"/>
          </a:xfrm>
          <a:prstGeom prst="rect">
            <a:avLst/>
          </a:prstGeom>
        </p:spPr>
      </p:pic>
      <p:pic>
        <p:nvPicPr>
          <p:cNvPr id="20" name="Picture 19" descr="A picture containing water, outdoor, sky, person&#10;&#10;Description automatically generated">
            <a:extLst>
              <a:ext uri="{FF2B5EF4-FFF2-40B4-BE49-F238E27FC236}">
                <a16:creationId xmlns:a16="http://schemas.microsoft.com/office/drawing/2014/main" id="{3755A58A-24D2-46B4-8622-15618ADA25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673" y="3167604"/>
            <a:ext cx="2112781" cy="210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38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78133F3-1231-9D45-9FA3-C8BD0D72B4B6}"/>
              </a:ext>
            </a:extLst>
          </p:cNvPr>
          <p:cNvSpPr txBox="1"/>
          <p:nvPr/>
        </p:nvSpPr>
        <p:spPr>
          <a:xfrm>
            <a:off x="450851" y="1894902"/>
            <a:ext cx="41228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42753"/>
                </a:solidFill>
                <a:effectLst/>
                <a:uLnTx/>
                <a:uFillTx/>
                <a:latin typeface="HK Grotesk" pitchFamily="2" charset="77"/>
                <a:ea typeface="+mn-ea"/>
                <a:cs typeface="+mn-cs"/>
              </a:rPr>
              <a:t>For a semester: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753"/>
                </a:solidFill>
                <a:effectLst/>
                <a:uLnTx/>
                <a:uFillTx/>
                <a:latin typeface="HK Grotesk" pitchFamily="2" charset="77"/>
                <a:ea typeface="+mn-ea"/>
                <a:cs typeface="+mn-cs"/>
              </a:rPr>
              <a:t>Students on many 3 year degrees (including joint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42753"/>
                </a:solidFill>
                <a:effectLst/>
                <a:uLnTx/>
                <a:uFillTx/>
                <a:latin typeface="HK Grotesk" pitchFamily="2" charset="77"/>
                <a:ea typeface="+mn-ea"/>
                <a:cs typeface="+mn-cs"/>
              </a:rPr>
              <a:t>honours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753"/>
                </a:solidFill>
                <a:effectLst/>
                <a:uLnTx/>
                <a:uFillTx/>
                <a:latin typeface="HK Grotesk" pitchFamily="2" charset="77"/>
                <a:ea typeface="+mn-ea"/>
                <a:cs typeface="+mn-cs"/>
              </a:rPr>
              <a:t>) can study abroad for a semester in their 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242753"/>
                </a:solidFill>
                <a:effectLst/>
                <a:uLnTx/>
                <a:uFillTx/>
                <a:latin typeface="HK Grotesk" pitchFamily="2" charset="77"/>
                <a:ea typeface="+mn-ea"/>
                <a:cs typeface="+mn-cs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753"/>
                </a:solidFill>
                <a:effectLst/>
                <a:uLnTx/>
                <a:uFillTx/>
                <a:latin typeface="HK Grotesk" pitchFamily="2" charset="77"/>
                <a:ea typeface="+mn-ea"/>
                <a:cs typeface="+mn-cs"/>
              </a:rPr>
              <a:t> year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42753"/>
              </a:solidFill>
              <a:effectLst/>
              <a:uLnTx/>
              <a:uFillTx/>
              <a:latin typeface="HK Grotesk" pitchFamily="2" charset="77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>
                <a:solidFill>
                  <a:srgbClr val="242753"/>
                </a:solidFill>
                <a:latin typeface="HK Grotesk" pitchFamily="2" charset="77"/>
              </a:rPr>
              <a:t>For a full year: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42753"/>
              </a:solidFill>
              <a:effectLst/>
              <a:uLnTx/>
              <a:uFillTx/>
              <a:latin typeface="HK Grotesk" pitchFamily="2" charset="77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242753"/>
                </a:solidFill>
                <a:latin typeface="HK Grotesk" pitchFamily="2" charset="77"/>
              </a:rPr>
              <a:t>Students on degrees with Integrated Year Abroad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242753"/>
                </a:solidFill>
                <a:latin typeface="HK Grotesk" pitchFamily="2" charset="77"/>
              </a:rPr>
              <a:t>Students with integrated Year in Industry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42753"/>
              </a:solidFill>
              <a:effectLst/>
              <a:uLnTx/>
              <a:uFillTx/>
              <a:latin typeface="HK Grotesk" pitchFamily="2" charset="77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42753"/>
              </a:solidFill>
              <a:effectLst/>
              <a:uLnTx/>
              <a:uFillTx/>
              <a:latin typeface="HK Grotesk" pitchFamily="2" charset="77"/>
              <a:ea typeface="+mn-ea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DDAE7F8-D453-F648-8D50-B5BB136BD0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056029"/>
              </p:ext>
            </p:extLst>
          </p:nvPr>
        </p:nvGraphicFramePr>
        <p:xfrm>
          <a:off x="450851" y="521894"/>
          <a:ext cx="3511550" cy="127304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511550">
                  <a:extLst>
                    <a:ext uri="{9D8B030D-6E8A-4147-A177-3AD203B41FA5}">
                      <a16:colId xmlns:a16="http://schemas.microsoft.com/office/drawing/2014/main" val="925604362"/>
                    </a:ext>
                  </a:extLst>
                </a:gridCol>
              </a:tblGrid>
              <a:tr h="1273040"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chemeClr val="tx1"/>
                          </a:solidFill>
                          <a:latin typeface="HK Grotesk" pitchFamily="2" charset="77"/>
                        </a:rPr>
                        <a:t>Who can go?</a:t>
                      </a:r>
                    </a:p>
                  </a:txBody>
                  <a:tcPr marL="0" marR="0" marT="360000" marB="36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17572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E145B1E-1788-1F4D-B944-641679D9F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953000"/>
            <a:ext cx="12192000" cy="1905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34E9FD-58D4-4549-8FAA-06960914F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06" y="0"/>
            <a:ext cx="7248594" cy="543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4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DDAE7F8-D453-F648-8D50-B5BB136BD0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932267"/>
              </p:ext>
            </p:extLst>
          </p:nvPr>
        </p:nvGraphicFramePr>
        <p:xfrm>
          <a:off x="450851" y="437227"/>
          <a:ext cx="3511550" cy="127304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511550">
                  <a:extLst>
                    <a:ext uri="{9D8B030D-6E8A-4147-A177-3AD203B41FA5}">
                      <a16:colId xmlns:a16="http://schemas.microsoft.com/office/drawing/2014/main" val="925604362"/>
                    </a:ext>
                  </a:extLst>
                </a:gridCol>
              </a:tblGrid>
              <a:tr h="1273040"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chemeClr val="tx1"/>
                          </a:solidFill>
                          <a:latin typeface="HK Grotesk" pitchFamily="2" charset="77"/>
                        </a:rPr>
                        <a:t>Where can I go?</a:t>
                      </a:r>
                    </a:p>
                  </a:txBody>
                  <a:tcPr marL="0" marR="0" marT="360000" marB="36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17572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E145B1E-1788-1F4D-B944-641679D9F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953000"/>
            <a:ext cx="12192000" cy="190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833771-6AD0-49C8-A314-2F8A2AA98B12}"/>
              </a:ext>
            </a:extLst>
          </p:cNvPr>
          <p:cNvSpPr txBox="1"/>
          <p:nvPr/>
        </p:nvSpPr>
        <p:spPr>
          <a:xfrm>
            <a:off x="450849" y="1859464"/>
            <a:ext cx="362785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242753"/>
                </a:solidFill>
                <a:latin typeface="HK Grotesk" pitchFamily="2" charset="77"/>
              </a:rPr>
              <a:t>Study Abroad, Semester or Year</a:t>
            </a:r>
          </a:p>
          <a:p>
            <a:endParaRPr lang="en-GB" sz="800" b="1" dirty="0">
              <a:solidFill>
                <a:srgbClr val="242753"/>
              </a:solidFill>
              <a:latin typeface="HK Grotesk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E4E4E"/>
                </a:solidFill>
                <a:latin typeface="HK Grotesk"/>
              </a:rPr>
              <a:t>Partner universities worldwide</a:t>
            </a:r>
            <a:endParaRPr lang="en-GB" b="0" i="0" dirty="0">
              <a:solidFill>
                <a:srgbClr val="242753"/>
              </a:solidFill>
              <a:effectLst/>
              <a:latin typeface="HK Grotesk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42753"/>
                </a:solidFill>
                <a:latin typeface="HK Grotesk" pitchFamily="2" charset="77"/>
              </a:rPr>
              <a:t>Full list by department and country </a:t>
            </a:r>
            <a:r>
              <a:rPr lang="en-GB" dirty="0">
                <a:solidFill>
                  <a:srgbClr val="242753"/>
                </a:solidFill>
                <a:latin typeface="HK Grotesk" pitchFamily="2" charset="77"/>
                <a:hlinkClick r:id="rId3"/>
              </a:rPr>
              <a:t>on our website</a:t>
            </a:r>
            <a:endParaRPr lang="en-GB" dirty="0">
              <a:solidFill>
                <a:srgbClr val="242753"/>
              </a:solidFill>
              <a:latin typeface="HK Grotesk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42753"/>
                </a:solidFill>
                <a:latin typeface="HK Grotesk" pitchFamily="2" charset="77"/>
              </a:rPr>
              <a:t>Things to consider: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42753"/>
                </a:solidFill>
                <a:latin typeface="HK Grotesk" pitchFamily="2" charset="77"/>
              </a:rPr>
              <a:t>Modules offered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42753"/>
                </a:solidFill>
                <a:latin typeface="HK Grotesk" pitchFamily="2" charset="77"/>
              </a:rPr>
              <a:t>Cost (travel, visa, housing)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42753"/>
                </a:solidFill>
                <a:latin typeface="HK Grotesk" pitchFamily="2" charset="77"/>
              </a:rPr>
              <a:t>Experience you want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42753"/>
                </a:solidFill>
                <a:latin typeface="HK Grotesk" pitchFamily="2" charset="77"/>
              </a:rPr>
              <a:t>Choose at least 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242753"/>
              </a:solidFill>
              <a:latin typeface="HK Grotesk" pitchFamily="2" charset="77"/>
            </a:endParaRPr>
          </a:p>
        </p:txBody>
      </p:sp>
      <p:pic>
        <p:nvPicPr>
          <p:cNvPr id="3" name="Picture 2" descr="A picture containing outdoor, snow, mountain, nature&#10;&#10;Description automatically generated">
            <a:extLst>
              <a:ext uri="{FF2B5EF4-FFF2-40B4-BE49-F238E27FC236}">
                <a16:creationId xmlns:a16="http://schemas.microsoft.com/office/drawing/2014/main" id="{E68A0D1F-984E-4A66-9087-C7321A5A169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916" y="0"/>
            <a:ext cx="7271084" cy="545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98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DDAE7F8-D453-F648-8D50-B5BB136BD0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915746"/>
              </p:ext>
            </p:extLst>
          </p:nvPr>
        </p:nvGraphicFramePr>
        <p:xfrm>
          <a:off x="450851" y="631960"/>
          <a:ext cx="3511550" cy="169536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511550">
                  <a:extLst>
                    <a:ext uri="{9D8B030D-6E8A-4147-A177-3AD203B41FA5}">
                      <a16:colId xmlns:a16="http://schemas.microsoft.com/office/drawing/2014/main" val="925604362"/>
                    </a:ext>
                  </a:extLst>
                </a:gridCol>
              </a:tblGrid>
              <a:tr h="1273040"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chemeClr val="tx1"/>
                          </a:solidFill>
                          <a:latin typeface="HK Grotesk" pitchFamily="2" charset="77"/>
                        </a:rPr>
                        <a:t>How does it work academically?</a:t>
                      </a:r>
                    </a:p>
                  </a:txBody>
                  <a:tcPr marL="0" marR="0" marT="360000" marB="36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17572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E145B1E-1788-1F4D-B944-641679D9F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953000"/>
            <a:ext cx="12192000" cy="190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833771-6AD0-49C8-A314-2F8A2AA98B12}"/>
              </a:ext>
            </a:extLst>
          </p:cNvPr>
          <p:cNvSpPr txBox="1"/>
          <p:nvPr/>
        </p:nvSpPr>
        <p:spPr>
          <a:xfrm>
            <a:off x="450851" y="2408473"/>
            <a:ext cx="35115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242753"/>
                </a:solidFill>
                <a:effectLst/>
                <a:uLnTx/>
                <a:uFillTx/>
                <a:latin typeface="HK Grotesk" pitchFamily="2" charset="77"/>
                <a:ea typeface="+mn-ea"/>
                <a:cs typeface="+mn-cs"/>
              </a:rPr>
              <a:t>Single semester</a:t>
            </a:r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srgbClr val="242753"/>
              </a:solidFill>
              <a:effectLst/>
              <a:uLnTx/>
              <a:uFillTx/>
              <a:latin typeface="HK Grotesk" pitchFamily="2" charset="77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HK Grotesk"/>
                <a:ea typeface="+mn-ea"/>
                <a:cs typeface="+mn-cs"/>
              </a:rPr>
              <a:t>your modules abroad replace Aber modules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srgbClr val="4E4E4E"/>
                </a:solidFill>
                <a:latin typeface="HK Grotesk"/>
              </a:rPr>
              <a:t>Choose 30 ECTS credits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HK Grotesk"/>
                <a:ea typeface="+mn-ea"/>
                <a:cs typeface="+mn-cs"/>
              </a:rPr>
              <a:t>Agree module choice with AU department and host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srgbClr val="4E4E4E"/>
                </a:solidFill>
                <a:latin typeface="HK Grotesk"/>
              </a:rPr>
              <a:t>Your credits transfer, but the marks don’t affect your AU average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42753"/>
              </a:solidFill>
              <a:effectLst/>
              <a:uLnTx/>
              <a:uFillTx/>
              <a:latin typeface="HK Grotesk" pitchFamily="2" charset="77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42753"/>
              </a:solidFill>
              <a:effectLst/>
              <a:uLnTx/>
              <a:uFillTx/>
              <a:latin typeface="HK Grotesk" pitchFamily="2" charset="77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04D928-8846-441F-BEFC-72B7DE8015B8}"/>
              </a:ext>
            </a:extLst>
          </p:cNvPr>
          <p:cNvSpPr txBox="1"/>
          <p:nvPr/>
        </p:nvSpPr>
        <p:spPr>
          <a:xfrm>
            <a:off x="4565650" y="2408473"/>
            <a:ext cx="35115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242753"/>
                </a:solidFill>
                <a:effectLst/>
                <a:uLnTx/>
                <a:uFillTx/>
                <a:latin typeface="HK Grotesk" pitchFamily="2" charset="77"/>
                <a:ea typeface="+mn-ea"/>
                <a:cs typeface="+mn-cs"/>
              </a:rPr>
              <a:t>Integrated Year Abroad</a:t>
            </a:r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srgbClr val="242753"/>
              </a:solidFill>
              <a:effectLst/>
              <a:uLnTx/>
              <a:uFillTx/>
              <a:latin typeface="HK Grotesk" pitchFamily="2" charset="77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HK Grotesk"/>
                <a:ea typeface="+mn-ea"/>
                <a:cs typeface="+mn-cs"/>
              </a:rPr>
              <a:t>Do not replace AU modules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srgbClr val="4E4E4E"/>
                </a:solidFill>
                <a:latin typeface="HK Grotesk"/>
              </a:rPr>
              <a:t>Choose 60 ECTS credits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HK Grotesk"/>
                <a:ea typeface="+mn-ea"/>
                <a:cs typeface="+mn-cs"/>
              </a:rPr>
              <a:t>F</a:t>
            </a:r>
            <a:r>
              <a:rPr lang="en-US" err="1">
                <a:solidFill>
                  <a:srgbClr val="4E4E4E"/>
                </a:solidFill>
                <a:latin typeface="HK Grotesk"/>
              </a:rPr>
              <a:t>lexibility</a:t>
            </a:r>
            <a:r>
              <a:rPr lang="en-US">
                <a:solidFill>
                  <a:srgbClr val="4E4E4E"/>
                </a:solidFill>
                <a:latin typeface="HK Grotesk"/>
              </a:rPr>
              <a:t> in module choice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HK Grotesk"/>
                <a:ea typeface="+mn-ea"/>
                <a:cs typeface="+mn-cs"/>
              </a:rPr>
              <a:t>Must pass enough credits, but the marks don’t affect your average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srgbClr val="4E4E4E"/>
                </a:solidFill>
                <a:latin typeface="HK Grotesk"/>
              </a:rPr>
              <a:t>Your department </a:t>
            </a:r>
            <a:r>
              <a:rPr lang="en-US" b="0" i="0">
                <a:solidFill>
                  <a:srgbClr val="4E4E4E"/>
                </a:solidFill>
                <a:effectLst/>
                <a:latin typeface="HK Grotesk"/>
              </a:rPr>
              <a:t>may require you to complete some assessed work during your time abroad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42753"/>
              </a:solidFill>
              <a:effectLst/>
              <a:uLnTx/>
              <a:uFillTx/>
              <a:latin typeface="HK Grotesk" pitchFamily="2" charset="77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42753"/>
              </a:solidFill>
              <a:effectLst/>
              <a:uLnTx/>
              <a:uFillTx/>
              <a:latin typeface="HK Grotesk" pitchFamily="2" charset="77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48E6E9-5A2B-441F-9FC3-72BFDC3D8471}"/>
              </a:ext>
            </a:extLst>
          </p:cNvPr>
          <p:cNvSpPr txBox="1"/>
          <p:nvPr/>
        </p:nvSpPr>
        <p:spPr>
          <a:xfrm>
            <a:off x="8229599" y="2401667"/>
            <a:ext cx="35115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42753"/>
                </a:solidFill>
                <a:effectLst/>
                <a:uLnTx/>
                <a:uFillTx/>
                <a:latin typeface="HK Grotesk" pitchFamily="2" charset="77"/>
                <a:ea typeface="+mn-ea"/>
                <a:cs typeface="+mn-cs"/>
              </a:rPr>
              <a:t>Year in Industry</a:t>
            </a: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242753"/>
              </a:solidFill>
              <a:effectLst/>
              <a:uLnTx/>
              <a:uFillTx/>
              <a:latin typeface="HK Grotesk" pitchFamily="2" charset="77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4E4E4E"/>
                </a:solidFill>
                <a:latin typeface="HK Grotesk"/>
              </a:rPr>
              <a:t>Check with your Industrial Year coordinator about how your year will be assessed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HK Grotesk"/>
                <a:ea typeface="+mn-ea"/>
                <a:cs typeface="+mn-cs"/>
              </a:rPr>
              <a:t>Great addition to your CV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42753"/>
              </a:solidFill>
              <a:effectLst/>
              <a:uLnTx/>
              <a:uFillTx/>
              <a:latin typeface="HK Grotesk" pitchFamily="2" charset="77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42753"/>
              </a:solidFill>
              <a:effectLst/>
              <a:uLnTx/>
              <a:uFillTx/>
              <a:latin typeface="HK Grotesk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122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DDAE7F8-D453-F648-8D50-B5BB136BD0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93338"/>
              </p:ext>
            </p:extLst>
          </p:nvPr>
        </p:nvGraphicFramePr>
        <p:xfrm>
          <a:off x="450851" y="488027"/>
          <a:ext cx="3511550" cy="169536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511550">
                  <a:extLst>
                    <a:ext uri="{9D8B030D-6E8A-4147-A177-3AD203B41FA5}">
                      <a16:colId xmlns:a16="http://schemas.microsoft.com/office/drawing/2014/main" val="925604362"/>
                    </a:ext>
                  </a:extLst>
                </a:gridCol>
              </a:tblGrid>
              <a:tr h="1273040"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chemeClr val="tx1"/>
                          </a:solidFill>
                          <a:latin typeface="HK Grotesk" pitchFamily="2" charset="77"/>
                        </a:rPr>
                        <a:t>How much does it cost?</a:t>
                      </a:r>
                    </a:p>
                  </a:txBody>
                  <a:tcPr marL="0" marR="0" marT="360000" marB="36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17572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E145B1E-1788-1F4D-B944-641679D9F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953000"/>
            <a:ext cx="12192000" cy="190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833771-6AD0-49C8-A314-2F8A2AA98B12}"/>
              </a:ext>
            </a:extLst>
          </p:cNvPr>
          <p:cNvSpPr txBox="1"/>
          <p:nvPr/>
        </p:nvSpPr>
        <p:spPr>
          <a:xfrm>
            <a:off x="450850" y="2121931"/>
            <a:ext cx="351155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242753"/>
              </a:solidFill>
              <a:effectLst/>
              <a:uLnTx/>
              <a:uFillTx/>
              <a:latin typeface="HK Grotesk" pitchFamily="2" charset="77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4E4E4E"/>
                </a:solidFill>
                <a:latin typeface="HK Grotesk"/>
              </a:rPr>
              <a:t>Study Abroad, Semester or Year</a:t>
            </a:r>
            <a:r>
              <a:rPr lang="en-US" dirty="0">
                <a:solidFill>
                  <a:srgbClr val="4E4E4E"/>
                </a:solidFill>
                <a:latin typeface="HK Grotesk"/>
              </a:rPr>
              <a:t>:</a:t>
            </a:r>
          </a:p>
          <a:p>
            <a:pPr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E4E4E"/>
              </a:solidFill>
              <a:effectLst/>
              <a:uLnTx/>
              <a:uFillTx/>
              <a:latin typeface="HK Grotes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HK Grotesk"/>
                <a:ea typeface="+mn-ea"/>
                <a:cs typeface="+mn-cs"/>
              </a:rPr>
              <a:t>No tuition due to host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HK Grotesk"/>
                <a:ea typeface="+mn-ea"/>
                <a:cs typeface="+mn-cs"/>
              </a:rPr>
              <a:t>Don’t pa</a:t>
            </a:r>
            <a:r>
              <a:rPr lang="en-US" dirty="0">
                <a:solidFill>
                  <a:srgbClr val="4E4E4E"/>
                </a:solidFill>
                <a:latin typeface="HK Grotesk"/>
              </a:rPr>
              <a:t>y for AU accommodation while abroad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E4E4E"/>
              </a:solidFill>
              <a:effectLst/>
              <a:uLnTx/>
              <a:uFillTx/>
              <a:latin typeface="HK Grotes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HK Grotesk"/>
                <a:ea typeface="+mn-ea"/>
                <a:cs typeface="+mn-cs"/>
              </a:rPr>
              <a:t>Apply for your </a:t>
            </a:r>
            <a:r>
              <a:rPr lang="en-US" dirty="0">
                <a:solidFill>
                  <a:srgbClr val="4E4E4E"/>
                </a:solidFill>
                <a:latin typeface="HK Grotesk"/>
              </a:rPr>
              <a:t>Student Finance as normal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4E4E4E"/>
                </a:solidFill>
                <a:latin typeface="HK Grotesk"/>
              </a:rPr>
              <a:t>Student Loan Companies offer travel grants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56405C-2491-44E1-B438-C1F86C175BFE}"/>
              </a:ext>
            </a:extLst>
          </p:cNvPr>
          <p:cNvSpPr txBox="1"/>
          <p:nvPr/>
        </p:nvSpPr>
        <p:spPr>
          <a:xfrm>
            <a:off x="3962400" y="2868452"/>
            <a:ext cx="351155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242753"/>
              </a:solidFill>
              <a:effectLst/>
              <a:uLnTx/>
              <a:uFillTx/>
              <a:latin typeface="HK Grotesk" pitchFamily="2" charset="77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HK Grotesk"/>
                <a:ea typeface="+mn-ea"/>
                <a:cs typeface="+mn-cs"/>
              </a:rPr>
              <a:t>Budget for: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E4E4E"/>
                </a:solidFill>
                <a:latin typeface="HK Grotesk"/>
              </a:rPr>
              <a:t>Travel expenses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E4E4E"/>
                </a:solidFill>
                <a:latin typeface="HK Grotesk"/>
              </a:rPr>
              <a:t>Visa fee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E4E4E"/>
                </a:solidFill>
                <a:latin typeface="HK Grotesk"/>
              </a:rPr>
              <a:t>Health insurance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E4E4E"/>
                </a:solidFill>
                <a:latin typeface="HK Grotesk"/>
              </a:rPr>
              <a:t>Accommodation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E4E4E"/>
                </a:solidFill>
                <a:latin typeface="HK Grotesk"/>
              </a:rPr>
              <a:t>Living costs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E7E014-9D25-4B54-BEC7-E49260CFF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84" y="0"/>
            <a:ext cx="5454316" cy="545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59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DDAE7F8-D453-F648-8D50-B5BB136BD0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724959"/>
              </p:ext>
            </p:extLst>
          </p:nvPr>
        </p:nvGraphicFramePr>
        <p:xfrm>
          <a:off x="450851" y="344094"/>
          <a:ext cx="3511550" cy="127304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511550">
                  <a:extLst>
                    <a:ext uri="{9D8B030D-6E8A-4147-A177-3AD203B41FA5}">
                      <a16:colId xmlns:a16="http://schemas.microsoft.com/office/drawing/2014/main" val="925604362"/>
                    </a:ext>
                  </a:extLst>
                </a:gridCol>
              </a:tblGrid>
              <a:tr h="1273040"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chemeClr val="tx1"/>
                          </a:solidFill>
                          <a:latin typeface="HK Grotesk" pitchFamily="2" charset="77"/>
                        </a:rPr>
                        <a:t>How do I apply?</a:t>
                      </a:r>
                    </a:p>
                  </a:txBody>
                  <a:tcPr marL="0" marR="0" marT="360000" marB="36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17572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E145B1E-1788-1F4D-B944-641679D9F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071533"/>
            <a:ext cx="12192000" cy="190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833771-6AD0-49C8-A314-2F8A2AA98B12}"/>
              </a:ext>
            </a:extLst>
          </p:cNvPr>
          <p:cNvSpPr txBox="1"/>
          <p:nvPr/>
        </p:nvSpPr>
        <p:spPr>
          <a:xfrm>
            <a:off x="450851" y="1620517"/>
            <a:ext cx="364701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242753"/>
              </a:solidFill>
              <a:effectLst/>
              <a:uLnTx/>
              <a:uFillTx/>
              <a:latin typeface="HK Grotesk" pitchFamily="2" charset="77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>
                <a:solidFill>
                  <a:srgbClr val="4E4E4E"/>
                </a:solidFill>
                <a:latin typeface="HK Grotesk"/>
              </a:rPr>
              <a:t>Study Abroad, Semester or Year</a:t>
            </a:r>
            <a:r>
              <a:rPr lang="en-US" dirty="0">
                <a:solidFill>
                  <a:srgbClr val="4E4E4E"/>
                </a:solidFill>
                <a:latin typeface="HK Grotesk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4E4E4E"/>
                </a:solidFill>
                <a:latin typeface="HK Grotesk"/>
              </a:rPr>
              <a:t>Check with your departmental coordinator (Aviva Guttmann, </a:t>
            </a:r>
            <a:r>
              <a:rPr lang="en-US" dirty="0">
                <a:solidFill>
                  <a:srgbClr val="0070C0"/>
                </a:solidFill>
                <a:latin typeface="HK Grotesk"/>
              </a:rPr>
              <a:t>avg2@aber.ac.uk</a:t>
            </a:r>
            <a:r>
              <a:rPr lang="en-US" dirty="0">
                <a:solidFill>
                  <a:srgbClr val="4E4E4E"/>
                </a:solidFill>
                <a:latin typeface="HK Grotesk"/>
              </a:rPr>
              <a:t>) whether you can go abroad during term time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HK Grotesk"/>
                <a:ea typeface="+mn-ea"/>
                <a:cs typeface="+mn-cs"/>
              </a:rPr>
              <a:t>Choose your top 3 universities and send them to him for approval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42753"/>
              </a:solidFill>
              <a:effectLst/>
              <a:uLnTx/>
              <a:uFillTx/>
              <a:latin typeface="HK Grotesk" pitchFamily="2" charset="77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E9D764-F2C4-4AF5-9A9B-F82EAC572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32" y="199613"/>
            <a:ext cx="3020915" cy="5001056"/>
          </a:xfrm>
          <a:prstGeom prst="rect">
            <a:avLst/>
          </a:prstGeom>
        </p:spPr>
      </p:pic>
      <p:pic>
        <p:nvPicPr>
          <p:cNvPr id="12" name="Picture 11" descr="A group of wo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B3ABC98F-BBA6-44C0-8833-C0BB74C6B5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264" y="210731"/>
            <a:ext cx="2346408" cy="23279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F4D41A-500D-4C95-AD23-8D693F4B59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3366" y="2764558"/>
            <a:ext cx="2291566" cy="24361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E75093-BA44-4C4E-9372-43F7A4EB72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8264" y="2764558"/>
            <a:ext cx="1674360" cy="2452774"/>
          </a:xfrm>
          <a:prstGeom prst="rect">
            <a:avLst/>
          </a:prstGeom>
        </p:spPr>
      </p:pic>
      <p:pic>
        <p:nvPicPr>
          <p:cNvPr id="3" name="Picture 2" descr="A person standing on a rocky hill&#10;&#10;Description automatically generated with low confidence">
            <a:extLst>
              <a:ext uri="{FF2B5EF4-FFF2-40B4-BE49-F238E27FC236}">
                <a16:creationId xmlns:a16="http://schemas.microsoft.com/office/drawing/2014/main" id="{9156A585-6894-4FB3-9BE1-53047D0746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8611" y="199613"/>
            <a:ext cx="1328382" cy="232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35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DDAE7F8-D453-F648-8D50-B5BB136BD0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099410"/>
              </p:ext>
            </p:extLst>
          </p:nvPr>
        </p:nvGraphicFramePr>
        <p:xfrm>
          <a:off x="450851" y="631960"/>
          <a:ext cx="3511550" cy="127304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511550">
                  <a:extLst>
                    <a:ext uri="{9D8B030D-6E8A-4147-A177-3AD203B41FA5}">
                      <a16:colId xmlns:a16="http://schemas.microsoft.com/office/drawing/2014/main" val="925604362"/>
                    </a:ext>
                  </a:extLst>
                </a:gridCol>
              </a:tblGrid>
              <a:tr h="1273040"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chemeClr val="tx1"/>
                          </a:solidFill>
                          <a:latin typeface="HK Grotesk" pitchFamily="2" charset="77"/>
                        </a:rPr>
                        <a:t>Next Steps</a:t>
                      </a:r>
                    </a:p>
                  </a:txBody>
                  <a:tcPr marL="0" marR="0" marT="360000" marB="36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17572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E145B1E-1788-1F4D-B944-641679D9F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953000"/>
            <a:ext cx="12192000" cy="190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833771-6AD0-49C8-A314-2F8A2AA98B12}"/>
              </a:ext>
            </a:extLst>
          </p:cNvPr>
          <p:cNvSpPr txBox="1"/>
          <p:nvPr/>
        </p:nvSpPr>
        <p:spPr>
          <a:xfrm>
            <a:off x="450850" y="2010381"/>
            <a:ext cx="402688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4E4E4E"/>
                </a:solidFill>
                <a:latin typeface="HK Grotesk"/>
              </a:rPr>
              <a:t>Study abroad, Semester or Year</a:t>
            </a:r>
            <a:r>
              <a:rPr lang="en-US" dirty="0">
                <a:solidFill>
                  <a:srgbClr val="4E4E4E"/>
                </a:solidFill>
                <a:latin typeface="HK Grotesk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242753"/>
              </a:solidFill>
              <a:effectLst/>
              <a:uLnTx/>
              <a:uFillTx/>
              <a:latin typeface="HK Grotesk" pitchFamily="2" charset="77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4E4E4E"/>
                </a:solidFill>
                <a:latin typeface="HK Grotesk"/>
              </a:rPr>
              <a:t>I a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HK Grotesk"/>
                <a:ea typeface="+mn-ea"/>
                <a:cs typeface="+mn-cs"/>
              </a:rPr>
              <a:t>llocate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HK Grotesk"/>
                <a:ea typeface="+mn-ea"/>
                <a:cs typeface="+mn-cs"/>
              </a:rPr>
              <a:t> nominated students places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4E4E4E"/>
                </a:solidFill>
                <a:latin typeface="HK Grotesk"/>
              </a:rPr>
              <a:t>You 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HK Grotesk"/>
                <a:ea typeface="+mn-ea"/>
                <a:cs typeface="+mn-cs"/>
              </a:rPr>
              <a:t>ill in Global Opportunities application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4E4E4E"/>
                </a:solidFill>
                <a:latin typeface="HK Grotesk"/>
              </a:rPr>
              <a:t>I nominate you to your host university and they send you application instructions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HK Grotesk"/>
                <a:ea typeface="+mn-ea"/>
                <a:cs typeface="+mn-cs"/>
              </a:rPr>
              <a:t>We help you apply for any available funding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42753"/>
              </a:solidFill>
              <a:effectLst/>
              <a:uLnTx/>
              <a:uFillTx/>
              <a:latin typeface="HK Grotesk" pitchFamily="2" charset="77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42753"/>
              </a:solidFill>
              <a:effectLst/>
              <a:uLnTx/>
              <a:uFillTx/>
              <a:latin typeface="HK Grotesk" pitchFamily="2" charset="77"/>
              <a:ea typeface="+mn-ea"/>
              <a:cs typeface="+mn-cs"/>
            </a:endParaRPr>
          </a:p>
        </p:txBody>
      </p:sp>
      <p:pic>
        <p:nvPicPr>
          <p:cNvPr id="4" name="Picture 3" descr="A group of people walking on a road with flags and mountain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375647D2-2FF5-4476-B94C-007154E19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983" y="0"/>
            <a:ext cx="7499017" cy="544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32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DDAE7F8-D453-F648-8D50-B5BB136BD041}"/>
              </a:ext>
            </a:extLst>
          </p:cNvPr>
          <p:cNvGraphicFramePr>
            <a:graphicFrameLocks noGrp="1"/>
          </p:cNvGraphicFramePr>
          <p:nvPr/>
        </p:nvGraphicFramePr>
        <p:xfrm>
          <a:off x="450851" y="631960"/>
          <a:ext cx="3511550" cy="127304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511550">
                  <a:extLst>
                    <a:ext uri="{9D8B030D-6E8A-4147-A177-3AD203B41FA5}">
                      <a16:colId xmlns:a16="http://schemas.microsoft.com/office/drawing/2014/main" val="925604362"/>
                    </a:ext>
                  </a:extLst>
                </a:gridCol>
              </a:tblGrid>
              <a:tr h="1273040"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chemeClr val="tx1"/>
                          </a:solidFill>
                          <a:latin typeface="HK Grotesk" pitchFamily="2" charset="77"/>
                        </a:rPr>
                        <a:t>Who can go?</a:t>
                      </a:r>
                    </a:p>
                  </a:txBody>
                  <a:tcPr marL="0" marR="0" marT="360000" marB="36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17572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E145B1E-1788-1F4D-B944-641679D9F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953000"/>
            <a:ext cx="12192000" cy="1905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5A28F7-FEB3-4050-B5F4-3B8C495F9280}"/>
              </a:ext>
            </a:extLst>
          </p:cNvPr>
          <p:cNvSpPr txBox="1"/>
          <p:nvPr/>
        </p:nvSpPr>
        <p:spPr>
          <a:xfrm>
            <a:off x="450850" y="2198131"/>
            <a:ext cx="36309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>
                <a:solidFill>
                  <a:srgbClr val="242753"/>
                </a:solidFill>
                <a:latin typeface="HK Grotesk" pitchFamily="2" charset="77"/>
              </a:rPr>
              <a:t>What if I can’t go during term time?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>
              <a:solidFill>
                <a:srgbClr val="242753"/>
              </a:solidFill>
              <a:latin typeface="HK Grotesk" pitchFamily="2" charset="7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242753"/>
                </a:solidFill>
                <a:latin typeface="HK Grotesk" pitchFamily="2" charset="77"/>
              </a:rPr>
              <a:t>Summer or short placements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753"/>
                </a:solidFill>
                <a:effectLst/>
                <a:uLnTx/>
                <a:uFillTx/>
                <a:latin typeface="HK Grotesk" pitchFamily="2" charset="77"/>
                <a:ea typeface="+mn-ea"/>
                <a:cs typeface="+mn-cs"/>
              </a:rPr>
              <a:t>Graduate placements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242753"/>
                </a:solidFill>
                <a:latin typeface="HK Grotesk" pitchFamily="2" charset="77"/>
              </a:rPr>
              <a:t>These don’t require departmental approval and don’t earn AU credit, but are still a great, affordable opportunity to travel the world!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42753"/>
              </a:solidFill>
              <a:effectLst/>
              <a:uLnTx/>
              <a:uFillTx/>
              <a:latin typeface="HK Grotesk" pitchFamily="2" charset="77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68C272-5C42-4642-BEAD-6375B201867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884" y="0"/>
            <a:ext cx="7283116" cy="546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257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dad728e-d077-4a4f-ad38-aa874ac384f8" xsi:nil="true"/>
    <lcf76f155ced4ddcb4097134ff3c332f xmlns="cd41be5c-6476-4f12-b9de-bdb59d8829f8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59070B4C3C764788CB077E6482DBAA" ma:contentTypeVersion="16" ma:contentTypeDescription="Create a new document." ma:contentTypeScope="" ma:versionID="30acadd406dbed1a49d505897cc14ac7">
  <xsd:schema xmlns:xsd="http://www.w3.org/2001/XMLSchema" xmlns:xs="http://www.w3.org/2001/XMLSchema" xmlns:p="http://schemas.microsoft.com/office/2006/metadata/properties" xmlns:ns2="cd41be5c-6476-4f12-b9de-bdb59d8829f8" xmlns:ns3="d8c11318-fc18-4cd6-b981-afe619501eaf" xmlns:ns4="1dad728e-d077-4a4f-ad38-aa874ac384f8" targetNamespace="http://schemas.microsoft.com/office/2006/metadata/properties" ma:root="true" ma:fieldsID="cd876fecebbf92980f73a402887e512c" ns2:_="" ns3:_="" ns4:_="">
    <xsd:import namespace="cd41be5c-6476-4f12-b9de-bdb59d8829f8"/>
    <xsd:import namespace="d8c11318-fc18-4cd6-b981-afe619501eaf"/>
    <xsd:import namespace="1dad728e-d077-4a4f-ad38-aa874ac384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41be5c-6476-4f12-b9de-bdb59d8829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3b49100-37e5-41b7-88bb-b13640ebe8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c11318-fc18-4cd6-b981-afe619501eaf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ad728e-d077-4a4f-ad38-aa874ac384f8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7e4e324b-a132-4f84-96ad-c79af30c0501}" ma:internalName="TaxCatchAll" ma:showField="CatchAllData" ma:web="1dad728e-d077-4a4f-ad38-aa874ac384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252A5C9-C751-4B77-854E-7B4037F653B2}">
  <ds:schemaRefs>
    <ds:schemaRef ds:uri="http://schemas.microsoft.com/office/2006/metadata/properties"/>
    <ds:schemaRef ds:uri="http://purl.org/dc/dcmitype/"/>
    <ds:schemaRef ds:uri="cd41be5c-6476-4f12-b9de-bdb59d8829f8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1dad728e-d077-4a4f-ad38-aa874ac384f8"/>
    <ds:schemaRef ds:uri="d8c11318-fc18-4cd6-b981-afe619501eaf"/>
  </ds:schemaRefs>
</ds:datastoreItem>
</file>

<file path=customXml/itemProps2.xml><?xml version="1.0" encoding="utf-8"?>
<ds:datastoreItem xmlns:ds="http://schemas.openxmlformats.org/officeDocument/2006/customXml" ds:itemID="{6DC8B155-247C-4FFB-9914-7E2AC70188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41be5c-6476-4f12-b9de-bdb59d8829f8"/>
    <ds:schemaRef ds:uri="d8c11318-fc18-4cd6-b981-afe619501eaf"/>
    <ds:schemaRef ds:uri="1dad728e-d077-4a4f-ad38-aa874ac384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AFFAC1E-BC24-4A4C-9D5F-7929FDCA70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600</Words>
  <Application>Microsoft Office PowerPoint</Application>
  <PresentationFormat>Widescreen</PresentationFormat>
  <Paragraphs>100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HK Grotesk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Dafydd Davies [eed]</dc:creator>
  <cp:lastModifiedBy>Kirsten Foerster [kif12] (Staff)</cp:lastModifiedBy>
  <cp:revision>36</cp:revision>
  <dcterms:created xsi:type="dcterms:W3CDTF">2020-05-18T14:38:34Z</dcterms:created>
  <dcterms:modified xsi:type="dcterms:W3CDTF">2022-11-02T14:05:37Z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0x0101003C59070B4C3C764788CB077E6482DBAA</vt:lpwstr>
  </property>
  <property fmtid="{D5CDD505-2E9C-101B-9397-08002B2CF9AE}" pid="3" name="MSIP_Label_f2dfecbd-fc97-4e8a-a9cd-19ed496c406e_Enabled">
    <vt:lpwstr>true</vt:lpwstr>
  </property>
  <property fmtid="{D5CDD505-2E9C-101B-9397-08002B2CF9AE}" pid="4" name="MSIP_Label_f2dfecbd-fc97-4e8a-a9cd-19ed496c406e_SetDate">
    <vt:lpwstr>2022-10-31T09:23:52Z</vt:lpwstr>
  </property>
  <property fmtid="{D5CDD505-2E9C-101B-9397-08002B2CF9AE}" pid="5" name="MSIP_Label_f2dfecbd-fc97-4e8a-a9cd-19ed496c406e_Method">
    <vt:lpwstr>Standard</vt:lpwstr>
  </property>
  <property fmtid="{D5CDD505-2E9C-101B-9397-08002B2CF9AE}" pid="6" name="MSIP_Label_f2dfecbd-fc97-4e8a-a9cd-19ed496c406e_Name">
    <vt:lpwstr>defa4170-0d19-0005-0004-bc88714345d2</vt:lpwstr>
  </property>
  <property fmtid="{D5CDD505-2E9C-101B-9397-08002B2CF9AE}" pid="7" name="MSIP_Label_f2dfecbd-fc97-4e8a-a9cd-19ed496c406e_SiteId">
    <vt:lpwstr>d47b090e-3f5a-4ca0-84d0-9f89d269f175</vt:lpwstr>
  </property>
  <property fmtid="{D5CDD505-2E9C-101B-9397-08002B2CF9AE}" pid="8" name="MSIP_Label_f2dfecbd-fc97-4e8a-a9cd-19ed496c406e_ActionId">
    <vt:lpwstr>85789f55-d79f-4a86-a59b-676498eff3c9</vt:lpwstr>
  </property>
  <property fmtid="{D5CDD505-2E9C-101B-9397-08002B2CF9AE}" pid="9" name="MSIP_Label_f2dfecbd-fc97-4e8a-a9cd-19ed496c406e_ContentBits">
    <vt:lpwstr>0</vt:lpwstr>
  </property>
  <property fmtid="{D5CDD505-2E9C-101B-9397-08002B2CF9AE}" pid="10" name="MediaServiceImageTags">
    <vt:lpwstr/>
  </property>
</Properties>
</file>