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Default Extension="svg" ContentType="image/sv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0" r:id="rId3"/>
    <p:sldId id="257" r:id="rId4"/>
    <p:sldId id="259" r:id="rId5"/>
    <p:sldId id="270" r:id="rId6"/>
    <p:sldId id="261" r:id="rId7"/>
    <p:sldId id="262" r:id="rId8"/>
    <p:sldId id="263" r:id="rId9"/>
    <p:sldId id="267" r:id="rId10"/>
    <p:sldId id="268" r:id="rId11"/>
    <p:sldId id="264" r:id="rId12"/>
    <p:sldId id="265" r:id="rId13"/>
    <p:sldId id="266" r:id="rId14"/>
    <p:sldId id="269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EC7052-4480-4184-AFB0-46764AEFFC74}" v="97" dt="2021-02-10T17:01:50.1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-69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9C670D-EAAD-4EC8-8643-5E6D8F6913C4}" type="datetimeFigureOut">
              <a:rPr lang="en-GB" smtClean="0"/>
              <a:pPr/>
              <a:t>17/02/2021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7B8724-E7F5-4112-94E4-FFF315A832F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039867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Mae eich ymennydd yn dechnegol ‘ddall’.</a:t>
            </a:r>
            <a:r>
              <a:rPr lang="en-GB" baseline="0" dirty="0"/>
              <a:t> Mae’n cael ei guddio yn eich penglog a’r unig ffordd y mae’n gwybod beth sy’n digwydd y tu allan i’ch penglog yw trwy ddehongli’r wybodaeth y mae eich synhwyrau – llygaid, trwyn, croen, ceg, clustiau etc – yn ei chasglu. Ei waith </a:t>
            </a:r>
            <a:r>
              <a:rPr lang="en-GB" baseline="0" dirty="0" err="1"/>
              <a:t>yw</a:t>
            </a:r>
            <a:r>
              <a:rPr lang="en-GB" baseline="0" dirty="0"/>
              <a:t> </a:t>
            </a:r>
            <a:r>
              <a:rPr lang="en-GB" baseline="0" dirty="0" err="1"/>
              <a:t>gwneud</a:t>
            </a:r>
            <a:r>
              <a:rPr lang="en-GB" baseline="0" dirty="0"/>
              <a:t> </a:t>
            </a:r>
            <a:r>
              <a:rPr lang="en-GB" baseline="0" dirty="0" err="1"/>
              <a:t>synnwyr</a:t>
            </a:r>
            <a:r>
              <a:rPr lang="en-GB" baseline="0" dirty="0"/>
              <a:t> </a:t>
            </a:r>
            <a:r>
              <a:rPr lang="en-GB" baseline="0" dirty="0" err="1"/>
              <a:t>o’r</a:t>
            </a:r>
            <a:r>
              <a:rPr lang="en-GB" baseline="0" dirty="0"/>
              <a:t> </a:t>
            </a:r>
            <a:r>
              <a:rPr lang="en-GB" baseline="0" dirty="0" err="1"/>
              <a:t>holl</a:t>
            </a:r>
            <a:r>
              <a:rPr lang="en-GB" baseline="0" dirty="0"/>
              <a:t> </a:t>
            </a:r>
            <a:r>
              <a:rPr lang="en-GB" baseline="0" dirty="0" err="1"/>
              <a:t>wybodaeth</a:t>
            </a:r>
            <a:r>
              <a:rPr lang="en-GB" baseline="0" dirty="0"/>
              <a:t> </a:t>
            </a:r>
            <a:r>
              <a:rPr lang="en-GB" baseline="0" dirty="0" err="1"/>
              <a:t>yma</a:t>
            </a:r>
            <a:r>
              <a:rPr lang="en-GB" baseline="0" dirty="0"/>
              <a:t>.</a:t>
            </a:r>
            <a:r>
              <a:rPr lang="en-GB" dirty="0"/>
              <a:t> </a:t>
            </a:r>
            <a:r>
              <a:rPr lang="en-GB" dirty="0" err="1"/>
              <a:t>Mae’n</a:t>
            </a:r>
            <a:r>
              <a:rPr lang="en-GB" dirty="0"/>
              <a:t> </a:t>
            </a:r>
            <a:r>
              <a:rPr lang="en-GB" dirty="0" err="1"/>
              <a:t>gwneud</a:t>
            </a:r>
            <a:r>
              <a:rPr lang="en-GB" dirty="0"/>
              <a:t> </a:t>
            </a:r>
            <a:r>
              <a:rPr lang="en-GB" dirty="0" err="1"/>
              <a:t>hynny</a:t>
            </a:r>
            <a:r>
              <a:rPr lang="en-GB" dirty="0"/>
              <a:t> </a:t>
            </a:r>
            <a:r>
              <a:rPr lang="en-GB" dirty="0" err="1"/>
              <a:t>trwy</a:t>
            </a:r>
            <a:r>
              <a:rPr lang="en-GB" dirty="0"/>
              <a:t> </a:t>
            </a:r>
            <a:r>
              <a:rPr lang="en-GB" dirty="0" err="1"/>
              <a:t>ddefnyddio’r</a:t>
            </a:r>
            <a:r>
              <a:rPr lang="en-GB" dirty="0"/>
              <a:t> data </a:t>
            </a:r>
            <a:r>
              <a:rPr lang="en-GB" dirty="0" err="1"/>
              <a:t>perthnasol</a:t>
            </a:r>
            <a:r>
              <a:rPr lang="en-GB" dirty="0"/>
              <a:t> y </a:t>
            </a:r>
            <a:r>
              <a:rPr lang="en-GB" dirty="0" err="1"/>
              <a:t>mae</a:t>
            </a:r>
            <a:r>
              <a:rPr lang="en-GB" dirty="0"/>
              <a:t> </a:t>
            </a:r>
            <a:r>
              <a:rPr lang="en-GB" dirty="0" err="1"/>
              <a:t>eisoes</a:t>
            </a:r>
            <a:r>
              <a:rPr lang="en-GB" dirty="0"/>
              <a:t> </a:t>
            </a:r>
            <a:r>
              <a:rPr lang="en-GB" dirty="0" err="1"/>
              <a:t>wedi’i</a:t>
            </a:r>
            <a:r>
              <a:rPr lang="en-GB" baseline="0" dirty="0"/>
              <a:t> </a:t>
            </a:r>
            <a:r>
              <a:rPr lang="en-GB" baseline="0" dirty="0" err="1"/>
              <a:t>storio</a:t>
            </a:r>
            <a:r>
              <a:rPr lang="en-GB" baseline="0" dirty="0"/>
              <a:t>, </a:t>
            </a:r>
            <a:r>
              <a:rPr lang="en-GB" baseline="0" dirty="0" err="1"/>
              <a:t>er</a:t>
            </a:r>
            <a:r>
              <a:rPr lang="en-GB" baseline="0" dirty="0"/>
              <a:t> </a:t>
            </a:r>
            <a:r>
              <a:rPr lang="en-GB" baseline="0" dirty="0" err="1"/>
              <a:t>mwyn</a:t>
            </a:r>
            <a:r>
              <a:rPr lang="en-GB" baseline="0" dirty="0"/>
              <a:t> </a:t>
            </a:r>
            <a:r>
              <a:rPr lang="en-GB" baseline="0" dirty="0" err="1"/>
              <a:t>ceisio</a:t>
            </a:r>
            <a:r>
              <a:rPr lang="en-GB" baseline="0" dirty="0"/>
              <a:t> </a:t>
            </a:r>
            <a:r>
              <a:rPr lang="en-GB" baseline="0" dirty="0" err="1"/>
              <a:t>darogan</a:t>
            </a:r>
            <a:r>
              <a:rPr lang="en-GB" baseline="0" dirty="0"/>
              <a:t> </a:t>
            </a:r>
            <a:r>
              <a:rPr lang="en-GB" baseline="0" dirty="0" err="1"/>
              <a:t>beth</a:t>
            </a:r>
            <a:r>
              <a:rPr lang="en-GB" baseline="0" dirty="0"/>
              <a:t> </a:t>
            </a:r>
            <a:r>
              <a:rPr lang="en-GB" baseline="0" dirty="0" err="1"/>
              <a:t>sy’n</a:t>
            </a:r>
            <a:r>
              <a:rPr lang="en-GB" baseline="0" dirty="0"/>
              <a:t> </a:t>
            </a:r>
            <a:r>
              <a:rPr lang="en-GB" baseline="0" dirty="0" err="1"/>
              <a:t>digwydd</a:t>
            </a:r>
            <a:r>
              <a:rPr lang="en-GB" baseline="0" dirty="0"/>
              <a:t>.</a:t>
            </a:r>
            <a:r>
              <a:rPr lang="en-GB" dirty="0"/>
              <a:t> </a:t>
            </a:r>
            <a:r>
              <a:rPr lang="en-GB" baseline="0" dirty="0"/>
              <a:t> </a:t>
            </a:r>
            <a:r>
              <a:rPr lang="en-GB" baseline="0" dirty="0" err="1"/>
              <a:t>Os</a:t>
            </a:r>
            <a:r>
              <a:rPr lang="en-GB" baseline="0" dirty="0"/>
              <a:t> </a:t>
            </a:r>
            <a:r>
              <a:rPr lang="en-GB" baseline="0" dirty="0" err="1"/>
              <a:t>nad</a:t>
            </a:r>
            <a:r>
              <a:rPr lang="en-GB" baseline="0" dirty="0"/>
              <a:t> </a:t>
            </a:r>
            <a:r>
              <a:rPr lang="en-GB" baseline="0" dirty="0" err="1"/>
              <a:t>yw’r</a:t>
            </a:r>
            <a:r>
              <a:rPr lang="en-GB" baseline="0" dirty="0"/>
              <a:t> </a:t>
            </a:r>
            <a:r>
              <a:rPr lang="en-GB" baseline="0" dirty="0" err="1"/>
              <a:t>wybodaeth</a:t>
            </a:r>
            <a:r>
              <a:rPr lang="en-GB" baseline="0" dirty="0"/>
              <a:t> y </a:t>
            </a:r>
            <a:r>
              <a:rPr lang="en-GB" baseline="0" dirty="0" err="1"/>
              <a:t>mae’n</a:t>
            </a:r>
            <a:r>
              <a:rPr lang="en-GB" baseline="0" dirty="0"/>
              <a:t> </a:t>
            </a:r>
            <a:r>
              <a:rPr lang="en-GB" baseline="0" dirty="0" err="1"/>
              <a:t>ei</a:t>
            </a:r>
            <a:r>
              <a:rPr lang="en-GB" baseline="0" dirty="0"/>
              <a:t> </a:t>
            </a:r>
            <a:r>
              <a:rPr lang="en-GB" baseline="0" dirty="0" err="1"/>
              <a:t>gweld</a:t>
            </a:r>
            <a:r>
              <a:rPr lang="en-GB" baseline="0" dirty="0"/>
              <a:t> </a:t>
            </a:r>
            <a:r>
              <a:rPr lang="en-GB" baseline="0" dirty="0" err="1"/>
              <a:t>yn</a:t>
            </a:r>
            <a:r>
              <a:rPr lang="en-GB" baseline="0" dirty="0"/>
              <a:t> </a:t>
            </a:r>
            <a:r>
              <a:rPr lang="en-GB" baseline="0" dirty="0" err="1"/>
              <a:t>gwneud</a:t>
            </a:r>
            <a:r>
              <a:rPr lang="en-GB" baseline="0" dirty="0"/>
              <a:t> </a:t>
            </a:r>
            <a:r>
              <a:rPr lang="en-GB" baseline="0" dirty="0" err="1"/>
              <a:t>synnwyr</a:t>
            </a:r>
            <a:r>
              <a:rPr lang="en-GB" baseline="0" dirty="0"/>
              <a:t>, </a:t>
            </a:r>
            <a:r>
              <a:rPr lang="en-GB" baseline="0" dirty="0" err="1"/>
              <a:t>mae’n</a:t>
            </a:r>
            <a:r>
              <a:rPr lang="en-GB" baseline="0" dirty="0"/>
              <a:t> </a:t>
            </a:r>
            <a:r>
              <a:rPr lang="en-GB" baseline="0" dirty="0" err="1"/>
              <a:t>rhaid</a:t>
            </a:r>
            <a:r>
              <a:rPr lang="en-GB" baseline="0" dirty="0"/>
              <a:t> </a:t>
            </a:r>
            <a:r>
              <a:rPr lang="en-GB" baseline="0" dirty="0" err="1"/>
              <a:t>i’r</a:t>
            </a:r>
            <a:r>
              <a:rPr lang="en-GB" baseline="0" dirty="0"/>
              <a:t> </a:t>
            </a:r>
            <a:r>
              <a:rPr lang="en-GB" baseline="0" dirty="0" err="1"/>
              <a:t>ymennydd</a:t>
            </a:r>
            <a:r>
              <a:rPr lang="en-GB" baseline="0" dirty="0"/>
              <a:t> </a:t>
            </a:r>
            <a:r>
              <a:rPr lang="en-GB" baseline="0" dirty="0" err="1"/>
              <a:t>ddefnyddio</a:t>
            </a:r>
            <a:r>
              <a:rPr lang="en-GB" baseline="0" dirty="0"/>
              <a:t> </a:t>
            </a:r>
            <a:r>
              <a:rPr lang="en-GB" baseline="0" dirty="0" err="1"/>
              <a:t>ei</a:t>
            </a:r>
            <a:r>
              <a:rPr lang="en-GB" baseline="0" dirty="0"/>
              <a:t> </a:t>
            </a:r>
            <a:r>
              <a:rPr lang="en-GB" baseline="0" dirty="0" err="1"/>
              <a:t>wybodaeth</a:t>
            </a:r>
            <a:r>
              <a:rPr lang="en-GB" baseline="0" dirty="0"/>
              <a:t> </a:t>
            </a:r>
            <a:r>
              <a:rPr lang="en-GB" baseline="0" dirty="0" err="1"/>
              <a:t>o’r</a:t>
            </a:r>
            <a:r>
              <a:rPr lang="en-GB" baseline="0" dirty="0"/>
              <a:t> </a:t>
            </a:r>
            <a:r>
              <a:rPr lang="en-GB" baseline="0" dirty="0" err="1"/>
              <a:t>gorffennol</a:t>
            </a:r>
            <a:r>
              <a:rPr lang="en-GB" baseline="0" dirty="0"/>
              <a:t> </a:t>
            </a:r>
            <a:r>
              <a:rPr lang="en-GB" baseline="0" dirty="0" err="1"/>
              <a:t>i</a:t>
            </a:r>
            <a:r>
              <a:rPr lang="en-GB" baseline="0" dirty="0"/>
              <a:t> ‘</a:t>
            </a:r>
            <a:r>
              <a:rPr lang="en-GB" baseline="0" dirty="0" err="1"/>
              <a:t>gywiro’r</a:t>
            </a:r>
            <a:r>
              <a:rPr lang="en-GB" baseline="0" dirty="0"/>
              <a:t>’ </a:t>
            </a:r>
            <a:r>
              <a:rPr lang="en-GB" baseline="0" dirty="0" err="1"/>
              <a:t>hyn</a:t>
            </a:r>
            <a:r>
              <a:rPr lang="en-GB" baseline="0" dirty="0"/>
              <a:t> </a:t>
            </a:r>
            <a:r>
              <a:rPr lang="en-GB" baseline="0" dirty="0" err="1"/>
              <a:t>sy’n</a:t>
            </a:r>
            <a:r>
              <a:rPr lang="en-GB" baseline="0" dirty="0"/>
              <a:t> </a:t>
            </a:r>
            <a:r>
              <a:rPr lang="en-GB" baseline="0" dirty="0" err="1"/>
              <a:t>cael</a:t>
            </a:r>
            <a:r>
              <a:rPr lang="en-GB" baseline="0" dirty="0"/>
              <a:t> </a:t>
            </a:r>
            <a:r>
              <a:rPr lang="en-GB" baseline="0" dirty="0" err="1"/>
              <a:t>ei</a:t>
            </a:r>
            <a:r>
              <a:rPr lang="en-GB" baseline="0" dirty="0"/>
              <a:t> </a:t>
            </a:r>
            <a:r>
              <a:rPr lang="en-GB" baseline="0" dirty="0" err="1"/>
              <a:t>amgyffred</a:t>
            </a:r>
            <a:r>
              <a:rPr lang="en-GB" baseline="0" dirty="0"/>
              <a:t>. </a:t>
            </a:r>
            <a:r>
              <a:rPr lang="en-GB" baseline="0" dirty="0" err="1"/>
              <a:t>Mae’n</a:t>
            </a:r>
            <a:r>
              <a:rPr lang="en-GB" baseline="0" dirty="0"/>
              <a:t> </a:t>
            </a:r>
            <a:r>
              <a:rPr lang="en-GB" baseline="0" dirty="0" err="1"/>
              <a:t>diweddaru</a:t>
            </a:r>
            <a:r>
              <a:rPr lang="en-GB" baseline="0" dirty="0"/>
              <a:t> </a:t>
            </a:r>
            <a:r>
              <a:rPr lang="en-GB" baseline="0" dirty="0" err="1"/>
              <a:t>ei</a:t>
            </a:r>
            <a:r>
              <a:rPr lang="en-GB" baseline="0" dirty="0"/>
              <a:t> </a:t>
            </a:r>
            <a:r>
              <a:rPr lang="en-GB" baseline="0" dirty="0" err="1"/>
              <a:t>gywirdeb</a:t>
            </a:r>
            <a:r>
              <a:rPr lang="en-GB" baseline="0" dirty="0"/>
              <a:t> </a:t>
            </a:r>
            <a:r>
              <a:rPr lang="en-GB" baseline="0" dirty="0" err="1"/>
              <a:t>wrth</a:t>
            </a:r>
            <a:r>
              <a:rPr lang="en-GB" baseline="0" dirty="0"/>
              <a:t> </a:t>
            </a:r>
            <a:r>
              <a:rPr lang="en-GB" baseline="0" dirty="0" err="1"/>
              <a:t>ddarogan</a:t>
            </a:r>
            <a:r>
              <a:rPr lang="en-GB" baseline="0" dirty="0"/>
              <a:t> o </a:t>
            </a:r>
            <a:r>
              <a:rPr lang="en-GB" baseline="0" dirty="0" err="1"/>
              <a:t>hyd</a:t>
            </a:r>
            <a:r>
              <a:rPr lang="en-GB" baseline="0" dirty="0"/>
              <a:t> ac o </a:t>
            </a:r>
            <a:r>
              <a:rPr lang="en-GB" baseline="0" dirty="0" err="1"/>
              <a:t>hyd</a:t>
            </a:r>
            <a:r>
              <a:rPr lang="en-GB" baseline="0" dirty="0"/>
              <a:t> </a:t>
            </a:r>
            <a:r>
              <a:rPr lang="en-GB" baseline="0" dirty="0" err="1"/>
              <a:t>gan</a:t>
            </a:r>
            <a:r>
              <a:rPr lang="en-GB" baseline="0" dirty="0"/>
              <a:t> </a:t>
            </a:r>
            <a:r>
              <a:rPr lang="en-GB" baseline="0" dirty="0" err="1"/>
              <a:t>ddefnyddio’r</a:t>
            </a:r>
            <a:r>
              <a:rPr lang="en-GB" baseline="0" dirty="0"/>
              <a:t> </a:t>
            </a:r>
            <a:r>
              <a:rPr lang="en-GB" baseline="0" dirty="0" err="1"/>
              <a:t>wybodaeth</a:t>
            </a:r>
            <a:r>
              <a:rPr lang="en-GB" baseline="0" dirty="0"/>
              <a:t> y </a:t>
            </a:r>
            <a:r>
              <a:rPr lang="en-GB" baseline="0" dirty="0" err="1"/>
              <a:t>mae’n</a:t>
            </a:r>
            <a:r>
              <a:rPr lang="en-GB" baseline="0" dirty="0"/>
              <a:t> </a:t>
            </a:r>
            <a:r>
              <a:rPr lang="en-GB" baseline="0" dirty="0" err="1"/>
              <a:t>ei</a:t>
            </a:r>
            <a:r>
              <a:rPr lang="en-GB" baseline="0" dirty="0"/>
              <a:t> </a:t>
            </a:r>
            <a:r>
              <a:rPr lang="en-GB" baseline="0" dirty="0" err="1"/>
              <a:t>chasglu</a:t>
            </a:r>
            <a:r>
              <a:rPr lang="en-GB" baseline="0" dirty="0"/>
              <a:t>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7B8724-E7F5-4112-94E4-FFF315A832FF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9846539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Fel</a:t>
            </a:r>
            <a:r>
              <a:rPr lang="en-GB" dirty="0"/>
              <a:t> y </a:t>
            </a:r>
            <a:r>
              <a:rPr lang="en-GB" dirty="0" err="1"/>
              <a:t>gwelwch</a:t>
            </a:r>
            <a:r>
              <a:rPr lang="en-GB" dirty="0"/>
              <a:t>, </a:t>
            </a:r>
            <a:r>
              <a:rPr lang="en-GB" dirty="0" err="1"/>
              <a:t>gallwch</a:t>
            </a:r>
            <a:r>
              <a:rPr lang="en-GB" dirty="0"/>
              <a:t> </a:t>
            </a:r>
            <a:r>
              <a:rPr lang="en-GB" dirty="0" err="1"/>
              <a:t>gymryd</a:t>
            </a:r>
            <a:r>
              <a:rPr lang="en-GB" dirty="0"/>
              <a:t> </a:t>
            </a:r>
            <a:r>
              <a:rPr lang="en-GB" dirty="0" err="1"/>
              <a:t>yr</a:t>
            </a:r>
            <a:r>
              <a:rPr lang="en-GB" dirty="0"/>
              <a:t> un </a:t>
            </a:r>
            <a:r>
              <a:rPr lang="en-GB" dirty="0" err="1"/>
              <a:t>llinell</a:t>
            </a:r>
            <a:r>
              <a:rPr lang="en-GB" dirty="0"/>
              <a:t> </a:t>
            </a:r>
            <a:r>
              <a:rPr lang="en-GB" dirty="0" err="1"/>
              <a:t>liw</a:t>
            </a:r>
            <a:r>
              <a:rPr lang="en-GB" baseline="0" dirty="0"/>
              <a:t>, </a:t>
            </a:r>
            <a:r>
              <a:rPr lang="en-GB" baseline="0" dirty="0" err="1"/>
              <a:t>a’i</a:t>
            </a:r>
            <a:r>
              <a:rPr lang="en-GB" baseline="0" dirty="0"/>
              <a:t> </a:t>
            </a:r>
            <a:r>
              <a:rPr lang="en-GB" baseline="0" dirty="0" err="1"/>
              <a:t>pharu</a:t>
            </a:r>
            <a:r>
              <a:rPr lang="en-GB" baseline="0" dirty="0"/>
              <a:t> </a:t>
            </a:r>
            <a:r>
              <a:rPr lang="en-GB" baseline="0" dirty="0" err="1"/>
              <a:t>yn</a:t>
            </a:r>
            <a:r>
              <a:rPr lang="en-GB" baseline="0" dirty="0"/>
              <a:t> </a:t>
            </a:r>
            <a:r>
              <a:rPr lang="en-GB" baseline="0" dirty="0" err="1"/>
              <a:t>erbyn</a:t>
            </a:r>
            <a:r>
              <a:rPr lang="en-GB" baseline="0" dirty="0"/>
              <a:t> y </a:t>
            </a:r>
            <a:r>
              <a:rPr lang="en-GB" baseline="0" dirty="0" err="1"/>
              <a:t>ddwy</a:t>
            </a:r>
            <a:r>
              <a:rPr lang="en-GB" baseline="0" dirty="0"/>
              <a:t> </a:t>
            </a:r>
            <a:r>
              <a:rPr lang="en-GB" baseline="0" dirty="0" err="1"/>
              <a:t>sgw</a:t>
            </a:r>
            <a:r>
              <a:rPr lang="en-GB" baseline="0" dirty="0" err="1">
                <a:latin typeface="Calibri"/>
                <a:cs typeface="Calibri"/>
              </a:rPr>
              <a:t>âr</a:t>
            </a:r>
            <a:r>
              <a:rPr lang="en-GB" baseline="0" dirty="0">
                <a:latin typeface="Calibri"/>
                <a:cs typeface="Calibri"/>
              </a:rPr>
              <a:t>, ac mi </a:t>
            </a:r>
            <a:r>
              <a:rPr lang="en-GB" baseline="0" dirty="0" err="1">
                <a:latin typeface="Calibri"/>
                <a:cs typeface="Calibri"/>
              </a:rPr>
              <a:t>fyddan</a:t>
            </a:r>
            <a:r>
              <a:rPr lang="en-GB" baseline="0" dirty="0">
                <a:latin typeface="Calibri"/>
                <a:cs typeface="Calibri"/>
              </a:rPr>
              <a:t> </a:t>
            </a:r>
            <a:r>
              <a:rPr lang="en-GB" baseline="0" dirty="0" err="1">
                <a:latin typeface="Calibri"/>
                <a:cs typeface="Calibri"/>
              </a:rPr>
              <a:t>nhw</a:t>
            </a:r>
            <a:r>
              <a:rPr lang="en-GB" baseline="0" dirty="0">
                <a:latin typeface="Calibri"/>
                <a:cs typeface="Calibri"/>
              </a:rPr>
              <a:t> </a:t>
            </a:r>
            <a:r>
              <a:rPr lang="en-GB" baseline="0" dirty="0" err="1">
                <a:latin typeface="Calibri"/>
                <a:cs typeface="Calibri"/>
              </a:rPr>
              <a:t>yr</a:t>
            </a:r>
            <a:r>
              <a:rPr lang="en-GB" baseline="0" dirty="0">
                <a:latin typeface="Calibri"/>
                <a:cs typeface="Calibri"/>
              </a:rPr>
              <a:t> un </a:t>
            </a:r>
            <a:r>
              <a:rPr lang="en-GB" baseline="0" dirty="0" err="1">
                <a:latin typeface="Calibri"/>
                <a:cs typeface="Calibri"/>
              </a:rPr>
              <a:t>lliw</a:t>
            </a:r>
            <a:r>
              <a:rPr lang="en-GB" baseline="0" dirty="0">
                <a:latin typeface="Calibri"/>
                <a:cs typeface="Calibri"/>
              </a:rPr>
              <a:t>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7B8724-E7F5-4112-94E4-FFF315A832FF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027127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Felly cofiwch fod eich ymennydd yn amsugno gwybodaeth yn gyson ac</a:t>
            </a:r>
            <a:r>
              <a:rPr lang="en-GB" baseline="0" dirty="0"/>
              <a:t> yn ei defnyddio i ddiweddaru’r data sydd ganddo eisoes. E.e. rydych yn estyn am blat ac mae’n boeth. Mae eich ymennydd yn diweddaru’r wybodaeth ac felly’r tro nesaf mi fyddwch yn fwy gofalus.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7B8724-E7F5-4112-94E4-FFF315A832FF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7211122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Peidiwch </a:t>
            </a:r>
            <a:r>
              <a:rPr lang="en-GB" dirty="0">
                <a:latin typeface="Calibri"/>
                <a:cs typeface="Calibri"/>
              </a:rPr>
              <a:t>â dangos cwestiwn 5 tan AR</a:t>
            </a:r>
            <a:r>
              <a:rPr lang="en-GB" baseline="0" dirty="0">
                <a:latin typeface="Calibri"/>
                <a:cs typeface="Calibri"/>
              </a:rPr>
              <a:t> ÔL y fideo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7B8724-E7F5-4112-94E4-FFF315A832FF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4687670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Y newyddion da yw nad ydych yn mynd yn ddall! A dweud y gwir, nid oedd 46% o’r bobl a wnaeth gymryd rhan yn yr arbrawf gwreiddiol yn gallu gweld y gorila! Mae hyn yn cysylltu’n </a:t>
            </a:r>
            <a:r>
              <a:rPr lang="en-GB" dirty="0">
                <a:latin typeface="Calibri"/>
                <a:cs typeface="Calibri"/>
              </a:rPr>
              <a:t>ôl â’n gwybodaeth flaenorol o ddigwyddiad</a:t>
            </a:r>
            <a:r>
              <a:rPr lang="en-GB" dirty="0">
                <a:latin typeface="+mn-lt"/>
                <a:cs typeface="+mn-cs"/>
              </a:rPr>
              <a:t>.</a:t>
            </a:r>
            <a:endParaRPr lang="en-GB" dirty="0"/>
          </a:p>
          <a:p>
            <a:r>
              <a:rPr lang="en-GB" dirty="0"/>
              <a:t>Gofynnwyd i’r ymennydd ganolbwyntio ar gyfrif nifer y pasiau, ond hyd yn oed wrth i’r gorila</a:t>
            </a:r>
            <a:r>
              <a:rPr lang="en-GB" baseline="0" dirty="0"/>
              <a:t> gerdded o flaen ein llygaid, mae’r ymennydd wedi defnyddio’r dybiaeth fod y tebygolrwydd o weld gorila yn cerdded ar draws y sgrin yn annhebygol iawn, felly nid yw’n ei gofrestru.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7B8724-E7F5-4112-94E4-FFF315A832FF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122697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Er enghraifft: Dangosodd Loftus a Palmer, 1974, fideos o ddamweiniau ceir</a:t>
            </a:r>
            <a:r>
              <a:rPr lang="en-GB" baseline="0" dirty="0"/>
              <a:t> i fyfyrwyr coleg. Rhannwyd y myfyrwyr yn grwpiau, a gofynnwyd i bob gr</a:t>
            </a:r>
            <a:r>
              <a:rPr lang="en-GB" baseline="0" dirty="0">
                <a:latin typeface="Calibri"/>
                <a:cs typeface="Calibri"/>
              </a:rPr>
              <a:t>ŵp “pa mor gyflym oedd y ceir yn teithio pan aethon nhw i’w gilydd â chlec [‘smashed’], gwrthdaro yn erbyn ei gilydd [‘collide’], cnocio yn erbyn ei gilydd [‘bump’], taro ei gilydd [‘hit’], cyffwrdd â’i gilydd [‘contact’]?” </a:t>
            </a:r>
            <a:r>
              <a:rPr lang="en-GB" sz="1800" baseline="0" dirty="0">
                <a:solidFill>
                  <a:srgbClr val="000000"/>
                </a:solidFill>
                <a:effectLst/>
                <a:latin typeface="Tahoma" panose="020B0604030504040204" pitchFamily="34" charset="0"/>
                <a:cs typeface="+mn-cs"/>
              </a:rPr>
              <a:t>Roedd y rhai </a:t>
            </a:r>
            <a:r>
              <a:rPr lang="en-GB" sz="1800" baseline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â’r geiriau oedd yn swnio’n fwyaf treisgar, ‘aethon nhw i’w gilydd â chlec [smashed]’, yn amcangyfrif cyflymdra uwch yn gyson na’r rhai oedd yn awgrymu gwrthdrawiad mwy tawel (cyffwrdd â’i gilydd).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7B8724-E7F5-4112-94E4-FFF315A832FF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6249212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dirty="0"/>
              <a:t>Mae’r amser mae’n ei gymryd i’ch llygaid anfon neges i’ch ymennydd tua 1/10fed o eiliad.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200" dirty="0"/>
              <a:t>Rydym yn byw 1/10fed o eiliad yn y gorffennol yn wastad.</a:t>
            </a:r>
          </a:p>
          <a:p>
            <a:endParaRPr lang="en-GB" sz="1200" dirty="0"/>
          </a:p>
          <a:p>
            <a:r>
              <a:rPr lang="en-GB" sz="1200" dirty="0"/>
              <a:t>Y rheswm rydym yn gallu ymateb mor gyflym, ac yn eithaf cywir, yw oherwydd ein rhagfynegiadau: mae eich ymennydd yn darogan beth fydd yn digwydd a sut i</a:t>
            </a:r>
            <a:r>
              <a:rPr lang="en-GB" sz="1200" baseline="0" dirty="0"/>
              <a:t> ymateb ar sail ei brofiadau yn y gorffennol.</a:t>
            </a:r>
            <a:endParaRPr lang="en-GB" sz="12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7B8724-E7F5-4112-94E4-FFF315A832FF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279381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6FF7E5-144A-4597-8E98-88FA972469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64FF0CB-BDB0-4580-AD5F-40F31468A1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42EFC9C-6A5C-4CE5-9DFB-DC4A87CE7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B9D1D-293B-493F-8C4E-03C734F5046F}" type="datetimeFigureOut">
              <a:rPr lang="en-GB" smtClean="0"/>
              <a:pPr/>
              <a:t>17/02/2021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C1255A4-0EC7-42F9-87D0-16B031D56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6EB6DCF-7E9B-41A0-A96D-244AC0548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DC29-68C5-4F27-9D3D-446A6AC346F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082577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4172AD-DFA0-416D-9B87-4FF224643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9207BF1-B2CE-49E9-81C5-891B3D6D05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A8B3AF0-F7F0-4F20-959D-9DB0159E7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B9D1D-293B-493F-8C4E-03C734F5046F}" type="datetimeFigureOut">
              <a:rPr lang="en-GB" smtClean="0"/>
              <a:pPr/>
              <a:t>17/02/2021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227E0AA-F83F-45EC-9D5C-8EDFD3317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1BDB410-6EC0-4BF1-B424-F1179ADCE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DC29-68C5-4F27-9D3D-446A6AC346F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221049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71464A37-9323-482D-B746-FD38B32734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41D76AB-6A7C-40B2-BFFB-482E946CF6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281DF35-2044-4477-A28C-87EE0CBA8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B9D1D-293B-493F-8C4E-03C734F5046F}" type="datetimeFigureOut">
              <a:rPr lang="en-GB" smtClean="0"/>
              <a:pPr/>
              <a:t>17/02/2021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D6245C5-4DBE-4C42-B11D-951EB5485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11053E6-D320-4010-9BED-455F42631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DC29-68C5-4F27-9D3D-446A6AC346F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400569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1547D0-E589-48DD-BB57-E26ADF16A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1B4B6A9-F782-419B-B163-569D7F6EAE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F41BDEF-D4DB-4965-8DD2-262FB4BB5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B9D1D-293B-493F-8C4E-03C734F5046F}" type="datetimeFigureOut">
              <a:rPr lang="en-GB" smtClean="0"/>
              <a:pPr/>
              <a:t>17/02/2021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7085D57-B71A-422F-8603-CCD2D4AE9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5660741-935B-4CD8-B733-FF2E3CC5F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DC29-68C5-4F27-9D3D-446A6AC346F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53559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B347C3-95FF-4782-ABE8-1E016285C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7533DC6-2039-4D84-B79B-92D7EE19B2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E1B70F6-2DDD-4378-ABE6-A41728F10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B9D1D-293B-493F-8C4E-03C734F5046F}" type="datetimeFigureOut">
              <a:rPr lang="en-GB" smtClean="0"/>
              <a:pPr/>
              <a:t>17/02/2021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CAB0D0C-5136-4E72-AEC8-799ED36CC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14126E5-F688-4DC7-8DF5-D4163598A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DC29-68C5-4F27-9D3D-446A6AC346F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454604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7A6C72-B8DF-493E-A896-3DCCB6871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5109F4C-C2C2-4945-B3E0-3071E8EF21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37CCEF2-FAB2-43E7-AFDC-89D3564F1A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46D418D-F49E-4F69-ACB1-1C0A96858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B9D1D-293B-493F-8C4E-03C734F5046F}" type="datetimeFigureOut">
              <a:rPr lang="en-GB" smtClean="0"/>
              <a:pPr/>
              <a:t>17/02/2021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5213E31-7928-421F-B5CF-F795D4A2F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0BDD69C-A238-4124-A7BA-6F06BD402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DC29-68C5-4F27-9D3D-446A6AC346F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09939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04FD8A-2DA7-46E3-AF13-1D18640BF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4A07734-98DF-455B-B1E3-94609D445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55F584F-D40E-426B-A0C9-790FFD18C1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B67C339-B5C3-4B06-8B2F-562E4C9D9A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0385C6A-6545-4BBD-B6BB-4ADB42FF5D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1224F72-1036-4C7E-87D1-F2EBE5B47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B9D1D-293B-493F-8C4E-03C734F5046F}" type="datetimeFigureOut">
              <a:rPr lang="en-GB" smtClean="0"/>
              <a:pPr/>
              <a:t>17/02/2021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7F9B1ED-6B56-4AA4-8402-7A8056B1D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664E7FC-A247-4ADD-A80E-2F330A70D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DC29-68C5-4F27-9D3D-446A6AC346F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271992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A8C2656-F4C4-40E6-8EF7-49C6753B4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136CF67-501C-4FCF-94F9-1FADF68E6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B9D1D-293B-493F-8C4E-03C734F5046F}" type="datetimeFigureOut">
              <a:rPr lang="en-GB" smtClean="0"/>
              <a:pPr/>
              <a:t>17/02/2021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B6F0A5B-2DA4-45AF-A896-A277E98FA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AFB71D8-CBCA-4DAE-A97C-9CE55D9F0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DC29-68C5-4F27-9D3D-446A6AC346F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449719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2594E286-DD20-4594-8636-5AFDA242A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B9D1D-293B-493F-8C4E-03C734F5046F}" type="datetimeFigureOut">
              <a:rPr lang="en-GB" smtClean="0"/>
              <a:pPr/>
              <a:t>17/02/2021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BFF5EE85-1EE2-449D-B96C-ECA6B47BE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4DEFC25-6EA3-458C-B892-68EB29BF4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DC29-68C5-4F27-9D3D-446A6AC346F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284614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43AA80-087B-4B5C-B2B0-3DCEAE4AD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7279252-12BF-4E12-9F6A-9986D52F1A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7BD62E8-5D6D-4129-8C75-3A818F1F9E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E12F62B-FD06-4DCF-B41A-C85410149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B9D1D-293B-493F-8C4E-03C734F5046F}" type="datetimeFigureOut">
              <a:rPr lang="en-GB" smtClean="0"/>
              <a:pPr/>
              <a:t>17/02/2021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6A9F854-5843-43F0-B23D-5A8FCDF18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278229F-A8D2-4B80-B594-6229292D6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DC29-68C5-4F27-9D3D-446A6AC346F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471356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EA6080-5CDD-4CC7-B251-1503B76EA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FFC23150-D26B-4C60-AD9E-D20B0E3D4F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496362A-615C-4844-81F9-EE5E405EA3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0F773F3-329D-4E48-9069-584EA8BAD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B9D1D-293B-493F-8C4E-03C734F5046F}" type="datetimeFigureOut">
              <a:rPr lang="en-GB" smtClean="0"/>
              <a:pPr/>
              <a:t>17/02/2021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FDCD321-3946-4DDC-864B-B81F937DC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4739F5F-FF5F-4EA2-89CA-CE0EB5A39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DC29-68C5-4F27-9D3D-446A6AC346F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199873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CE1DC21C-AD06-4D15-B90C-854B7BFB6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7CD01A0-EA63-40DB-818D-1416E1909B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DA686DF-1ABC-4AD7-86BD-832EDA60F0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B9D1D-293B-493F-8C4E-03C734F5046F}" type="datetimeFigureOut">
              <a:rPr lang="en-GB" smtClean="0"/>
              <a:pPr/>
              <a:t>17/02/2021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13C3000-55C2-434B-87FE-86AC1D9A53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A9FEA81-4103-4CA3-8707-BF891D4F18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6DC29-68C5-4F27-9D3D-446A6AC346F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84931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youtu.be/hvu4D1jngCY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svg"/><Relationship Id="rId5" Type="http://schemas.openxmlformats.org/officeDocument/2006/relationships/image" Target="../media/image8.png"/><Relationship Id="rId4" Type="http://schemas.openxmlformats.org/officeDocument/2006/relationships/image" Target="../media/image6.sv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youtu.be/mc0gQcP20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da.gov/news-events/fda-voices/brain-implant-some-blind-people-shows-benefits-fdas-breakthrough-device-program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svg"/><Relationship Id="rId5" Type="http://schemas.openxmlformats.org/officeDocument/2006/relationships/image" Target="../media/image5.png"/><Relationship Id="rId4" Type="http://schemas.openxmlformats.org/officeDocument/2006/relationships/image" Target="../media/image6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lluminion.de/illusions.html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youtu.be/GCtTtKKAhyE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svg"/><Relationship Id="rId5" Type="http://schemas.openxmlformats.org/officeDocument/2006/relationships/image" Target="../media/image8.png"/><Relationship Id="rId4" Type="http://schemas.openxmlformats.org/officeDocument/2006/relationships/image" Target="../media/image6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vJG698U2Mvo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1C4FDBE2-32F7-4AC4-A40C-C51C65B1D47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 dirty="0">
              <a:solidFill>
                <a:schemeClr val="tx1"/>
              </a:solidFill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xmlns="" id="{E2B33195-5BCA-4BB7-A82D-6739522687D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604789">
            <a:off x="675639" y="775849"/>
            <a:ext cx="2987899" cy="2987899"/>
          </a:xfrm>
          <a:prstGeom prst="arc">
            <a:avLst>
              <a:gd name="adj1" fmla="val 14455503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y-GB" sz="1800" b="0" i="0" u="none" strike="noStrike" kern="120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5CDDF6-CB43-4F50-B497-9599047B85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2817" y="1370171"/>
            <a:ext cx="4425551" cy="2387600"/>
          </a:xfrm>
        </p:spPr>
        <p:txBody>
          <a:bodyPr>
            <a:normAutofit fontScale="90000"/>
          </a:bodyPr>
          <a:lstStyle/>
          <a:p>
            <a:pPr algn="l"/>
            <a:r>
              <a:rPr lang="cy-GB" dirty="0">
                <a:solidFill>
                  <a:srgbClr val="FFFFFF"/>
                </a:solidFill>
              </a:rPr>
              <a:t>Allwch chi ymddiried yn eich ymennydd?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4ABA77B-AE41-481B-9CFF-B75062E060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2817" y="3849845"/>
            <a:ext cx="4425551" cy="1881751"/>
          </a:xfrm>
        </p:spPr>
        <p:txBody>
          <a:bodyPr>
            <a:normAutofit/>
          </a:bodyPr>
          <a:lstStyle/>
          <a:p>
            <a:pPr algn="l"/>
            <a:endParaRPr lang="cy-GB" dirty="0">
              <a:solidFill>
                <a:srgbClr val="FFFFFF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xmlns="" id="{CF8AD9F3-9AF6-494F-83A3-2F677563935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895976" y="2130090"/>
            <a:ext cx="457824" cy="44540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y-GB" sz="1800" b="0" i="0" u="none" strike="noStrike" kern="1200" cap="none" spc="0" normalizeH="0" baseline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xmlns="" id="{11156773-3FB3-46D9-9F87-82128740483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813872" y="3116072"/>
            <a:ext cx="4378128" cy="3741928"/>
          </a:xfrm>
          <a:custGeom>
            <a:avLst/>
            <a:gdLst>
              <a:gd name="connsiteX0" fmla="*/ 2605183 w 4378128"/>
              <a:gd name="connsiteY0" fmla="*/ 0 h 3741928"/>
              <a:gd name="connsiteX1" fmla="*/ 4262321 w 4378128"/>
              <a:gd name="connsiteY1" fmla="*/ 594897 h 3741928"/>
              <a:gd name="connsiteX2" fmla="*/ 4378128 w 4378128"/>
              <a:gd name="connsiteY2" fmla="*/ 700149 h 3741928"/>
              <a:gd name="connsiteX3" fmla="*/ 4378128 w 4378128"/>
              <a:gd name="connsiteY3" fmla="*/ 3741928 h 3741928"/>
              <a:gd name="connsiteX4" fmla="*/ 263831 w 4378128"/>
              <a:gd name="connsiteY4" fmla="*/ 3741928 h 3741928"/>
              <a:gd name="connsiteX5" fmla="*/ 204729 w 4378128"/>
              <a:gd name="connsiteY5" fmla="*/ 3619238 h 3741928"/>
              <a:gd name="connsiteX6" fmla="*/ 0 w 4378128"/>
              <a:gd name="connsiteY6" fmla="*/ 2605183 h 3741928"/>
              <a:gd name="connsiteX7" fmla="*/ 2605183 w 4378128"/>
              <a:gd name="connsiteY7" fmla="*/ 0 h 3741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78128" h="3741928">
                <a:moveTo>
                  <a:pt x="2605183" y="0"/>
                </a:moveTo>
                <a:cubicBezTo>
                  <a:pt x="3234659" y="0"/>
                  <a:pt x="3811992" y="223253"/>
                  <a:pt x="4262321" y="594897"/>
                </a:cubicBezTo>
                <a:lnTo>
                  <a:pt x="4378128" y="700149"/>
                </a:lnTo>
                <a:lnTo>
                  <a:pt x="4378128" y="3741928"/>
                </a:lnTo>
                <a:lnTo>
                  <a:pt x="263831" y="3741928"/>
                </a:lnTo>
                <a:lnTo>
                  <a:pt x="204729" y="3619238"/>
                </a:lnTo>
                <a:cubicBezTo>
                  <a:pt x="72899" y="3307558"/>
                  <a:pt x="0" y="2964884"/>
                  <a:pt x="0" y="2605183"/>
                </a:cubicBezTo>
                <a:cubicBezTo>
                  <a:pt x="0" y="1166380"/>
                  <a:pt x="1166380" y="0"/>
                  <a:pt x="260518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y-GB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xmlns="" id="{E8EA24D0-C854-4AA8-B8FD-D252660D884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499731" y="1"/>
            <a:ext cx="4208478" cy="3678281"/>
          </a:xfrm>
          <a:custGeom>
            <a:avLst/>
            <a:gdLst>
              <a:gd name="connsiteX0" fmla="*/ 711074 w 4208478"/>
              <a:gd name="connsiteY0" fmla="*/ 0 h 3678281"/>
              <a:gd name="connsiteX1" fmla="*/ 3497404 w 4208478"/>
              <a:gd name="connsiteY1" fmla="*/ 0 h 3678281"/>
              <a:gd name="connsiteX2" fmla="*/ 3592161 w 4208478"/>
              <a:gd name="connsiteY2" fmla="*/ 86120 h 3678281"/>
              <a:gd name="connsiteX3" fmla="*/ 4208478 w 4208478"/>
              <a:gd name="connsiteY3" fmla="*/ 1574042 h 3678281"/>
              <a:gd name="connsiteX4" fmla="*/ 2104239 w 4208478"/>
              <a:gd name="connsiteY4" fmla="*/ 3678281 h 3678281"/>
              <a:gd name="connsiteX5" fmla="*/ 0 w 4208478"/>
              <a:gd name="connsiteY5" fmla="*/ 1574042 h 3678281"/>
              <a:gd name="connsiteX6" fmla="*/ 616318 w 4208478"/>
              <a:gd name="connsiteY6" fmla="*/ 86120 h 3678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08478" h="3678281">
                <a:moveTo>
                  <a:pt x="711074" y="0"/>
                </a:moveTo>
                <a:lnTo>
                  <a:pt x="3497404" y="0"/>
                </a:lnTo>
                <a:lnTo>
                  <a:pt x="3592161" y="86120"/>
                </a:lnTo>
                <a:cubicBezTo>
                  <a:pt x="3972953" y="466913"/>
                  <a:pt x="4208478" y="992973"/>
                  <a:pt x="4208478" y="1574042"/>
                </a:cubicBezTo>
                <a:cubicBezTo>
                  <a:pt x="4208478" y="2736181"/>
                  <a:pt x="3266378" y="3678281"/>
                  <a:pt x="2104239" y="3678281"/>
                </a:cubicBezTo>
                <a:cubicBezTo>
                  <a:pt x="942100" y="3678281"/>
                  <a:pt x="0" y="2736181"/>
                  <a:pt x="0" y="1574042"/>
                </a:cubicBezTo>
                <a:cubicBezTo>
                  <a:pt x="0" y="992973"/>
                  <a:pt x="235525" y="466913"/>
                  <a:pt x="616318" y="8612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y-GB" dirty="0"/>
          </a:p>
        </p:txBody>
      </p:sp>
      <p:pic>
        <p:nvPicPr>
          <p:cNvPr id="6" name="Graphic 5" descr="Brain in head with solid fill">
            <a:extLst>
              <a:ext uri="{FF2B5EF4-FFF2-40B4-BE49-F238E27FC236}">
                <a16:creationId xmlns:a16="http://schemas.microsoft.com/office/drawing/2014/main" xmlns="" id="{EA53A243-F627-4036-BA65-B103E5184F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982586" y="36929"/>
            <a:ext cx="3079143" cy="3079143"/>
          </a:xfrm>
          <a:custGeom>
            <a:avLst/>
            <a:gdLst/>
            <a:ahLst/>
            <a:cxnLst/>
            <a:rect l="l" t="t" r="r" b="b"/>
            <a:pathLst>
              <a:path w="2833631" h="2677010">
                <a:moveTo>
                  <a:pt x="49418" y="0"/>
                </a:moveTo>
                <a:lnTo>
                  <a:pt x="2784213" y="0"/>
                </a:lnTo>
                <a:cubicBezTo>
                  <a:pt x="2811506" y="0"/>
                  <a:pt x="2833631" y="22125"/>
                  <a:pt x="2833631" y="49418"/>
                </a:cubicBezTo>
                <a:lnTo>
                  <a:pt x="2833631" y="2627592"/>
                </a:lnTo>
                <a:cubicBezTo>
                  <a:pt x="2833631" y="2654885"/>
                  <a:pt x="2811506" y="2677010"/>
                  <a:pt x="2784213" y="2677010"/>
                </a:cubicBezTo>
                <a:lnTo>
                  <a:pt x="49418" y="2677010"/>
                </a:lnTo>
                <a:cubicBezTo>
                  <a:pt x="22125" y="2677010"/>
                  <a:pt x="0" y="2654885"/>
                  <a:pt x="0" y="2627592"/>
                </a:cubicBezTo>
                <a:lnTo>
                  <a:pt x="0" y="49418"/>
                </a:lnTo>
                <a:cubicBezTo>
                  <a:pt x="0" y="22125"/>
                  <a:pt x="22125" y="0"/>
                  <a:pt x="49418" y="0"/>
                </a:cubicBezTo>
                <a:close/>
              </a:path>
            </a:pathLst>
          </a:custGeom>
        </p:spPr>
      </p:pic>
      <p:pic>
        <p:nvPicPr>
          <p:cNvPr id="8" name="Graphic 7" descr="Brain outline">
            <a:extLst>
              <a:ext uri="{FF2B5EF4-FFF2-40B4-BE49-F238E27FC236}">
                <a16:creationId xmlns:a16="http://schemas.microsoft.com/office/drawing/2014/main" xmlns="" id="{42C4EE6D-9F47-4F28-A646-E5D2367657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8794614" y="3656650"/>
            <a:ext cx="2962275" cy="2962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17969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03BA5E2-928E-479E-8225-982CF4CEC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bin Sketch" panose="020B0503050202020004" pitchFamily="34" charset="0"/>
              </a:rPr>
              <a:t>Pam na wnaethoch chi weld y Gorila?!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3120122C-F08B-4DD4-B4BA-3F015A088848}"/>
              </a:ext>
            </a:extLst>
          </p:cNvPr>
          <p:cNvSpPr/>
          <p:nvPr/>
        </p:nvSpPr>
        <p:spPr>
          <a:xfrm>
            <a:off x="495300" y="1466850"/>
            <a:ext cx="11115675" cy="50260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1250B0E-73E2-496B-8D03-A3D145CD8F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025" y="1624805"/>
            <a:ext cx="10772775" cy="471011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y-GB" dirty="0"/>
              <a:t>Gallwch chi weld nawr ein bod yn gallu ‘gweld’, ond heb wir amgyffred.</a:t>
            </a:r>
          </a:p>
          <a:p>
            <a:pPr marL="0" indent="0">
              <a:buNone/>
            </a:pPr>
            <a:r>
              <a:rPr lang="cy-GB" dirty="0"/>
              <a:t>Gelwir hyn yn ‘ddallineb diffyg sylw’.</a:t>
            </a:r>
          </a:p>
          <a:p>
            <a:pPr marL="0" indent="0">
              <a:buNone/>
            </a:pPr>
            <a:endParaRPr lang="cy-GB" dirty="0"/>
          </a:p>
          <a:p>
            <a:pPr marL="0" indent="0">
              <a:buNone/>
            </a:pPr>
            <a:r>
              <a:rPr lang="cy-GB" b="1" dirty="0"/>
              <a:t>Dallineb diffyg sylw = </a:t>
            </a:r>
            <a:r>
              <a:rPr lang="cy-GB" dirty="0"/>
              <a:t>methu amgyffred gwrthrych neu ddigwyddiad annisgwyl oherwydd diffyg sylw.</a:t>
            </a:r>
          </a:p>
          <a:p>
            <a:pPr marL="0" indent="0">
              <a:buNone/>
            </a:pPr>
            <a:endParaRPr lang="cy-GB" dirty="0"/>
          </a:p>
          <a:p>
            <a:pPr marL="0" indent="0">
              <a:buNone/>
            </a:pPr>
            <a:r>
              <a:rPr lang="cy-GB" u="sng" dirty="0"/>
              <a:t>Beth yw’r tebygolrwydd o weld gorila yn y sefyllfa yna?</a:t>
            </a:r>
          </a:p>
          <a:p>
            <a:pPr marL="0" indent="0">
              <a:buNone/>
            </a:pPr>
            <a:r>
              <a:rPr lang="cy-GB" dirty="0"/>
              <a:t>Nid oes gan eich ymennydd </a:t>
            </a:r>
            <a:r>
              <a:rPr lang="cy-GB" b="1" dirty="0"/>
              <a:t>brofiad blaenorol </a:t>
            </a:r>
            <a:r>
              <a:rPr lang="cy-GB" dirty="0"/>
              <a:t>o hyn yn digwydd, felly mae’n llai tebygol o sylwi arno hyd yn oed os yw mor amlwg </a:t>
            </a:r>
            <a:r>
              <a:rPr lang="cy-GB" dirty="0">
                <a:latin typeface="Calibri"/>
                <a:cs typeface="Calibri"/>
              </a:rPr>
              <a:t>â golau dydd! </a:t>
            </a:r>
            <a:endParaRPr lang="cy-GB" dirty="0"/>
          </a:p>
          <a:p>
            <a:pPr marL="0" indent="0">
              <a:buNone/>
            </a:pPr>
            <a:r>
              <a:rPr lang="cy-GB" dirty="0">
                <a:latin typeface="Bungee Inline" pitchFamily="2" charset="0"/>
              </a:rPr>
              <a:t>CWESTIWN 6: </a:t>
            </a:r>
            <a:r>
              <a:rPr lang="cy-GB" dirty="0"/>
              <a:t>Ysgrifennwch ddiffiniad o ‘Ddallineb Diffyg Sylw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6" name="Graphic 5" descr="Gorilla with solid fill">
            <a:extLst>
              <a:ext uri="{FF2B5EF4-FFF2-40B4-BE49-F238E27FC236}">
                <a16:creationId xmlns:a16="http://schemas.microsoft.com/office/drawing/2014/main" xmlns="" id="{C913B484-DFF8-4613-B342-AB48A25146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9634537" y="56356"/>
            <a:ext cx="1719263" cy="171926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800C5217-BF17-4041-AE43-1591DD4D8027}"/>
              </a:ext>
            </a:extLst>
          </p:cNvPr>
          <p:cNvSpPr/>
          <p:nvPr/>
        </p:nvSpPr>
        <p:spPr>
          <a:xfrm>
            <a:off x="581025" y="2924175"/>
            <a:ext cx="10772775" cy="876300"/>
          </a:xfrm>
          <a:prstGeom prst="rect">
            <a:avLst/>
          </a:prstGeom>
          <a:noFill/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067806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D73E0222-85B1-4319-830C-10139C39402A}"/>
              </a:ext>
            </a:extLst>
          </p:cNvPr>
          <p:cNvSpPr/>
          <p:nvPr/>
        </p:nvSpPr>
        <p:spPr>
          <a:xfrm>
            <a:off x="661987" y="1690688"/>
            <a:ext cx="10868025" cy="48815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7C053A-5C7D-4A59-B21C-D13561757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Cabin Sketch" panose="020B0503050202020004" pitchFamily="34" charset="0"/>
              </a:rPr>
              <a:t>Os na allwn ni ymddiried yn ein gallu i amgyffredin, beth am ein cof?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D1EB16C-BBD7-4133-B07C-7CC2E161A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y-GB" dirty="0"/>
              <a:t>Gwrandewch ar y fideo yma a dilynwch y cyfarwyddiadau.</a:t>
            </a:r>
          </a:p>
          <a:p>
            <a:r>
              <a:rPr lang="cy-GB" dirty="0"/>
              <a:t>Defnyddiwch eich taflen weithgaredd i ysgrifennu’r geiriau rydych yn eu cofio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https://youtu.be/hvu4D1jngCY</a:t>
            </a:r>
            <a:r>
              <a:rPr lang="en-GB" dirty="0"/>
              <a:t> </a:t>
            </a:r>
          </a:p>
        </p:txBody>
      </p:sp>
      <p:pic>
        <p:nvPicPr>
          <p:cNvPr id="4" name="Graphic 3" descr="Pencil outline">
            <a:extLst>
              <a:ext uri="{FF2B5EF4-FFF2-40B4-BE49-F238E27FC236}">
                <a16:creationId xmlns:a16="http://schemas.microsoft.com/office/drawing/2014/main" xmlns="" id="{F32FF3B3-45E8-4EBE-B084-1728F5815D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8215465" y="2571749"/>
            <a:ext cx="2371725" cy="2371725"/>
          </a:xfrm>
          <a:prstGeom prst="rect">
            <a:avLst/>
          </a:prstGeom>
        </p:spPr>
      </p:pic>
      <p:pic>
        <p:nvPicPr>
          <p:cNvPr id="7" name="Graphic 6" descr="Ear with solid fill">
            <a:extLst>
              <a:ext uri="{FF2B5EF4-FFF2-40B4-BE49-F238E27FC236}">
                <a16:creationId xmlns:a16="http://schemas.microsoft.com/office/drawing/2014/main" xmlns="" id="{5ECD6D2C-1F20-4709-BF3A-769CDDDC30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9853612" y="149225"/>
            <a:ext cx="1676400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941106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45DED4E-BE83-459A-AE89-0000A8330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bin Sketch" panose="020B0503050202020004" pitchFamily="34" charset="0"/>
              </a:rPr>
              <a:t>Pam y gallai hyn fod yn broblem?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765CF401-DAB9-4F5F-8F45-DDFDBAE19335}"/>
              </a:ext>
            </a:extLst>
          </p:cNvPr>
          <p:cNvSpPr/>
          <p:nvPr/>
        </p:nvSpPr>
        <p:spPr>
          <a:xfrm>
            <a:off x="523875" y="1520825"/>
            <a:ext cx="11144250" cy="49720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384B5DB-1823-43A1-B068-0247ED5979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y-GB" dirty="0">
                <a:latin typeface="Bungee Inline" pitchFamily="2" charset="0"/>
              </a:rPr>
              <a:t>CWESTIWN 7: </a:t>
            </a:r>
            <a:r>
              <a:rPr lang="cy-GB" dirty="0"/>
              <a:t>Allwch chi feddwl am enghreifftiau o fethu </a:t>
            </a:r>
            <a:r>
              <a:rPr lang="cy-GB" dirty="0">
                <a:latin typeface="Calibri"/>
                <a:cs typeface="Calibri"/>
              </a:rPr>
              <a:t>â dwyn rhywbeth i gof yn gywir yn achosi problem? </a:t>
            </a:r>
            <a:endParaRPr lang="cy-GB" dirty="0"/>
          </a:p>
          <a:p>
            <a:endParaRPr lang="cy-GB" dirty="0"/>
          </a:p>
          <a:p>
            <a:r>
              <a:rPr lang="cy-GB" dirty="0"/>
              <a:t>Mae Elizabeth Loftus wedi gwneud llawer o waith ar ddibynadwyedd tystiolaeth llygad-dystion. Pethau sy’n gallu effeithio’n sylweddol ar ddwyn atgofion i gof: </a:t>
            </a:r>
          </a:p>
          <a:p>
            <a:r>
              <a:rPr lang="cy-GB" dirty="0"/>
              <a:t>Cwestiynau arweiniol (gan yr heddlu etc) </a:t>
            </a:r>
          </a:p>
          <a:p>
            <a:r>
              <a:rPr lang="cy-GB" dirty="0"/>
              <a:t>Trafodaeth ar </a:t>
            </a:r>
            <a:r>
              <a:rPr lang="cy-GB" dirty="0">
                <a:latin typeface="Calibri"/>
                <a:cs typeface="Calibri"/>
              </a:rPr>
              <a:t>ôl y digwyddiad </a:t>
            </a:r>
            <a:endParaRPr lang="cy-GB" dirty="0"/>
          </a:p>
          <a:p>
            <a:r>
              <a:rPr lang="cy-GB" dirty="0"/>
              <a:t>Gall y rhain arwain at euogfarnau anghyfiawn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377156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A7016E-EFF3-4E1B-9C1E-7CD34F5F0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bin Sketch" panose="020B0503050202020004" pitchFamily="34" charset="0"/>
              </a:rPr>
              <a:t>Yn olaf, allwch chi weld y dyfodol?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A1739B11-3A5C-40C6-81AA-4DBB5B3B20EA}"/>
              </a:ext>
            </a:extLst>
          </p:cNvPr>
          <p:cNvSpPr/>
          <p:nvPr/>
        </p:nvSpPr>
        <p:spPr>
          <a:xfrm>
            <a:off x="600075" y="1514475"/>
            <a:ext cx="11144250" cy="48291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02E6306-7C89-4DFF-BA21-40142853A2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y-GB" dirty="0"/>
              <a:t>Pe bawn i’n dweud wrthych eich bod chi’n gallu gweld y dyfodol, byddech yn tybio fy mod i’n colli arnaf fy hun, ond daliwch i wrando.</a:t>
            </a:r>
          </a:p>
          <a:p>
            <a:r>
              <a:rPr lang="cy-GB" dirty="0"/>
              <a:t>Gwyliwch y clip hwn a nodi’r hyn a welwch ar GWESTIWN 8 eich taflen weithgaredd: </a:t>
            </a:r>
          </a:p>
          <a:p>
            <a:r>
              <a:rPr lang="en-GB" dirty="0">
                <a:hlinkClick r:id="rId2"/>
              </a:rPr>
              <a:t>https://youtu.be/mc0gQcP20pg</a:t>
            </a:r>
            <a:r>
              <a:rPr lang="en-GB" dirty="0"/>
              <a:t> 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Graphic 3" descr="Pencil outline">
            <a:extLst>
              <a:ext uri="{FF2B5EF4-FFF2-40B4-BE49-F238E27FC236}">
                <a16:creationId xmlns:a16="http://schemas.microsoft.com/office/drawing/2014/main" xmlns="" id="{8E5C85B2-4961-43A6-883F-AC66C6E14E5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9144000" y="3355104"/>
            <a:ext cx="1550271" cy="1550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345020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83DA88-A275-4CEE-AE83-2E3B334B2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794" y="162341"/>
            <a:ext cx="10515600" cy="1325563"/>
          </a:xfrm>
        </p:spPr>
        <p:txBody>
          <a:bodyPr>
            <a:normAutofit/>
          </a:bodyPr>
          <a:lstStyle/>
          <a:p>
            <a:r>
              <a:rPr lang="en-GB" sz="4800" dirty="0">
                <a:latin typeface="Cabin Sketch" panose="020B0503050202020004" pitchFamily="34" charset="0"/>
              </a:rPr>
              <a:t>Pam?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7344E38C-3334-4556-8D5C-4F760F33E585}"/>
              </a:ext>
            </a:extLst>
          </p:cNvPr>
          <p:cNvSpPr/>
          <p:nvPr/>
        </p:nvSpPr>
        <p:spPr>
          <a:xfrm>
            <a:off x="476250" y="1383129"/>
            <a:ext cx="11325225" cy="51891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5122" name="Picture 2" descr="See the source image">
            <a:extLst>
              <a:ext uri="{FF2B5EF4-FFF2-40B4-BE49-F238E27FC236}">
                <a16:creationId xmlns:a16="http://schemas.microsoft.com/office/drawing/2014/main" xmlns="" id="{BE3D1819-48D7-498E-AF5E-C5E4EFF66C1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88231" y="1487904"/>
            <a:ext cx="4514850" cy="2762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94726FD-1D91-448C-82C7-672DC4E6EB15}"/>
              </a:ext>
            </a:extLst>
          </p:cNvPr>
          <p:cNvSpPr txBox="1"/>
          <p:nvPr/>
        </p:nvSpPr>
        <p:spPr>
          <a:xfrm>
            <a:off x="631794" y="1383129"/>
            <a:ext cx="647616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sz="2200" dirty="0"/>
              <a:t>Mae’r amser mae’n ei gymryd i’ch llygaid anfon neges i’ch ymennydd tua </a:t>
            </a:r>
            <a:r>
              <a:rPr lang="cy-GB" sz="2200" b="1" dirty="0"/>
              <a:t>1/10fed o eiliad</a:t>
            </a:r>
            <a:r>
              <a:rPr lang="cy-GB" sz="2200" dirty="0"/>
              <a:t>. </a:t>
            </a:r>
            <a:endParaRPr lang="cy-GB" sz="22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y-GB" sz="2200" dirty="0"/>
              <a:t>Rydym yn byw 1/10fed o eiliad yn y gorffennol yn wastad.</a:t>
            </a:r>
          </a:p>
          <a:p>
            <a:endParaRPr lang="cy-GB" sz="2200" dirty="0"/>
          </a:p>
          <a:p>
            <a:r>
              <a:rPr lang="cy-GB" sz="2200" dirty="0"/>
              <a:t>Mae eich ymennydd yn darogan beth fydd yn digwydd a sut i ymateb, ar sail ei </a:t>
            </a:r>
            <a:r>
              <a:rPr lang="cy-GB" sz="2200" b="1" dirty="0"/>
              <a:t>brofiadau yn y gorffennol</a:t>
            </a:r>
            <a:r>
              <a:rPr lang="cy-GB" sz="2200" dirty="0"/>
              <a:t>.</a:t>
            </a:r>
            <a:endParaRPr lang="cy-GB" sz="22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y-GB" sz="2200" dirty="0"/>
              <a:t>Dyma pam rydych yn gweld y b</a:t>
            </a:r>
            <a:r>
              <a:rPr lang="cy-GB" sz="2200" dirty="0">
                <a:latin typeface="Calibri"/>
                <a:cs typeface="Calibri"/>
              </a:rPr>
              <a:t>êl yn diflannu yn yr awyr.</a:t>
            </a:r>
            <a:endParaRPr lang="cy-GB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y-GB" sz="2200" dirty="0"/>
          </a:p>
          <a:p>
            <a:r>
              <a:rPr lang="cy-GB" sz="2200" dirty="0"/>
              <a:t>Mae eich ymennydd wedi cofrestru i’r dyn fynd ati i daflu’r b</a:t>
            </a:r>
            <a:r>
              <a:rPr lang="cy-GB" sz="2200" dirty="0">
                <a:latin typeface="Calibri"/>
                <a:cs typeface="Calibri"/>
              </a:rPr>
              <a:t>êl i fyny</a:t>
            </a:r>
            <a:r>
              <a:rPr lang="cy-GB" sz="2200" dirty="0">
                <a:sym typeface="Wingdings" panose="05000000000000000000" pitchFamily="2" charset="2"/>
              </a:rPr>
              <a:t> </a:t>
            </a:r>
            <a:r>
              <a:rPr lang="cy-GB" sz="2200" b="1" dirty="0">
                <a:sym typeface="Wingdings" panose="05000000000000000000" pitchFamily="2" charset="2"/>
              </a:rPr>
              <a:t>darogan iddi gael ei thaflu</a:t>
            </a:r>
            <a:r>
              <a:rPr lang="cy-GB" sz="2200" b="1" dirty="0"/>
              <a:t>- </a:t>
            </a:r>
            <a:r>
              <a:rPr lang="cy-GB" sz="2200" dirty="0"/>
              <a:t>ni fyddai eich ymennydd yn gallu gwybod y byddai’r dyn yn ei chuddio yn ei law.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F604F21-7C63-496F-8F2C-836B63732B74}"/>
              </a:ext>
            </a:extLst>
          </p:cNvPr>
          <p:cNvSpPr txBox="1"/>
          <p:nvPr/>
        </p:nvSpPr>
        <p:spPr>
          <a:xfrm>
            <a:off x="7457242" y="4295006"/>
            <a:ext cx="3764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hlinkClick r:id="rId4"/>
              </a:rPr>
              <a:t>Brain Implant for Some Blind People Shows Benefits of FDA’s Breakthrough Device Program | FDA</a:t>
            </a:r>
            <a:endParaRPr lang="en-GB" sz="1000" dirty="0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7102207" y="4902506"/>
            <a:ext cx="508979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Visual cortex = </a:t>
            </a:r>
            <a:r>
              <a:rPr kumimoji="0" lang="en-GB" sz="12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cortecs</a:t>
            </a: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y </a:t>
            </a:r>
            <a:r>
              <a:rPr kumimoji="0" lang="en-GB" sz="12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golwg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Lateral </a:t>
            </a:r>
            <a:r>
              <a:rPr kumimoji="0" lang="en-GB" sz="12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geniculate</a:t>
            </a: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nucleus of thalamus = </a:t>
            </a:r>
            <a:r>
              <a:rPr kumimoji="0" lang="en-GB" sz="12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Cnewyllyngliniogochrolthalamws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Optic nerve = </a:t>
            </a:r>
            <a:r>
              <a:rPr kumimoji="0" lang="en-GB" sz="12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nerf</a:t>
            </a: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12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optig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Retina = retina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Optic chiasm = </a:t>
            </a:r>
            <a:r>
              <a:rPr kumimoji="0" lang="en-GB" sz="12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ciasmoptig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Superior </a:t>
            </a:r>
            <a:r>
              <a:rPr kumimoji="0" lang="en-GB" sz="12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colliculus</a:t>
            </a: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= </a:t>
            </a:r>
            <a:r>
              <a:rPr kumimoji="0" lang="en-GB" sz="12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colicwlwsuwch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0047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28D2DE-74A5-4813-AD2A-EB43CC7D0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bin Sketch" panose="020B0503050202020004" pitchFamily="34" charset="0"/>
              </a:rPr>
              <a:t>Mae eich ymennydd yn offeryn grymus…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3C7C7702-FE5A-41B9-A454-938654F894F2}"/>
              </a:ext>
            </a:extLst>
          </p:cNvPr>
          <p:cNvSpPr/>
          <p:nvPr/>
        </p:nvSpPr>
        <p:spPr>
          <a:xfrm>
            <a:off x="561975" y="1524000"/>
            <a:ext cx="11039475" cy="4838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F8FBC6E-9F57-45DB-8282-C1846B435F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…</a:t>
            </a:r>
            <a:r>
              <a:rPr lang="cy-GB" dirty="0"/>
              <a:t>ond peidiwch </a:t>
            </a:r>
            <a:r>
              <a:rPr lang="cy-GB" dirty="0">
                <a:latin typeface="Calibri"/>
                <a:cs typeface="Calibri"/>
              </a:rPr>
              <a:t>â chael eich twyllo!</a:t>
            </a:r>
            <a:endParaRPr lang="cy-GB" dirty="0"/>
          </a:p>
          <a:p>
            <a:pPr marL="0" indent="0">
              <a:buNone/>
            </a:pPr>
            <a:endParaRPr lang="cy-GB" dirty="0"/>
          </a:p>
          <a:p>
            <a:pPr marL="0" indent="0">
              <a:buNone/>
            </a:pPr>
            <a:r>
              <a:rPr lang="cy-GB" dirty="0">
                <a:latin typeface="Bungee Inline" pitchFamily="2" charset="0"/>
              </a:rPr>
              <a:t>Crynodeb:</a:t>
            </a:r>
          </a:p>
          <a:p>
            <a:r>
              <a:rPr lang="cy-GB" dirty="0"/>
              <a:t>Gweld ac amgyffred a bair gredu. Mae popeth rydych yn ei weld, a’r ffordd rydych yn ei ddeall, yn deillio ohonoch CHI.</a:t>
            </a:r>
          </a:p>
          <a:p>
            <a:pPr lvl="1"/>
            <a:r>
              <a:rPr lang="cy-GB" sz="2800" dirty="0"/>
              <a:t>Eich emosiynau, atgofion a thueddiadau</a:t>
            </a:r>
          </a:p>
          <a:p>
            <a:r>
              <a:rPr lang="cy-GB" dirty="0"/>
              <a:t>Peidiwch </a:t>
            </a:r>
            <a:r>
              <a:rPr lang="cy-GB" dirty="0">
                <a:latin typeface="Calibri"/>
                <a:cs typeface="Calibri"/>
              </a:rPr>
              <a:t>â chredu popeth rydych yn ei weld neu yn ei glywed!</a:t>
            </a:r>
            <a:endParaRPr lang="cy-GB" dirty="0"/>
          </a:p>
          <a:p>
            <a:pPr lvl="1"/>
            <a:r>
              <a:rPr lang="cy-GB" sz="2800" dirty="0"/>
              <a:t>Peidiwch </a:t>
            </a:r>
            <a:r>
              <a:rPr lang="cy-GB" sz="2800" dirty="0">
                <a:latin typeface="Calibri"/>
                <a:cs typeface="Calibri"/>
              </a:rPr>
              <a:t>â rhoi’r gorau i gwestiynu na herio realiti, efallai y bydd yn eich helpu i’w weld o bersbectif arall. </a:t>
            </a:r>
            <a:endParaRPr lang="cy-GB" sz="2800" dirty="0"/>
          </a:p>
        </p:txBody>
      </p:sp>
    </p:spTree>
    <p:extLst>
      <p:ext uri="{BB962C8B-B14F-4D97-AF65-F5344CB8AC3E}">
        <p14:creationId xmlns:p14="http://schemas.microsoft.com/office/powerpoint/2010/main" xmlns="" val="2752986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1489B2B-794A-4D4E-9030-915D9A733F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775" y="800100"/>
            <a:ext cx="10458450" cy="52578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cy-GB" dirty="0"/>
              <a:t>Beth am inni dy</a:t>
            </a:r>
            <a:r>
              <a:rPr lang="en-GB" dirty="0"/>
              <a:t>rchu i fyd rhithiau, er </a:t>
            </a:r>
            <a:r>
              <a:rPr lang="cy-GB" dirty="0"/>
              <a:t>mwyn</a:t>
            </a:r>
            <a:r>
              <a:rPr lang="en-GB" dirty="0"/>
              <a:t> </a:t>
            </a:r>
            <a:r>
              <a:rPr lang="cy-GB" dirty="0"/>
              <a:t>i</a:t>
            </a:r>
            <a:r>
              <a:rPr lang="en-GB" dirty="0"/>
              <a:t> chi </a:t>
            </a:r>
            <a:r>
              <a:rPr lang="cy-GB" dirty="0"/>
              <a:t>brofi</a:t>
            </a:r>
            <a:r>
              <a:rPr lang="en-GB" dirty="0"/>
              <a:t> </a:t>
            </a:r>
            <a:r>
              <a:rPr lang="cy-GB" dirty="0"/>
              <a:t>eich cof</a:t>
            </a:r>
            <a:r>
              <a:rPr lang="en-GB" dirty="0"/>
              <a:t>,</a:t>
            </a:r>
            <a:r>
              <a:rPr lang="cy-GB" dirty="0"/>
              <a:t> eich gallu i sylwi </a:t>
            </a:r>
            <a:r>
              <a:rPr lang="en-GB" dirty="0"/>
              <a:t>ac i weld </a:t>
            </a:r>
            <a:r>
              <a:rPr lang="cy-GB" dirty="0"/>
              <a:t>a ydych yn gallu gweld </a:t>
            </a:r>
            <a:r>
              <a:rPr lang="en-GB" dirty="0"/>
              <a:t>y </a:t>
            </a:r>
            <a:r>
              <a:rPr lang="cy-GB" dirty="0"/>
              <a:t>dyfodol ai peidio</a:t>
            </a:r>
            <a:r>
              <a:rPr lang="en-GB" dirty="0"/>
              <a:t>!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cy-GB" dirty="0"/>
              <a:t>Bydd ambell gwestiwn i’ch helpu ar hyd y ffordd. Pan welwch yr eicon yma…                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                                                      </a:t>
            </a:r>
          </a:p>
          <a:p>
            <a:pPr marL="0" indent="0">
              <a:buNone/>
            </a:pPr>
            <a:r>
              <a:rPr lang="en-GB" dirty="0"/>
              <a:t>                                                 …</a:t>
            </a:r>
            <a:r>
              <a:rPr lang="cy-GB" dirty="0"/>
              <a:t>cofiwch droi at eich daflen weithgaredd.</a:t>
            </a:r>
          </a:p>
        </p:txBody>
      </p:sp>
      <p:pic>
        <p:nvPicPr>
          <p:cNvPr id="4" name="Graphic 3" descr="Pencil outline">
            <a:extLst>
              <a:ext uri="{FF2B5EF4-FFF2-40B4-BE49-F238E27FC236}">
                <a16:creationId xmlns:a16="http://schemas.microsoft.com/office/drawing/2014/main" xmlns="" id="{509285C7-C998-406A-AF13-9A18D05651E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062690" y="3530599"/>
            <a:ext cx="1300009" cy="1300009"/>
          </a:xfrm>
          <a:prstGeom prst="rect">
            <a:avLst/>
          </a:prstGeom>
        </p:spPr>
      </p:pic>
      <p:sp>
        <p:nvSpPr>
          <p:cNvPr id="5" name="Explosion: 14 Points 4">
            <a:extLst>
              <a:ext uri="{FF2B5EF4-FFF2-40B4-BE49-F238E27FC236}">
                <a16:creationId xmlns:a16="http://schemas.microsoft.com/office/drawing/2014/main" xmlns="" id="{0DBF22F9-7956-44B2-BE23-8BC2C892991E}"/>
              </a:ext>
            </a:extLst>
          </p:cNvPr>
          <p:cNvSpPr/>
          <p:nvPr/>
        </p:nvSpPr>
        <p:spPr>
          <a:xfrm rot="813241">
            <a:off x="4272823" y="3034542"/>
            <a:ext cx="3240934" cy="2456440"/>
          </a:xfrm>
          <a:prstGeom prst="irregularSeal2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153683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4D171A1C-5BA2-4112-9505-7D7D39363B52}"/>
              </a:ext>
            </a:extLst>
          </p:cNvPr>
          <p:cNvSpPr/>
          <p:nvPr/>
        </p:nvSpPr>
        <p:spPr>
          <a:xfrm>
            <a:off x="504825" y="1395329"/>
            <a:ext cx="11182350" cy="52292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C409B7-C001-4BA6-8E32-4FD6CE474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bin Sketch" panose="020B0503050202020004" pitchFamily="34" charset="0"/>
              </a:rPr>
              <a:t>Edrychwch ar y rhith isod:</a:t>
            </a:r>
          </a:p>
        </p:txBody>
      </p:sp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xmlns="" id="{04ACB819-AD4B-44A4-8761-B6847C20771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3250" y="1395329"/>
            <a:ext cx="6445250" cy="5010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3666CB5-ABC1-499D-972B-8C062565A82C}"/>
              </a:ext>
            </a:extLst>
          </p:cNvPr>
          <p:cNvSpPr txBox="1"/>
          <p:nvPr/>
        </p:nvSpPr>
        <p:spPr>
          <a:xfrm>
            <a:off x="6934201" y="2143125"/>
            <a:ext cx="4654550" cy="261610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y-GB" sz="2400" dirty="0">
                <a:latin typeface="Bungee Inline" pitchFamily="2" charset="0"/>
              </a:rPr>
              <a:t>Cwestiwn 1:</a:t>
            </a:r>
          </a:p>
          <a:p>
            <a:r>
              <a:rPr lang="cy-GB" sz="2800" dirty="0"/>
              <a:t>Allwch chi weld y gwahaniaeth rhwng sgw</a:t>
            </a:r>
            <a:r>
              <a:rPr lang="cy-GB" sz="2800" dirty="0">
                <a:latin typeface="Calibri"/>
                <a:cs typeface="Calibri"/>
              </a:rPr>
              <a:t>âr A a B</a:t>
            </a:r>
            <a:r>
              <a:rPr lang="cy-GB" sz="2800" dirty="0"/>
              <a:t>?</a:t>
            </a:r>
          </a:p>
          <a:p>
            <a:endParaRPr lang="cy-GB" sz="2800" dirty="0"/>
          </a:p>
          <a:p>
            <a:r>
              <a:rPr lang="cy-GB" sz="2800" dirty="0"/>
              <a:t>Ysgrifennwch eich ateb ar y daflen atebion</a:t>
            </a:r>
          </a:p>
        </p:txBody>
      </p:sp>
      <p:pic>
        <p:nvPicPr>
          <p:cNvPr id="6" name="Graphic 5" descr="Pencil outline">
            <a:extLst>
              <a:ext uri="{FF2B5EF4-FFF2-40B4-BE49-F238E27FC236}">
                <a16:creationId xmlns:a16="http://schemas.microsoft.com/office/drawing/2014/main" xmlns="" id="{ECE84CBF-6EB7-46F6-B7D2-A16A32F4B8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9261476" y="4553788"/>
            <a:ext cx="1785688" cy="1785688"/>
          </a:xfrm>
          <a:prstGeom prst="rect">
            <a:avLst/>
          </a:prstGeom>
        </p:spPr>
      </p:pic>
      <p:pic>
        <p:nvPicPr>
          <p:cNvPr id="7" name="Graphic 6" descr="Eye with solid fill">
            <a:extLst>
              <a:ext uri="{FF2B5EF4-FFF2-40B4-BE49-F238E27FC236}">
                <a16:creationId xmlns:a16="http://schemas.microsoft.com/office/drawing/2014/main" xmlns="" id="{E8421C96-9759-410A-8CE0-63801C4176B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0331450" y="-103400"/>
            <a:ext cx="1590675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27183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62770B65-898C-4863-8272-265D2F43E4D8}"/>
              </a:ext>
            </a:extLst>
          </p:cNvPr>
          <p:cNvSpPr/>
          <p:nvPr/>
        </p:nvSpPr>
        <p:spPr>
          <a:xfrm>
            <a:off x="581025" y="1285875"/>
            <a:ext cx="11239500" cy="529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5064EB-8C51-45E3-8009-1518C47DC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bin Sketch" panose="020B0503050202020004" pitchFamily="34" charset="0"/>
              </a:rPr>
              <a:t>A nawr?</a:t>
            </a:r>
          </a:p>
        </p:txBody>
      </p:sp>
      <p:pic>
        <p:nvPicPr>
          <p:cNvPr id="2050" name="Picture 2" descr="See the source image">
            <a:extLst>
              <a:ext uri="{FF2B5EF4-FFF2-40B4-BE49-F238E27FC236}">
                <a16:creationId xmlns:a16="http://schemas.microsoft.com/office/drawing/2014/main" xmlns="" id="{619FC37D-0A86-42B1-B1D6-0B2D7E10D9D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3424" y="1477168"/>
            <a:ext cx="6200775" cy="4822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D8E9111-9EC6-4D16-9D32-39393D078C54}"/>
              </a:ext>
            </a:extLst>
          </p:cNvPr>
          <p:cNvSpPr txBox="1"/>
          <p:nvPr/>
        </p:nvSpPr>
        <p:spPr>
          <a:xfrm>
            <a:off x="6989986" y="2003315"/>
            <a:ext cx="436381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sz="2800" dirty="0"/>
              <a:t>Nawr bod cyd-destun y llun wedi ei ddileu, dydych chi ddim yn gwahaniaethu rhwng A a B bellach.</a:t>
            </a:r>
          </a:p>
          <a:p>
            <a:endParaRPr lang="en-GB" sz="2800" dirty="0"/>
          </a:p>
          <a:p>
            <a:r>
              <a:rPr lang="en-GB" sz="2800" b="1" dirty="0"/>
              <a:t>Pam?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02BE6DE-F3F9-466E-85F4-490F6076717E}"/>
              </a:ext>
            </a:extLst>
          </p:cNvPr>
          <p:cNvSpPr txBox="1"/>
          <p:nvPr/>
        </p:nvSpPr>
        <p:spPr>
          <a:xfrm>
            <a:off x="994299" y="5734975"/>
            <a:ext cx="2139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hlinkClick r:id="rId3"/>
              </a:rPr>
              <a:t>Illuminion: Visual illusions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xmlns="" val="1905430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ACB2D94-2925-4E01-B5EF-479DB3E10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bin Sketch" panose="020B0503050202020004" pitchFamily="34" charset="0"/>
              </a:rPr>
              <a:t>Sut mae eich ymennydd yn amgyffred…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CA251E44-4BF0-45F0-9B53-95F79B4461F2}"/>
              </a:ext>
            </a:extLst>
          </p:cNvPr>
          <p:cNvSpPr/>
          <p:nvPr/>
        </p:nvSpPr>
        <p:spPr>
          <a:xfrm>
            <a:off x="419100" y="1476375"/>
            <a:ext cx="11296650" cy="49434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Block B must have been a lighter shade to begin with, in order to be appearing the same shade as A when in a shadow.</a:t>
            </a:r>
          </a:p>
          <a:p>
            <a:pPr algn="ctr"/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78F9E98-E86D-42E0-BEF0-488F1C1F3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1690688"/>
            <a:ext cx="10782300" cy="5281611"/>
          </a:xfrm>
        </p:spPr>
        <p:txBody>
          <a:bodyPr/>
          <a:lstStyle/>
          <a:p>
            <a:pPr marL="0" indent="0">
              <a:buNone/>
            </a:pPr>
            <a:r>
              <a:rPr lang="cy-GB" dirty="0"/>
              <a:t>Mae eich ymennydd yn gweithio trwy ddarogan.</a:t>
            </a:r>
          </a:p>
          <a:p>
            <a:r>
              <a:rPr lang="cy-GB" dirty="0"/>
              <a:t>Mae’n defnyddio ei brofiadau yn y gorffennol i ddyfalu orau beth mae’n ei weld. </a:t>
            </a:r>
          </a:p>
          <a:p>
            <a:r>
              <a:rPr lang="cy-GB" dirty="0"/>
              <a:t>Mae profiadau’r gorffennol yn dweud wrthym y bydd gwrthrychau mewn cysgod yn dywyllach. Ond mae ein llygaid yn gallu gweld bod sgw</a:t>
            </a:r>
            <a:r>
              <a:rPr lang="cy-GB" dirty="0">
                <a:latin typeface="Calibri"/>
                <a:cs typeface="Calibri"/>
              </a:rPr>
              <a:t>âr A a B yr un lliw.</a:t>
            </a:r>
            <a:r>
              <a:rPr lang="cy-GB" dirty="0"/>
              <a:t> </a:t>
            </a:r>
          </a:p>
          <a:p>
            <a:r>
              <a:rPr lang="cy-GB" dirty="0"/>
              <a:t>Nid yw hynny’n gwneud synnwyr i’r ymennydd. </a:t>
            </a:r>
            <a:r>
              <a:rPr lang="cy-GB" b="1" dirty="0"/>
              <a:t>Felly beth gall ei wneud?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6" name="Graphic 5" descr="Brain outline">
            <a:extLst>
              <a:ext uri="{FF2B5EF4-FFF2-40B4-BE49-F238E27FC236}">
                <a16:creationId xmlns:a16="http://schemas.microsoft.com/office/drawing/2014/main" xmlns="" id="{75B19F20-E96D-48D1-855A-9263C8B33C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862423" y="4676130"/>
            <a:ext cx="2257425" cy="2257425"/>
          </a:xfrm>
          <a:prstGeom prst="rect">
            <a:avLst/>
          </a:prstGeom>
        </p:spPr>
      </p:pic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xmlns="" id="{DEDA7AF5-0B51-48CB-9AB9-44493F6FBEDA}"/>
              </a:ext>
            </a:extLst>
          </p:cNvPr>
          <p:cNvSpPr/>
          <p:nvPr/>
        </p:nvSpPr>
        <p:spPr>
          <a:xfrm>
            <a:off x="4886325" y="4787291"/>
            <a:ext cx="4248150" cy="1628775"/>
          </a:xfrm>
          <a:prstGeom prst="wedgeRectCallout">
            <a:avLst>
              <a:gd name="adj1" fmla="val -85974"/>
              <a:gd name="adj2" fmla="val -1930"/>
            </a:avLst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807506F8-340D-4755-9D6C-B64423D72CBC}"/>
              </a:ext>
            </a:extLst>
          </p:cNvPr>
          <p:cNvSpPr txBox="1"/>
          <p:nvPr/>
        </p:nvSpPr>
        <p:spPr>
          <a:xfrm>
            <a:off x="4972049" y="4929593"/>
            <a:ext cx="416242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sz="2000" dirty="0"/>
              <a:t>Rhaid bod Bloc B yn </a:t>
            </a:r>
            <a:r>
              <a:rPr lang="cy-GB" sz="2000" b="1" dirty="0"/>
              <a:t>lliw mwy golau i ddechrau</a:t>
            </a:r>
            <a:r>
              <a:rPr lang="cy-GB" sz="2000" dirty="0"/>
              <a:t>, er mwyn iddo ymddangos yr un lliw ag A mewn cysgod.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251058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B02292-D204-4A80-9F0D-A32908D08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925" y="142610"/>
            <a:ext cx="10515600" cy="1325563"/>
          </a:xfrm>
        </p:spPr>
        <p:txBody>
          <a:bodyPr/>
          <a:lstStyle/>
          <a:p>
            <a:r>
              <a:rPr lang="en-GB" dirty="0" err="1">
                <a:latin typeface="Cabin Sketch" panose="020B0503050202020004" pitchFamily="34" charset="0"/>
              </a:rPr>
              <a:t>Ddim</a:t>
            </a:r>
            <a:r>
              <a:rPr lang="en-GB" dirty="0">
                <a:latin typeface="Cabin Sketch" panose="020B0503050202020004" pitchFamily="34" charset="0"/>
              </a:rPr>
              <a:t> </a:t>
            </a:r>
            <a:r>
              <a:rPr lang="en-GB" dirty="0" err="1">
                <a:latin typeface="Cabin Sketch" panose="020B0503050202020004" pitchFamily="34" charset="0"/>
              </a:rPr>
              <a:t>yn</a:t>
            </a:r>
            <a:r>
              <a:rPr lang="en-GB" dirty="0">
                <a:latin typeface="Cabin Sketch" panose="020B0503050202020004" pitchFamily="34" charset="0"/>
              </a:rPr>
              <a:t> </a:t>
            </a:r>
            <a:r>
              <a:rPr lang="en-GB" dirty="0" err="1">
                <a:latin typeface="Cabin Sketch" panose="020B0503050202020004" pitchFamily="34" charset="0"/>
              </a:rPr>
              <a:t>fy</a:t>
            </a:r>
            <a:r>
              <a:rPr lang="en-GB" dirty="0">
                <a:latin typeface="Cabin Sketch" panose="020B0503050202020004" pitchFamily="34" charset="0"/>
              </a:rPr>
              <a:t> </a:t>
            </a:r>
            <a:r>
              <a:rPr lang="en-GB" dirty="0" err="1">
                <a:latin typeface="Cabin Sketch" panose="020B0503050202020004" pitchFamily="34" charset="0"/>
              </a:rPr>
              <a:t>nghredu</a:t>
            </a:r>
            <a:r>
              <a:rPr lang="en-GB" dirty="0">
                <a:latin typeface="Cabin Sketch" panose="020B0503050202020004" pitchFamily="34" charset="0"/>
              </a:rPr>
              <a:t> o </a:t>
            </a:r>
            <a:r>
              <a:rPr lang="en-GB" dirty="0" err="1">
                <a:latin typeface="Cabin Sketch" panose="020B0503050202020004" pitchFamily="34" charset="0"/>
              </a:rPr>
              <a:t>hyd</a:t>
            </a:r>
            <a:r>
              <a:rPr lang="en-GB" dirty="0">
                <a:latin typeface="Cabin Sketch" panose="020B0503050202020004" pitchFamily="34" charset="0"/>
              </a:rPr>
              <a:t>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2947B3E0-BBB7-43FB-B495-E1E6D7ED4FD4}"/>
              </a:ext>
            </a:extLst>
          </p:cNvPr>
          <p:cNvSpPr/>
          <p:nvPr/>
        </p:nvSpPr>
        <p:spPr>
          <a:xfrm>
            <a:off x="542925" y="1247775"/>
            <a:ext cx="11106150" cy="5029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xmlns="" id="{3ADC17FD-20EC-4A81-9B65-73021490E7E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781969"/>
            <a:ext cx="9277350" cy="3607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31459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8C9658-A6DD-40CD-8183-AD6606761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31800"/>
            <a:ext cx="11277600" cy="1325563"/>
          </a:xfrm>
        </p:spPr>
        <p:txBody>
          <a:bodyPr/>
          <a:lstStyle/>
          <a:p>
            <a:r>
              <a:rPr lang="cy-GB" dirty="0">
                <a:latin typeface="Cabin Sketch" panose="020B0503050202020004" pitchFamily="34" charset="0"/>
              </a:rPr>
              <a:t>Nid ein llygaid yn unig sy’n profi rhithiau…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E678D86-D5CE-4584-935C-996BF2CF28FB}"/>
              </a:ext>
            </a:extLst>
          </p:cNvPr>
          <p:cNvSpPr/>
          <p:nvPr/>
        </p:nvSpPr>
        <p:spPr>
          <a:xfrm>
            <a:off x="457200" y="1757363"/>
            <a:ext cx="11277600" cy="46688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557D6B4-F22B-468F-A5D7-875344025F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cy-GB" dirty="0"/>
              <a:t>Gwrandewch ar y clip yma: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https://youtu.be/GCtTtKKAhyE</a:t>
            </a:r>
            <a:r>
              <a:rPr lang="en-GB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17515E8-B6D5-4FAE-8C63-D57115AA0469}"/>
              </a:ext>
            </a:extLst>
          </p:cNvPr>
          <p:cNvSpPr txBox="1"/>
          <p:nvPr/>
        </p:nvSpPr>
        <p:spPr>
          <a:xfrm>
            <a:off x="838200" y="4001294"/>
            <a:ext cx="92505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sz="2400" dirty="0">
                <a:latin typeface="Bungee Inline" pitchFamily="2" charset="0"/>
              </a:rPr>
              <a:t>CWESTIWN 2: </a:t>
            </a:r>
            <a:r>
              <a:rPr lang="cy-GB" sz="2400" dirty="0"/>
              <a:t>Allwch chi feddwl pam roedd hi’n haws i’ch ymennydd glywed beth oedd yn cael ei ddweud yr ail dro? </a:t>
            </a:r>
          </a:p>
          <a:p>
            <a:endParaRPr lang="cy-GB" sz="2400" dirty="0"/>
          </a:p>
          <a:p>
            <a:r>
              <a:rPr lang="cy-GB" sz="2400" dirty="0"/>
              <a:t>Awgrym: meddyliwch am wybodaeth flaenorol eich ymennydd.</a:t>
            </a:r>
          </a:p>
        </p:txBody>
      </p:sp>
      <p:pic>
        <p:nvPicPr>
          <p:cNvPr id="5" name="Graphic 4" descr="Pencil outline">
            <a:extLst>
              <a:ext uri="{FF2B5EF4-FFF2-40B4-BE49-F238E27FC236}">
                <a16:creationId xmlns:a16="http://schemas.microsoft.com/office/drawing/2014/main" xmlns="" id="{97AC595E-0DD0-4250-9E7D-877BFCFAC22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9958541" y="4001294"/>
            <a:ext cx="914400" cy="914400"/>
          </a:xfrm>
          <a:prstGeom prst="rect">
            <a:avLst/>
          </a:prstGeom>
        </p:spPr>
      </p:pic>
      <p:pic>
        <p:nvPicPr>
          <p:cNvPr id="8" name="Graphic 7" descr="Ear with solid fill">
            <a:extLst>
              <a:ext uri="{FF2B5EF4-FFF2-40B4-BE49-F238E27FC236}">
                <a16:creationId xmlns:a16="http://schemas.microsoft.com/office/drawing/2014/main" xmlns="" id="{DD25FE2A-A94C-49CF-B856-DB6BDDAD0CE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0094515" y="0"/>
            <a:ext cx="1830785" cy="1830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35679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687B83-C6AE-41C7-BB33-65B06C6C7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bin Sketch" panose="020B0503050202020004" pitchFamily="34" charset="0"/>
              </a:rPr>
              <a:t>Felly, sut mae’n gweithio??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D437E83E-D2BB-4560-8E95-95246CDD4B52}"/>
              </a:ext>
            </a:extLst>
          </p:cNvPr>
          <p:cNvSpPr/>
          <p:nvPr/>
        </p:nvSpPr>
        <p:spPr>
          <a:xfrm>
            <a:off x="628650" y="1609725"/>
            <a:ext cx="10934700" cy="480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72539D6-EDC0-4502-AD3E-66A9E2DD8E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8987"/>
            <a:ext cx="10515600" cy="4351338"/>
          </a:xfrm>
        </p:spPr>
        <p:txBody>
          <a:bodyPr>
            <a:normAutofit/>
          </a:bodyPr>
          <a:lstStyle/>
          <a:p>
            <a:r>
              <a:rPr lang="cy-GB" dirty="0"/>
              <a:t>Fel bwrdd siecrog Adelson, mae eich ymennydd yn defnyddio ei </a:t>
            </a:r>
            <a:r>
              <a:rPr lang="cy-GB" b="1" dirty="0"/>
              <a:t>brofiad blaenorol </a:t>
            </a:r>
            <a:r>
              <a:rPr lang="cy-GB" dirty="0"/>
              <a:t>a’i wybodaeth o ddigwyddiad yn gyson er mwyn darogan.</a:t>
            </a:r>
          </a:p>
          <a:p>
            <a:r>
              <a:rPr lang="cy-GB" dirty="0"/>
              <a:t>Roeddech yn gallu clywed beth roedd yn cael ei ddweud yn glir yr ail dro, oherwydd roedd gan eich ymennydd wybodaeth newydd am y digwyddiad ac roedd yn gallu diweddaru ei ragfynegiad. </a:t>
            </a:r>
          </a:p>
        </p:txBody>
      </p:sp>
    </p:spTree>
    <p:extLst>
      <p:ext uri="{BB962C8B-B14F-4D97-AF65-F5344CB8AC3E}">
        <p14:creationId xmlns:p14="http://schemas.microsoft.com/office/powerpoint/2010/main" xmlns="" val="2067421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55778B-4067-465F-BC1C-CAFF2DC9B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bin Sketch" panose="020B0503050202020004" pitchFamily="34" charset="0"/>
              </a:rPr>
              <a:t>Pa mor dda rydych yn sylwi?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C4570CED-1939-4D29-97F2-B32236E1F78C}"/>
              </a:ext>
            </a:extLst>
          </p:cNvPr>
          <p:cNvSpPr/>
          <p:nvPr/>
        </p:nvSpPr>
        <p:spPr>
          <a:xfrm>
            <a:off x="533400" y="1600200"/>
            <a:ext cx="11087100" cy="4576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4AC4BB2-D0EB-4AE9-BE5F-0995C70128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y-GB" dirty="0"/>
              <a:t>Gwyliwch y fideo a dilynwch y cyfarwyddiadau:</a:t>
            </a:r>
          </a:p>
          <a:p>
            <a:pPr marL="0" indent="0">
              <a:buNone/>
            </a:pPr>
            <a:r>
              <a:rPr lang="cy-GB" dirty="0">
                <a:hlinkClick r:id="rId3"/>
              </a:rPr>
              <a:t>https://youtu.be/vJG698U2Mvo</a:t>
            </a:r>
            <a:r>
              <a:rPr lang="cy-GB" dirty="0"/>
              <a:t> </a:t>
            </a:r>
          </a:p>
          <a:p>
            <a:pPr marL="0" indent="0">
              <a:buNone/>
            </a:pPr>
            <a:endParaRPr lang="cy-GB" dirty="0"/>
          </a:p>
          <a:p>
            <a:pPr marL="0" indent="0">
              <a:buNone/>
            </a:pPr>
            <a:r>
              <a:rPr lang="cy-GB" dirty="0"/>
              <a:t>Gallwch ddefnyddio’r blwch wedi’i labelu CWESTIWN 4 ar eich taflen weithgaredd i wneud nodiadau.</a:t>
            </a:r>
          </a:p>
          <a:p>
            <a:pPr marL="0" indent="0">
              <a:buNone/>
            </a:pPr>
            <a:endParaRPr lang="cy-GB" dirty="0"/>
          </a:p>
          <a:p>
            <a:pPr marL="0" indent="0">
              <a:buNone/>
            </a:pPr>
            <a:endParaRPr lang="cy-GB" dirty="0"/>
          </a:p>
          <a:p>
            <a:pPr marL="0" indent="0">
              <a:buNone/>
            </a:pPr>
            <a:r>
              <a:rPr lang="cy-GB" dirty="0">
                <a:latin typeface="Bungee Inline" pitchFamily="2" charset="0"/>
              </a:rPr>
              <a:t>CWESTIWN 5: </a:t>
            </a:r>
            <a:r>
              <a:rPr lang="cy-GB" dirty="0"/>
              <a:t>A wnaethoch chi weld y gorila?</a:t>
            </a:r>
          </a:p>
        </p:txBody>
      </p:sp>
    </p:spTree>
    <p:extLst>
      <p:ext uri="{BB962C8B-B14F-4D97-AF65-F5344CB8AC3E}">
        <p14:creationId xmlns:p14="http://schemas.microsoft.com/office/powerpoint/2010/main" xmlns="" val="1982807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1414</Words>
  <Application>Microsoft Office PowerPoint</Application>
  <PresentationFormat>Custom</PresentationFormat>
  <Paragraphs>110</Paragraphs>
  <Slides>15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Allwch chi ymddiried yn eich ymennydd?</vt:lpstr>
      <vt:lpstr>Slide 2</vt:lpstr>
      <vt:lpstr>Edrychwch ar y rhith isod:</vt:lpstr>
      <vt:lpstr>A nawr?</vt:lpstr>
      <vt:lpstr>Sut mae eich ymennydd yn amgyffred…</vt:lpstr>
      <vt:lpstr>Ddim yn fy nghredu o hyd?</vt:lpstr>
      <vt:lpstr>Nid ein llygaid yn unig sy’n profi rhithiau…</vt:lpstr>
      <vt:lpstr>Felly, sut mae’n gweithio??</vt:lpstr>
      <vt:lpstr>Pa mor dda rydych yn sylwi?</vt:lpstr>
      <vt:lpstr>Pam na wnaethoch chi weld y Gorila?!</vt:lpstr>
      <vt:lpstr>Os na allwn ni ymddiried yn ein gallu i amgyffredin, beth am ein cof?</vt:lpstr>
      <vt:lpstr>Pam y gallai hyn fod yn broblem?</vt:lpstr>
      <vt:lpstr>Yn olaf, allwch chi weld y dyfodol?</vt:lpstr>
      <vt:lpstr>Pam?</vt:lpstr>
      <vt:lpstr>Mae eich ymennydd yn offeryn grymus…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 you trust your brain?</dc:title>
  <dc:creator>Rosie Young</dc:creator>
  <cp:lastModifiedBy>David Whitworth</cp:lastModifiedBy>
  <cp:revision>38</cp:revision>
  <dcterms:created xsi:type="dcterms:W3CDTF">2021-02-08T10:42:46Z</dcterms:created>
  <dcterms:modified xsi:type="dcterms:W3CDTF">2021-02-17T18:08:37Z</dcterms:modified>
</cp:coreProperties>
</file>