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56" r:id="rId5"/>
    <p:sldId id="302" r:id="rId6"/>
    <p:sldId id="303" r:id="rId7"/>
    <p:sldId id="304" r:id="rId8"/>
    <p:sldId id="305" r:id="rId9"/>
    <p:sldId id="296" r:id="rId10"/>
    <p:sldId id="297" r:id="rId11"/>
    <p:sldId id="298" r:id="rId12"/>
    <p:sldId id="299" r:id="rId13"/>
    <p:sldId id="300" r:id="rId1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9" autoAdjust="0"/>
    <p:restoredTop sz="94660"/>
  </p:normalViewPr>
  <p:slideViewPr>
    <p:cSldViewPr snapToObjects="1">
      <p:cViewPr varScale="1">
        <p:scale>
          <a:sx n="61" d="100"/>
          <a:sy n="61" d="100"/>
        </p:scale>
        <p:origin x="906" y="4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-177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lfan Pennyn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y-GB"/>
          </a:p>
        </p:txBody>
      </p:sp>
      <p:sp>
        <p:nvSpPr>
          <p:cNvPr id="3" name="Dalfan Dyddiad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18C707-3E88-48AF-826A-8F3FAD240706}" type="datetimeFigureOut">
              <a:rPr lang="cy-GB" smtClean="0"/>
              <a:t>18/09/2020</a:t>
            </a:fld>
            <a:endParaRPr lang="cy-GB"/>
          </a:p>
        </p:txBody>
      </p:sp>
      <p:sp>
        <p:nvSpPr>
          <p:cNvPr id="4" name="Dalfan Delwedd Sleid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y-GB"/>
          </a:p>
        </p:txBody>
      </p:sp>
      <p:sp>
        <p:nvSpPr>
          <p:cNvPr id="5" name="Dalfan Nodiadau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y-GB" smtClean="0"/>
              <a:t>Golygu'r arddulliau testun Meistr</a:t>
            </a:r>
          </a:p>
          <a:p>
            <a:pPr lvl="1"/>
            <a:r>
              <a:rPr lang="cy-GB" smtClean="0"/>
              <a:t>Ail lefel</a:t>
            </a:r>
          </a:p>
          <a:p>
            <a:pPr lvl="2"/>
            <a:r>
              <a:rPr lang="cy-GB" smtClean="0"/>
              <a:t>Trydedd lefel</a:t>
            </a:r>
          </a:p>
          <a:p>
            <a:pPr lvl="3"/>
            <a:r>
              <a:rPr lang="cy-GB" smtClean="0"/>
              <a:t>Pedwaredd lefel</a:t>
            </a:r>
          </a:p>
          <a:p>
            <a:pPr lvl="4"/>
            <a:r>
              <a:rPr lang="cy-GB" smtClean="0"/>
              <a:t>Pumed lefel</a:t>
            </a:r>
            <a:endParaRPr lang="cy-GB"/>
          </a:p>
        </p:txBody>
      </p:sp>
      <p:sp>
        <p:nvSpPr>
          <p:cNvPr id="6" name="Dalfan Troedyn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y-GB"/>
          </a:p>
        </p:txBody>
      </p:sp>
      <p:sp>
        <p:nvSpPr>
          <p:cNvPr id="7" name="Dalfan Rhif y Sleid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B0989-CC5C-40B9-A9FB-26931C0BB017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1808749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lfan Delwedd Sleid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Dalfan Nodiada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dirty="0" smtClean="0"/>
              <a:t>Gradd: nod pennaf a chanlyniad terfynol pob proses sy’n dilyn</a:t>
            </a:r>
          </a:p>
          <a:p>
            <a:r>
              <a:rPr lang="cy-GB" dirty="0" smtClean="0"/>
              <a:t>Meddwl yn feirniadol: archwilio perthnasau rhesymeg a manylu mewn meysydd arbenigol; herio’ch hunan a phobl eraill i gyfiawnhau barn a syniadau; dadlau’r pwynt gyda chefnogaeth rhesymegol a phwrpasol </a:t>
            </a:r>
          </a:p>
          <a:p>
            <a:r>
              <a:rPr lang="cy-GB" dirty="0" smtClean="0"/>
              <a:t>Dysgu: datblygu strategaethau dysgu academaidd a phersonol </a:t>
            </a:r>
          </a:p>
          <a:p>
            <a:r>
              <a:rPr lang="cy-GB" dirty="0" smtClean="0"/>
              <a:t>Sgiliau proffesiynol a’r potensial i gael swydd - cyflogadwyedd: cysylltu’ch astudio â’ch diddordebau yn y dyfodol</a:t>
            </a:r>
          </a:p>
          <a:p>
            <a:r>
              <a:rPr lang="cy-GB" dirty="0" smtClean="0"/>
              <a:t>Gwneud ffrindiau: dod o hyd i’r cytbwysedd gorau rhwng astudio, gweithio a byw eich bywyd</a:t>
            </a:r>
          </a:p>
          <a:p>
            <a:r>
              <a:rPr lang="cy-GB" dirty="0" smtClean="0"/>
              <a:t>Meddyliwch am eich rhesymau am ddod i</a:t>
            </a:r>
            <a:r>
              <a:rPr lang="cy-GB" baseline="0" dirty="0" smtClean="0"/>
              <a:t> astudio yn y brifysgol.  </a:t>
            </a:r>
            <a:endParaRPr lang="cy-GB" dirty="0"/>
          </a:p>
        </p:txBody>
      </p:sp>
      <p:sp>
        <p:nvSpPr>
          <p:cNvPr id="4" name="Dalfan Rhif y Sleid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B0989-CC5C-40B9-A9FB-26931C0BB017}" type="slidenum">
              <a:rPr lang="cy-GB" smtClean="0"/>
              <a:t>5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478773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lfan Delwedd Sleid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Dalfan Nodiada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dirty="0" smtClean="0"/>
              <a:t>Mae astudio’n y brifysgol yn wahanol i fod yn yr ysgol.  Mae angen bod yn lot fwy</a:t>
            </a:r>
            <a:r>
              <a:rPr lang="cy-GB" baseline="0" dirty="0" smtClean="0"/>
              <a:t> annibynnol.  Mae hyn yn gallu bod yn sioc i ddechrau – fel astudio mewn gwagle.  Does dim yr un math o adborth gan eich tiwtoriaid na’r rhyngweithio gyda nhw ag sydd yn yr ysgol.</a:t>
            </a:r>
          </a:p>
          <a:p>
            <a:r>
              <a:rPr lang="cy-GB" baseline="0" dirty="0" smtClean="0"/>
              <a:t>Does neb i ddweud pryd i godi yn y bore, oherwydd bod y dosbarthiadau ddim yn dechrau am 9 y bore o angenrheidrwydd na gorffen am 5 y prynhawn.  Felly mae angen meddwl am eich </a:t>
            </a:r>
            <a:r>
              <a:rPr lang="cy-GB" baseline="0" dirty="0" err="1" smtClean="0"/>
              <a:t>rwtîn</a:t>
            </a:r>
            <a:r>
              <a:rPr lang="cy-GB" baseline="0" dirty="0" smtClean="0"/>
              <a:t> – beth ydych chi’n ei wneud fel arfer bob dydd.</a:t>
            </a:r>
          </a:p>
          <a:p>
            <a:r>
              <a:rPr lang="cy-GB" baseline="0" dirty="0" smtClean="0"/>
              <a:t>Yn wahanol i’r ysgol, mae llai o oriau cyswllt.  Mae’n eithaf hawdd meddwl am y bylchau rhwng dosbarthiadau fel amser rhydd ond mae disgwyl ichi gwblhau 10 awr o waith ar gyfer pob credyd rydych chi’n ei ennill yn y brifysgol.  Mae hyn yn golygu bod modiwl 10 credyd yn 100 awr o waith.  Ond efallai taw dim ond 30 awr o’r oriau hynny yn oriau yn y dosbarth. Felly, mae angen hefyd meddwl am sut mae </a:t>
            </a:r>
            <a:r>
              <a:rPr lang="cy-GB" baseline="0" smtClean="0"/>
              <a:t>defnyddio’r </a:t>
            </a:r>
            <a:r>
              <a:rPr lang="cy-GB" baseline="0" smtClean="0"/>
              <a:t>bylchau </a:t>
            </a:r>
            <a:r>
              <a:rPr lang="cy-GB" baseline="0" dirty="0" smtClean="0"/>
              <a:t>rhwng dosbarthiadau yn fuddiol.</a:t>
            </a:r>
          </a:p>
          <a:p>
            <a:r>
              <a:rPr lang="cy-GB" baseline="0" dirty="0" smtClean="0"/>
              <a:t>Mae maint y dasg yn gallu codi braw ar rywun – mae 100 awr yn lot o waith ac llawer o fodiwlau (fel yr un yma) yn fwy na hynny! (200 awr ar gyfer modiwl 20 credyd).  Felly, mae’n bwysig dysgu sut mae rhannu eich astudio’n dasgau sy’n llai o faint.</a:t>
            </a:r>
          </a:p>
          <a:p>
            <a:r>
              <a:rPr lang="cy-GB" baseline="0" dirty="0" smtClean="0"/>
              <a:t>Mae hyn oll yn golygu dysgu sut mae cydbwyso gwaith academaidd, eich swydd ran amser, os oes un gennych chi, a’ch bywyd cymdeithasol (mae hyn yn bwysig hefyd – mae ffrindiau yn rhwydwaith cefnogaeth pwysig ac mae cymdeithasu mewn rhyw ffordd yn hanfodol ar gyfer eich iechyd meddwl).</a:t>
            </a:r>
            <a:endParaRPr lang="cy-GB" dirty="0" smtClean="0"/>
          </a:p>
          <a:p>
            <a:r>
              <a:rPr lang="cy-GB" dirty="0" smtClean="0"/>
              <a:t>Rhaid ystyried Darlithoedd, Seminarau, Gwaith ymarferol, gwaith maes neu leoliad gwaith, teulu, chwaraeon, ymuno â chymdeithasau, byw bob dydd (golchi dillad, siopa, coginio…).</a:t>
            </a:r>
          </a:p>
          <a:p>
            <a:r>
              <a:rPr lang="cy-GB" dirty="0" smtClean="0"/>
              <a:t>Mae’r sesiwn yma yn cynnwys ymarfer sy’n eich</a:t>
            </a:r>
            <a:r>
              <a:rPr lang="cy-GB" baseline="0" dirty="0" smtClean="0"/>
              <a:t> helpu chi deall llwyth gwaith yr aseiniadau ac arholiadau ar y cynllun gradd y byddwch chi’n ei astudio.</a:t>
            </a:r>
            <a:endParaRPr lang="cy-GB" dirty="0" smtClean="0"/>
          </a:p>
          <a:p>
            <a:endParaRPr lang="cy-GB" dirty="0" smtClean="0"/>
          </a:p>
          <a:p>
            <a:endParaRPr lang="cy-GB" dirty="0"/>
          </a:p>
        </p:txBody>
      </p:sp>
      <p:sp>
        <p:nvSpPr>
          <p:cNvPr id="4" name="Dalfan Rhif y Sleid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B0989-CC5C-40B9-A9FB-26931C0BB017}" type="slidenum">
              <a:rPr lang="cy-GB" smtClean="0"/>
              <a:t>6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612066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ed@aber.ac.u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giliau@aber.ac.u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giliauiaith.colegcymraeg.ac.uk/cy/cofrestru/" TargetMode="External"/><Relationship Id="rId2" Type="http://schemas.openxmlformats.org/officeDocument/2006/relationships/hyperlink" Target="https://llyfrgell.porth.ac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ber.ac.uk/cy/cg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ber.ac.uk/en/international-english/" TargetMode="External"/><Relationship Id="rId2" Type="http://schemas.openxmlformats.org/officeDocument/2006/relationships/hyperlink" Target="https://www.aber.ac.uk/cy/student-learning-suppor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ber.ac.uk/cy/aberskills/" TargetMode="External"/><Relationship Id="rId3" Type="http://schemas.openxmlformats.org/officeDocument/2006/relationships/hyperlink" Target="http://www.aber.ac.uk/cy/modules/" TargetMode="External"/><Relationship Id="rId7" Type="http://schemas.openxmlformats.org/officeDocument/2006/relationships/hyperlink" Target="https://www.aber.ac.uk/cy/cgg/learning-teaching/sgiliauacademaiddifyfyrwyr/" TargetMode="External"/><Relationship Id="rId2" Type="http://schemas.openxmlformats.org/officeDocument/2006/relationships/hyperlink" Target="http://www.aber.ac.uk/cy/study-scheme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ber.ac.uk/cy/cgg/learning-teaching/learning-improving-welsh/informationforstudents/" TargetMode="External"/><Relationship Id="rId5" Type="http://schemas.openxmlformats.org/officeDocument/2006/relationships/hyperlink" Target="http://www.aber.ac.uk/cy/past-papers/" TargetMode="External"/><Relationship Id="rId4" Type="http://schemas.openxmlformats.org/officeDocument/2006/relationships/hyperlink" Target="http://www.aber.ac.uk/cy/departments/academic-department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1412776"/>
            <a:ext cx="7776864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y-GB" sz="3600" b="1" dirty="0" smtClean="0"/>
          </a:p>
          <a:p>
            <a:pPr algn="ctr"/>
            <a:r>
              <a:rPr lang="cy-GB" sz="3600" b="1" dirty="0" smtClean="0"/>
              <a:t>Sesiwn Ar-lein 1: Adnabod eich gradd</a:t>
            </a:r>
          </a:p>
          <a:p>
            <a:pPr algn="ctr"/>
            <a:r>
              <a:rPr lang="cy-GB" sz="3600" b="1" smtClean="0"/>
              <a:t>Rhan 1</a:t>
            </a:r>
            <a:endParaRPr lang="cy-GB" sz="3600" b="1" dirty="0"/>
          </a:p>
          <a:p>
            <a:pPr algn="ctr"/>
            <a:r>
              <a:rPr lang="cy-GB" sz="2000" b="1" dirty="0" smtClean="0"/>
              <a:t>Dr Tamsin Cathan Davies</a:t>
            </a:r>
          </a:p>
          <a:p>
            <a:pPr algn="ctr"/>
            <a:endParaRPr lang="cy-GB" sz="3600" b="1" dirty="0" smtClean="0"/>
          </a:p>
          <a:p>
            <a:pPr algn="ctr"/>
            <a:endParaRPr lang="cy-GB" sz="3600" b="1" dirty="0" smtClean="0"/>
          </a:p>
          <a:p>
            <a:r>
              <a:rPr lang="cy-GB" sz="2000" b="1" dirty="0" smtClean="0"/>
              <a:t>Cysylltwch â </a:t>
            </a:r>
            <a:r>
              <a:rPr lang="cy-GB" sz="2000" b="1" dirty="0" smtClean="0">
                <a:hlinkClick r:id="rId2"/>
              </a:rPr>
              <a:t>ted@aber.ac.uk</a:t>
            </a:r>
            <a:r>
              <a:rPr lang="cy-GB" sz="2000" b="1" dirty="0" smtClean="0"/>
              <a:t> </a:t>
            </a:r>
            <a:endParaRPr lang="cy-GB" sz="2400" dirty="0" smtClean="0"/>
          </a:p>
          <a:p>
            <a:endParaRPr lang="cy-GB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452686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y-GB" dirty="0" smtClean="0"/>
              <a:t>Crynodeb o’r asesiadau ym mhob semester </a:t>
            </a:r>
            <a:endParaRPr lang="cy-GB" dirty="0"/>
          </a:p>
        </p:txBody>
      </p:sp>
      <p:pic>
        <p:nvPicPr>
          <p:cNvPr id="4" name="Dalfan Cynnwys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7798" y="2636912"/>
            <a:ext cx="8229600" cy="360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076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143000"/>
          </a:xfrm>
        </p:spPr>
        <p:txBody>
          <a:bodyPr/>
          <a:lstStyle/>
          <a:p>
            <a:r>
              <a:rPr lang="cy-GB" dirty="0" smtClean="0"/>
              <a:t>Pwy ydym ni?</a:t>
            </a:r>
            <a:endParaRPr lang="cy-GB" dirty="0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y-GB" sz="5800" dirty="0"/>
              <a:t>Tiwtor Sgiliau Academaidd</a:t>
            </a:r>
          </a:p>
          <a:p>
            <a:pPr marL="0" indent="0">
              <a:buNone/>
            </a:pPr>
            <a:r>
              <a:rPr lang="cy-GB" dirty="0" smtClean="0"/>
              <a:t>Prifysgol </a:t>
            </a:r>
            <a:r>
              <a:rPr lang="cy-GB" dirty="0"/>
              <a:t>Aberystwyth - Coleg Cymraeg </a:t>
            </a:r>
            <a:r>
              <a:rPr lang="cy-GB" dirty="0" smtClean="0"/>
              <a:t>Cenedlaethol</a:t>
            </a:r>
          </a:p>
          <a:p>
            <a:r>
              <a:rPr lang="cy-GB" dirty="0" smtClean="0"/>
              <a:t>Tamsin Davies</a:t>
            </a:r>
            <a:endParaRPr lang="cy-GB" dirty="0"/>
          </a:p>
          <a:p>
            <a:pPr marL="0" indent="0">
              <a:buNone/>
            </a:pPr>
            <a:r>
              <a:rPr lang="cy-GB" dirty="0" smtClean="0"/>
              <a:t>Canolfan </a:t>
            </a:r>
            <a:r>
              <a:rPr lang="cy-GB" dirty="0"/>
              <a:t>Gwasanaethau’r Gymraeg</a:t>
            </a:r>
          </a:p>
          <a:p>
            <a:pPr marL="0" indent="0">
              <a:buNone/>
            </a:pPr>
            <a:r>
              <a:rPr lang="cy-GB" dirty="0"/>
              <a:t>Ystafell : B33		Rhif ffôn: 01970 618766</a:t>
            </a:r>
          </a:p>
          <a:p>
            <a:pPr marL="0" indent="0">
              <a:buNone/>
            </a:pPr>
            <a:r>
              <a:rPr lang="cy-GB" dirty="0"/>
              <a:t>Sesiynau </a:t>
            </a:r>
            <a:r>
              <a:rPr lang="cy-GB" dirty="0" smtClean="0"/>
              <a:t>cefnogaeth </a:t>
            </a:r>
            <a:r>
              <a:rPr lang="cy-GB" dirty="0"/>
              <a:t>astudio un wrth un</a:t>
            </a:r>
            <a:r>
              <a:rPr lang="cy-GB" dirty="0" smtClean="0"/>
              <a:t>: ar gael wyneb-yn-wyneb neu drwy </a:t>
            </a:r>
            <a:r>
              <a:rPr lang="cy-GB" dirty="0" err="1" smtClean="0"/>
              <a:t>Teams</a:t>
            </a:r>
            <a:r>
              <a:rPr lang="cy-GB" dirty="0" smtClean="0"/>
              <a:t> (cysylltwch o flaen llaw am apwyntiad)</a:t>
            </a:r>
          </a:p>
          <a:p>
            <a:pPr marL="0" indent="0">
              <a:buNone/>
            </a:pPr>
            <a:endParaRPr lang="cy-GB" dirty="0" smtClean="0"/>
          </a:p>
          <a:p>
            <a:pPr marL="0" indent="0">
              <a:buNone/>
            </a:pPr>
            <a:r>
              <a:rPr lang="en-GB" sz="6000" dirty="0" err="1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Tiwtor</a:t>
            </a:r>
            <a:r>
              <a:rPr lang="en-GB" sz="60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r>
              <a:rPr lang="en-GB" sz="6000" dirty="0" err="1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Sgiliau</a:t>
            </a:r>
            <a:r>
              <a:rPr lang="en-GB" sz="60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r>
              <a:rPr lang="en-GB" sz="6000" dirty="0" err="1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Iaith</a:t>
            </a:r>
            <a:endParaRPr lang="en-GB" sz="6000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0" indent="0">
              <a:buNone/>
            </a:pPr>
            <a:r>
              <a:rPr lang="cy-GB" dirty="0" smtClean="0"/>
              <a:t>Prifysgol </a:t>
            </a:r>
            <a:r>
              <a:rPr lang="cy-GB" dirty="0"/>
              <a:t>Aberystwyth - Coleg Cymraeg Cenedlaethol</a:t>
            </a:r>
          </a:p>
          <a:p>
            <a:r>
              <a:rPr lang="cy-GB" dirty="0" smtClean="0"/>
              <a:t>I’w benodi </a:t>
            </a:r>
            <a:endParaRPr lang="cy-GB" dirty="0"/>
          </a:p>
          <a:p>
            <a:pPr marL="0" indent="0">
              <a:buNone/>
            </a:pPr>
            <a:r>
              <a:rPr lang="cy-GB" dirty="0"/>
              <a:t>Canolfan Gwasanaethau'r Gymraeg</a:t>
            </a:r>
          </a:p>
          <a:p>
            <a:pPr marL="0" indent="0">
              <a:buNone/>
            </a:pPr>
            <a:endParaRPr lang="cy-GB" dirty="0"/>
          </a:p>
          <a:p>
            <a:pPr marL="0" indent="0">
              <a:buNone/>
            </a:pPr>
            <a:r>
              <a:rPr lang="cy-GB" dirty="0"/>
              <a:t>Adeilad Hugh Owen Building, Penglais, Aberystwyth, Ceredigion, SY23 3DY</a:t>
            </a:r>
          </a:p>
          <a:p>
            <a:pPr marL="0" indent="0">
              <a:buNone/>
            </a:pPr>
            <a:r>
              <a:rPr lang="cy-GB" dirty="0" smtClean="0"/>
              <a:t>Cymorth cyflym: </a:t>
            </a:r>
            <a:r>
              <a:rPr lang="cy-GB" dirty="0" smtClean="0">
                <a:hlinkClick r:id="rId2"/>
              </a:rPr>
              <a:t>sgiliau@aber.ac.uk</a:t>
            </a:r>
            <a:r>
              <a:rPr lang="cy-GB" dirty="0" smtClean="0"/>
              <a:t> 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485728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481166" y="764704"/>
            <a:ext cx="8229600" cy="1143000"/>
          </a:xfrm>
        </p:spPr>
        <p:txBody>
          <a:bodyPr/>
          <a:lstStyle/>
          <a:p>
            <a:r>
              <a:rPr lang="cy-GB" dirty="0" smtClean="0"/>
              <a:t>Darpariaeth Sgiliau yn </a:t>
            </a:r>
            <a:r>
              <a:rPr lang="cy-GB" dirty="0"/>
              <a:t>G</a:t>
            </a:r>
            <a:r>
              <a:rPr lang="cy-GB" dirty="0" smtClean="0"/>
              <a:t>ymraeg</a:t>
            </a:r>
            <a:endParaRPr lang="cy-GB" dirty="0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481166" y="1785412"/>
            <a:ext cx="8229600" cy="4813995"/>
          </a:xfrm>
        </p:spPr>
        <p:txBody>
          <a:bodyPr>
            <a:normAutofit fontScale="62500" lnSpcReduction="20000"/>
          </a:bodyPr>
          <a:lstStyle/>
          <a:p>
            <a:r>
              <a:rPr lang="cy-GB" sz="3800" dirty="0"/>
              <a:t>Cynorthwyo gyda sgiliau astudio a sgiliau iaith gan gynnwys ysgrifennu academaidd, sgiliau cyflwyno, cyfeirnodi ac ati</a:t>
            </a:r>
          </a:p>
          <a:p>
            <a:pPr lvl="1"/>
            <a:r>
              <a:rPr lang="cy-GB" sz="3200" dirty="0"/>
              <a:t>Seminarau sgiliau academaidd bob wythnos am ddim</a:t>
            </a:r>
          </a:p>
          <a:p>
            <a:pPr lvl="1"/>
            <a:r>
              <a:rPr lang="cy-GB" sz="3200" dirty="0"/>
              <a:t>Sesiynau o fewn modiwlau mewn gwahanol adrannau</a:t>
            </a:r>
          </a:p>
          <a:p>
            <a:pPr lvl="1"/>
            <a:r>
              <a:rPr lang="cy-GB" sz="3200" dirty="0"/>
              <a:t>Sesiynau cefnogaeth academaidd un-wrth-un gyda’r tiwtor sgiliau academaidd </a:t>
            </a:r>
          </a:p>
          <a:p>
            <a:pPr lvl="1"/>
            <a:r>
              <a:rPr lang="cy-GB" sz="3200" dirty="0"/>
              <a:t>Sesiynau gloywi iaith bob wythnosol am ddim</a:t>
            </a:r>
          </a:p>
          <a:p>
            <a:pPr lvl="1"/>
            <a:r>
              <a:rPr lang="cy-GB" sz="3200" dirty="0"/>
              <a:t>Cyngor iaith ar ddarnau unigol o waith</a:t>
            </a:r>
          </a:p>
          <a:p>
            <a:pPr lvl="1"/>
            <a:r>
              <a:rPr lang="cy-GB" sz="3200" dirty="0"/>
              <a:t>Sesiynau un-wrth-un gyda’r Tiwtor Sgiliau Iaith Gymraeg</a:t>
            </a:r>
          </a:p>
          <a:p>
            <a:pPr lvl="1"/>
            <a:r>
              <a:rPr lang="cy-GB" sz="3200" dirty="0"/>
              <a:t>Deunyddiau sgiliau iaith a sgiliau astudio ar safle’r Coleg Cymraeg Cenedlaethol: </a:t>
            </a:r>
            <a:r>
              <a:rPr lang="cy-GB" sz="3200" dirty="0">
                <a:hlinkClick r:id="rId2"/>
              </a:rPr>
              <a:t>https://llyfrgell.porth.ac.uk/</a:t>
            </a:r>
            <a:endParaRPr lang="cy-GB" sz="3200" dirty="0"/>
          </a:p>
          <a:p>
            <a:pPr lvl="1"/>
            <a:r>
              <a:rPr lang="cy-GB" sz="3200" dirty="0"/>
              <a:t>Peth deunydd sgiliau astudio ar </a:t>
            </a:r>
            <a:r>
              <a:rPr lang="cy-GB" sz="3200" dirty="0" err="1"/>
              <a:t>SgiliauAber</a:t>
            </a:r>
            <a:endParaRPr lang="cy-GB" sz="3200" dirty="0"/>
          </a:p>
          <a:p>
            <a:pPr lvl="1"/>
            <a:r>
              <a:rPr lang="cy-GB" sz="3200" dirty="0"/>
              <a:t>Tystysgrif Sgiliau Iaith y Coleg Cymraeg Cenedlaethol </a:t>
            </a:r>
          </a:p>
          <a:p>
            <a:pPr lvl="2"/>
            <a:r>
              <a:rPr lang="cy-GB" sz="2900" dirty="0"/>
              <a:t>Cofrestrwch cyn 30 Hydref </a:t>
            </a:r>
            <a:r>
              <a:rPr lang="cy-GB" sz="2900" dirty="0" smtClean="0"/>
              <a:t>2020:  </a:t>
            </a:r>
            <a:r>
              <a:rPr lang="cy-GB" sz="2900" dirty="0">
                <a:hlinkClick r:id="rId3"/>
              </a:rPr>
              <a:t>http://sgiliauiaith.colegcymraeg.ac.uk/cy/cofrestru/</a:t>
            </a:r>
            <a:endParaRPr lang="cy-GB" sz="2900" dirty="0"/>
          </a:p>
          <a:p>
            <a:r>
              <a:rPr lang="cy-GB" dirty="0">
                <a:hlinkClick r:id="rId4"/>
              </a:rPr>
              <a:t>Canolfan Gwasanaethau’r Gymraeg </a:t>
            </a:r>
            <a:r>
              <a:rPr lang="cy-GB" dirty="0"/>
              <a:t>sy’n darparu </a:t>
            </a:r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287693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465222" y="845840"/>
            <a:ext cx="8229600" cy="1143000"/>
          </a:xfrm>
        </p:spPr>
        <p:txBody>
          <a:bodyPr/>
          <a:lstStyle/>
          <a:p>
            <a:r>
              <a:rPr lang="cy-GB" dirty="0" smtClean="0"/>
              <a:t>Darpariaeth Sgiliau yn Saesneg</a:t>
            </a:r>
            <a:endParaRPr lang="cy-GB" dirty="0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4752528"/>
          </a:xfrm>
        </p:spPr>
        <p:txBody>
          <a:bodyPr>
            <a:normAutofit fontScale="85000" lnSpcReduction="20000"/>
          </a:bodyPr>
          <a:lstStyle/>
          <a:p>
            <a:r>
              <a:rPr lang="cy-GB" dirty="0"/>
              <a:t>Cynorthwyo gyda sgiliau astudio gan gynnwys ysgrifennu academaidd, sgiliau cyflwyno, cyfeirnodi ac ati</a:t>
            </a:r>
          </a:p>
          <a:p>
            <a:pPr lvl="1"/>
            <a:r>
              <a:rPr lang="cy-GB" dirty="0"/>
              <a:t>Seminarau bob wythnos am ddim</a:t>
            </a:r>
          </a:p>
          <a:p>
            <a:pPr lvl="1"/>
            <a:r>
              <a:rPr lang="cy-GB" dirty="0"/>
              <a:t>Modiwlau israddedig</a:t>
            </a:r>
          </a:p>
          <a:p>
            <a:pPr lvl="1"/>
            <a:r>
              <a:rPr lang="cy-GB" dirty="0"/>
              <a:t>Sesiynau un-wrth-un gydag ysgrifennwr proffesiynol (Cronfa Lenyddol Frenhinol -  RLF)</a:t>
            </a:r>
          </a:p>
          <a:p>
            <a:pPr lvl="1"/>
            <a:r>
              <a:rPr lang="cy-GB" dirty="0"/>
              <a:t>Sesiynau un-wrth-un cymorth iaith (Canolfan Saesneg Ryngwladol)</a:t>
            </a:r>
          </a:p>
          <a:p>
            <a:pPr lvl="1"/>
            <a:r>
              <a:rPr lang="cy-GB" dirty="0"/>
              <a:t>Deunyddiau sgiliau astudio a chyngor ar-lein ar safle </a:t>
            </a:r>
            <a:r>
              <a:rPr lang="cy-GB" dirty="0" err="1" smtClean="0"/>
              <a:t>SgiliauAber</a:t>
            </a:r>
            <a:endParaRPr lang="cy-GB" dirty="0" smtClean="0"/>
          </a:p>
          <a:p>
            <a:r>
              <a:rPr lang="cy-GB" dirty="0" smtClean="0">
                <a:hlinkClick r:id="rId2"/>
              </a:rPr>
              <a:t>Cymorth </a:t>
            </a:r>
            <a:r>
              <a:rPr lang="cy-GB" dirty="0">
                <a:hlinkClick r:id="rId2"/>
              </a:rPr>
              <a:t>Dysgu i Fyfyrwyr </a:t>
            </a:r>
            <a:r>
              <a:rPr lang="cy-GB" dirty="0"/>
              <a:t>a’r </a:t>
            </a:r>
            <a:r>
              <a:rPr lang="cy-GB" dirty="0">
                <a:hlinkClick r:id="rId3"/>
              </a:rPr>
              <a:t>Ganolfan Saesneg Ryngwladol </a:t>
            </a:r>
            <a:r>
              <a:rPr lang="cy-GB" dirty="0"/>
              <a:t>sy’n darparu</a:t>
            </a:r>
            <a:endParaRPr lang="en-US" dirty="0"/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353575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444634" y="764704"/>
            <a:ext cx="8229600" cy="1143000"/>
          </a:xfrm>
        </p:spPr>
        <p:txBody>
          <a:bodyPr/>
          <a:lstStyle/>
          <a:p>
            <a:r>
              <a:rPr lang="cy-GB" dirty="0" smtClean="0"/>
              <a:t>Pam mynd i’r brifysgol? </a:t>
            </a:r>
            <a:endParaRPr lang="cy-GB" dirty="0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y-GB" dirty="0"/>
              <a:t>Gradd</a:t>
            </a:r>
          </a:p>
          <a:p>
            <a:r>
              <a:rPr lang="cy-GB" dirty="0"/>
              <a:t>Meddwl yn feirniadol</a:t>
            </a:r>
          </a:p>
          <a:p>
            <a:r>
              <a:rPr lang="cy-GB" dirty="0"/>
              <a:t>Dysgu</a:t>
            </a:r>
          </a:p>
          <a:p>
            <a:r>
              <a:rPr lang="cy-GB" dirty="0"/>
              <a:t>Sgiliau proffesiynol a’r potensial i gael swydd - cyflogadwyedd</a:t>
            </a:r>
          </a:p>
          <a:p>
            <a:r>
              <a:rPr lang="cy-GB" dirty="0"/>
              <a:t>Gwneud ffrindiau</a:t>
            </a:r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3454537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1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y-GB" dirty="0" smtClean="0"/>
              <a:t>Dw i wedi cyrraedd y brifysgol, beth nesa?...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525963"/>
          </a:xfrm>
        </p:spPr>
        <p:txBody>
          <a:bodyPr>
            <a:normAutofit/>
          </a:bodyPr>
          <a:lstStyle/>
          <a:p>
            <a:r>
              <a:rPr lang="cy-GB" dirty="0" smtClean="0"/>
              <a:t>Astudio’n annibynnol!</a:t>
            </a:r>
          </a:p>
          <a:p>
            <a:pPr lvl="1"/>
            <a:r>
              <a:rPr lang="cy-GB" dirty="0" err="1" smtClean="0"/>
              <a:t>Rwtîn</a:t>
            </a:r>
            <a:r>
              <a:rPr lang="cy-GB" dirty="0" smtClean="0"/>
              <a:t> (trefn arferol mewn Cymraeg academaidd!)</a:t>
            </a:r>
          </a:p>
          <a:p>
            <a:pPr lvl="1"/>
            <a:r>
              <a:rPr lang="cy-GB" dirty="0" smtClean="0"/>
              <a:t>Defnyddio’r bylchau’n fuddiol</a:t>
            </a:r>
          </a:p>
          <a:p>
            <a:pPr lvl="1"/>
            <a:r>
              <a:rPr lang="cy-GB" dirty="0" smtClean="0"/>
              <a:t>Rhannu’r astudio’n dasgau llai o faint</a:t>
            </a:r>
          </a:p>
          <a:p>
            <a:pPr lvl="1"/>
            <a:r>
              <a:rPr lang="cy-GB" dirty="0" smtClean="0"/>
              <a:t>Cydbwyso gwaith academaidd, swydd ran amser a chymdeithasu </a:t>
            </a:r>
          </a:p>
          <a:p>
            <a:pPr lvl="1"/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44388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490354" y="764704"/>
            <a:ext cx="8229600" cy="1143000"/>
          </a:xfrm>
        </p:spPr>
        <p:txBody>
          <a:bodyPr/>
          <a:lstStyle/>
          <a:p>
            <a:r>
              <a:rPr lang="cy-GB" dirty="0" smtClean="0"/>
              <a:t>Gwybodaeth ar eich gradd</a:t>
            </a:r>
            <a:endParaRPr lang="cy-GB" dirty="0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453792" y="1907704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y-GB" dirty="0">
                <a:hlinkClick r:id="rId2"/>
              </a:rPr>
              <a:t>Y bas data cynlluniau </a:t>
            </a:r>
            <a:r>
              <a:rPr lang="cy-GB" dirty="0" smtClean="0">
                <a:hlinkClick r:id="rId2"/>
              </a:rPr>
              <a:t>gradd</a:t>
            </a:r>
            <a:endParaRPr lang="cy-GB" dirty="0"/>
          </a:p>
          <a:p>
            <a:pPr>
              <a:spcBef>
                <a:spcPts val="0"/>
              </a:spcBef>
            </a:pPr>
            <a:r>
              <a:rPr lang="cy-GB" dirty="0">
                <a:hlinkClick r:id="rId3"/>
              </a:rPr>
              <a:t>Y bas data </a:t>
            </a:r>
            <a:r>
              <a:rPr lang="cy-GB" dirty="0" smtClean="0">
                <a:hlinkClick r:id="rId3"/>
              </a:rPr>
              <a:t>modiwlau </a:t>
            </a:r>
            <a:r>
              <a:rPr lang="cy-GB" dirty="0">
                <a:hlinkClick r:id="rId3"/>
              </a:rPr>
              <a:t> </a:t>
            </a:r>
            <a:endParaRPr lang="cy-GB" dirty="0"/>
          </a:p>
          <a:p>
            <a:pPr>
              <a:spcBef>
                <a:spcPts val="0"/>
              </a:spcBef>
            </a:pPr>
            <a:r>
              <a:rPr lang="cy-GB" dirty="0">
                <a:hlinkClick r:id="rId4"/>
              </a:rPr>
              <a:t>Gwybodaeth am adrannau academaidd y </a:t>
            </a:r>
            <a:r>
              <a:rPr lang="cy-GB" dirty="0" smtClean="0">
                <a:hlinkClick r:id="rId4"/>
              </a:rPr>
              <a:t>Brifysgol </a:t>
            </a:r>
            <a:r>
              <a:rPr lang="cy-GB" dirty="0">
                <a:hlinkClick r:id="rId4"/>
              </a:rPr>
              <a:t> </a:t>
            </a:r>
            <a:endParaRPr lang="cy-GB" dirty="0"/>
          </a:p>
          <a:p>
            <a:pPr>
              <a:spcBef>
                <a:spcPts val="0"/>
              </a:spcBef>
            </a:pPr>
            <a:r>
              <a:rPr lang="cy-GB" dirty="0">
                <a:hlinkClick r:id="rId5"/>
              </a:rPr>
              <a:t>Hen bapurau </a:t>
            </a:r>
            <a:r>
              <a:rPr lang="cy-GB" dirty="0" smtClean="0">
                <a:hlinkClick r:id="rId5"/>
              </a:rPr>
              <a:t>arholiad</a:t>
            </a:r>
            <a:endParaRPr lang="cy-GB" dirty="0"/>
          </a:p>
          <a:p>
            <a:pPr>
              <a:spcBef>
                <a:spcPts val="0"/>
              </a:spcBef>
            </a:pPr>
            <a:r>
              <a:rPr lang="cy-GB" dirty="0">
                <a:hlinkClick r:id="rId6"/>
              </a:rPr>
              <a:t>Gloywi </a:t>
            </a:r>
            <a:r>
              <a:rPr lang="cy-GB" dirty="0" smtClean="0">
                <a:hlinkClick r:id="rId6"/>
              </a:rPr>
              <a:t>iaith </a:t>
            </a:r>
            <a:endParaRPr lang="cy-GB" dirty="0"/>
          </a:p>
          <a:p>
            <a:pPr>
              <a:spcBef>
                <a:spcPts val="0"/>
              </a:spcBef>
            </a:pPr>
            <a:r>
              <a:rPr lang="cy-GB" dirty="0">
                <a:hlinkClick r:id="rId7"/>
              </a:rPr>
              <a:t>Cymorth i astudio drwy’r </a:t>
            </a:r>
            <a:r>
              <a:rPr lang="cy-GB" dirty="0" smtClean="0">
                <a:hlinkClick r:id="rId7"/>
              </a:rPr>
              <a:t>Gymraeg</a:t>
            </a:r>
            <a:r>
              <a:rPr lang="cy-GB" dirty="0" smtClean="0"/>
              <a:t> </a:t>
            </a:r>
            <a:endParaRPr lang="cy-GB" dirty="0"/>
          </a:p>
          <a:p>
            <a:pPr>
              <a:spcBef>
                <a:spcPts val="0"/>
              </a:spcBef>
            </a:pPr>
            <a:r>
              <a:rPr lang="cy-GB" dirty="0" err="1" smtClean="0">
                <a:hlinkClick r:id="rId8"/>
              </a:rPr>
              <a:t>SgiliauAber</a:t>
            </a:r>
            <a:r>
              <a:rPr lang="cy-GB" dirty="0" smtClean="0">
                <a:hlinkClick r:id="rId8"/>
              </a:rPr>
              <a:t> </a:t>
            </a:r>
            <a:r>
              <a:rPr lang="cy-GB" dirty="0">
                <a:hlinkClick r:id="rId8"/>
              </a:rPr>
              <a:t>(hefyd o dan y tab </a:t>
            </a:r>
            <a:r>
              <a:rPr lang="cy-GB" dirty="0" err="1">
                <a:hlinkClick r:id="rId8"/>
              </a:rPr>
              <a:t>SgiliauAber</a:t>
            </a:r>
            <a:r>
              <a:rPr lang="cy-GB" dirty="0">
                <a:hlinkClick r:id="rId8"/>
              </a:rPr>
              <a:t> yn </a:t>
            </a:r>
            <a:r>
              <a:rPr lang="cy-GB" dirty="0" smtClean="0">
                <a:hlinkClick r:id="rId8"/>
              </a:rPr>
              <a:t>Blackboard)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284309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cy-GB" dirty="0" smtClean="0"/>
              <a:t>Adnabod eich gradd</a:t>
            </a:r>
            <a:endParaRPr lang="cy-GB" dirty="0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179512" y="2204864"/>
            <a:ext cx="8229600" cy="4525963"/>
          </a:xfrm>
        </p:spPr>
        <p:txBody>
          <a:bodyPr>
            <a:normAutofit/>
          </a:bodyPr>
          <a:lstStyle/>
          <a:p>
            <a:r>
              <a:rPr lang="cy-GB" sz="2400" dirty="0"/>
              <a:t>Adnabod eich cynllun astudio</a:t>
            </a:r>
          </a:p>
          <a:p>
            <a:pPr lvl="1"/>
            <a:r>
              <a:rPr lang="cy-GB" sz="2400" dirty="0"/>
              <a:t>Teitl</a:t>
            </a:r>
          </a:p>
          <a:p>
            <a:pPr lvl="1"/>
            <a:r>
              <a:rPr lang="cy-GB" sz="2400" dirty="0"/>
              <a:t>Cod</a:t>
            </a:r>
          </a:p>
          <a:p>
            <a:r>
              <a:rPr lang="cy-GB" sz="2400" dirty="0"/>
              <a:t>Dynodwyr modiwlau: mae gan bob modiwl </a:t>
            </a:r>
            <a:r>
              <a:rPr lang="cy-GB" sz="2400" dirty="0" err="1"/>
              <a:t>god</a:t>
            </a:r>
            <a:r>
              <a:rPr lang="cy-GB" sz="2400" dirty="0"/>
              <a:t> unigryw sef </a:t>
            </a:r>
            <a:r>
              <a:rPr lang="cy-GB" sz="2400" dirty="0" err="1" smtClean="0"/>
              <a:t>dynodydd</a:t>
            </a:r>
            <a:r>
              <a:rPr lang="cy-GB" sz="2400" dirty="0" smtClean="0"/>
              <a:t> </a:t>
            </a:r>
            <a:r>
              <a:rPr lang="cy-GB" sz="2400" dirty="0"/>
              <a:t>y modiwl, e.e. </a:t>
            </a:r>
          </a:p>
          <a:p>
            <a:pPr lvl="1"/>
            <a:r>
              <a:rPr lang="cy-GB" sz="2200" dirty="0"/>
              <a:t>MR10120 Egwyddorion Marchnata </a:t>
            </a:r>
          </a:p>
          <a:p>
            <a:pPr lvl="2"/>
            <a:r>
              <a:rPr lang="cy-GB" sz="2000" dirty="0"/>
              <a:t>Y ddwy lythyren gyntaf = y cynllun gradd neu’r adran a’r cyfrwng (Cymraeg/Saesneg) </a:t>
            </a:r>
          </a:p>
          <a:p>
            <a:pPr lvl="2"/>
            <a:r>
              <a:rPr lang="cy-GB" sz="2000" dirty="0"/>
              <a:t>Y rhif cyntaf = blwyddyn astudio</a:t>
            </a:r>
          </a:p>
          <a:p>
            <a:pPr lvl="2"/>
            <a:r>
              <a:rPr lang="cy-GB" sz="2000" dirty="0"/>
              <a:t>Y ddau rif olaf = nifer y credydau (20 fel arfer, ond gall fod hefyd </a:t>
            </a:r>
            <a:r>
              <a:rPr lang="cy-GB" sz="2000" dirty="0" smtClean="0"/>
              <a:t>yn 10</a:t>
            </a:r>
            <a:r>
              <a:rPr lang="cy-GB" sz="2000" dirty="0"/>
              <a:t>, 30 neu 40)</a:t>
            </a:r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346613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y-GB" dirty="0"/>
              <a:t>Nodwch y canlynol i bob un o’ch modiwlau </a:t>
            </a:r>
            <a:r>
              <a:rPr lang="cy-GB" dirty="0" smtClean="0"/>
              <a:t>(enghreifftiau i’ch helpu)</a:t>
            </a:r>
            <a:endParaRPr lang="cy-GB" dirty="0"/>
          </a:p>
        </p:txBody>
      </p:sp>
      <p:pic>
        <p:nvPicPr>
          <p:cNvPr id="4" name="Dalfan Cynnwys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2852936"/>
            <a:ext cx="8229600" cy="327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076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em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22C0F3E70E2843B4EBC25B06EAA660" ma:contentTypeVersion="2" ma:contentTypeDescription="Create a new document." ma:contentTypeScope="" ma:versionID="516b2a4a130b5d5d7b3627b0830cafc9">
  <xsd:schema xmlns:xsd="http://www.w3.org/2001/XMLSchema" xmlns:xs="http://www.w3.org/2001/XMLSchema" xmlns:p="http://schemas.microsoft.com/office/2006/metadata/properties" xmlns:ns2="c4c4e6c1-1580-457f-8034-c126c8dee3c7" targetNamespace="http://schemas.microsoft.com/office/2006/metadata/properties" ma:root="true" ma:fieldsID="2968804d95356638d73bef96bc18660e" ns2:_="">
    <xsd:import namespace="c4c4e6c1-1580-457f-8034-c126c8dee3c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c4e6c1-1580-457f-8034-c126c8dee3c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EF6A2B-60F5-4035-9B8C-83BC032F5D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82822E-3179-497E-8964-1C0779B53339}">
  <ds:schemaRefs>
    <ds:schemaRef ds:uri="http://purl.org/dc/elements/1.1/"/>
    <ds:schemaRef ds:uri="http://schemas.microsoft.com/office/2006/metadata/properties"/>
    <ds:schemaRef ds:uri="c4c4e6c1-1580-457f-8034-c126c8dee3c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FB6B691-6050-4BE3-B605-137196AFE2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c4e6c1-1580-457f-8034-c126c8dee3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930</Words>
  <Application>Microsoft Office PowerPoint</Application>
  <PresentationFormat>Sioe Ar-sgrin (4:3)</PresentationFormat>
  <Paragraphs>89</Paragraphs>
  <Slides>10</Slides>
  <Notes>2</Notes>
  <HiddenSlides>0</HiddenSlides>
  <MMClips>0</MMClips>
  <ScaleCrop>false</ScaleCrop>
  <HeadingPairs>
    <vt:vector size="6" baseType="variant">
      <vt:variant>
        <vt:lpstr>Ffontiau a Ddefnyddiwyd</vt:lpstr>
      </vt:variant>
      <vt:variant>
        <vt:i4>2</vt:i4>
      </vt:variant>
      <vt:variant>
        <vt:lpstr>Thema</vt:lpstr>
      </vt:variant>
      <vt:variant>
        <vt:i4>1</vt:i4>
      </vt:variant>
      <vt:variant>
        <vt:lpstr>Teitlau Sleidiau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Cyflwyniad PowerPoint</vt:lpstr>
      <vt:lpstr>Pwy ydym ni?</vt:lpstr>
      <vt:lpstr>Darpariaeth Sgiliau yn Gymraeg</vt:lpstr>
      <vt:lpstr>Darpariaeth Sgiliau yn Saesneg</vt:lpstr>
      <vt:lpstr>Pam mynd i’r brifysgol? </vt:lpstr>
      <vt:lpstr>Dw i wedi cyrraedd y brifysgol, beth nesa?... </vt:lpstr>
      <vt:lpstr>Gwybodaeth ar eich gradd</vt:lpstr>
      <vt:lpstr>Adnabod eich gradd</vt:lpstr>
      <vt:lpstr>Nodwch y canlynol i bob un o’ch modiwlau (enghreifftiau i’ch helpu)</vt:lpstr>
      <vt:lpstr>Crynodeb o’r asesiadau ym mhob semester </vt:lpstr>
    </vt:vector>
  </TitlesOfParts>
  <Company>Aberystwyth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Howard Adair</dc:creator>
  <cp:lastModifiedBy>Tamsin Davies [ted]</cp:lastModifiedBy>
  <cp:revision>80</cp:revision>
  <cp:lastPrinted>2018-09-21T16:18:14Z</cp:lastPrinted>
  <dcterms:created xsi:type="dcterms:W3CDTF">2008-11-11T16:31:01Z</dcterms:created>
  <dcterms:modified xsi:type="dcterms:W3CDTF">2020-09-18T14:48:57Z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0x0101000022C0F3E70E2843B4EBC25B06EAA660</vt:lpwstr>
  </property>
</Properties>
</file>