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photoAlbum/>
  <p:defaultTextStyle>
    <a:defPPr>
      <a:defRPr lang="cy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1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9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1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2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9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0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0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5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d@aber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er.ac.uk/sgiliauaber/learning/" TargetMode="External"/><Relationship Id="rId2" Type="http://schemas.openxmlformats.org/officeDocument/2006/relationships/hyperlink" Target="https://www.open.edu/openlearn/languages/welsh/datblygu-strategaethau-astudio-effeithiol/content-section-0?active-tab=content-ta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giliau@aber.ac.u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giliau@aber.ac.u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ber.ac.uk/en/student-learning-support/undergra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isability@aber.ac.uk" TargetMode="External"/><Relationship Id="rId2" Type="http://schemas.openxmlformats.org/officeDocument/2006/relationships/hyperlink" Target="https://www.aber.ac.uk/cy/student-suppor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er.ac.uk/en/sscs/wellbeing/training-self-development/students/#practitioner-presentations-taught-sessions-programme" TargetMode="External"/><Relationship Id="rId2" Type="http://schemas.openxmlformats.org/officeDocument/2006/relationships/hyperlink" Target="mailto:student-support@aber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ber.ac.uk/cy/student-support/our-services/student-wellbe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9682" y="1916833"/>
            <a:ext cx="5832648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r>
              <a:rPr lang="cy-GB" sz="2700" b="1" dirty="0">
                <a:solidFill>
                  <a:prstClr val="black"/>
                </a:solidFill>
                <a:latin typeface="Calibri"/>
              </a:rPr>
              <a:t>Sesiwn Ar-lein 1: Adnabod eich gradd</a:t>
            </a:r>
          </a:p>
          <a:p>
            <a:pPr algn="ctr" defTabSz="342900"/>
            <a:r>
              <a:rPr lang="cy-GB" sz="2700" b="1" dirty="0">
                <a:solidFill>
                  <a:prstClr val="black"/>
                </a:solidFill>
                <a:latin typeface="Calibri"/>
              </a:rPr>
              <a:t>Rhan 2</a:t>
            </a:r>
          </a:p>
          <a:p>
            <a:pPr algn="ctr" defTabSz="342900"/>
            <a:r>
              <a:rPr lang="cy-GB" sz="1500" b="1" dirty="0">
                <a:solidFill>
                  <a:prstClr val="black"/>
                </a:solidFill>
                <a:latin typeface="Calibri"/>
              </a:rPr>
              <a:t>Dr Tamsin Cathan Davies</a:t>
            </a:r>
          </a:p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defTabSz="342900"/>
            <a:r>
              <a:rPr lang="cy-GB" sz="1500" b="1" dirty="0">
                <a:solidFill>
                  <a:prstClr val="black"/>
                </a:solidFill>
                <a:latin typeface="Calibri"/>
              </a:rPr>
              <a:t>Cysylltwch â </a:t>
            </a:r>
            <a:r>
              <a:rPr lang="cy-GB" sz="1500" b="1" dirty="0">
                <a:solidFill>
                  <a:prstClr val="black"/>
                </a:solidFill>
                <a:latin typeface="Calibri"/>
                <a:hlinkClick r:id="rId2"/>
              </a:rPr>
              <a:t>ted@aber.ac.uk</a:t>
            </a:r>
            <a:r>
              <a:rPr lang="cy-GB" sz="1500" b="1" dirty="0">
                <a:solidFill>
                  <a:prstClr val="black"/>
                </a:solidFill>
                <a:latin typeface="Calibri"/>
              </a:rPr>
              <a:t> </a:t>
            </a:r>
            <a:endParaRPr lang="cy-GB" dirty="0">
              <a:solidFill>
                <a:prstClr val="black"/>
              </a:solidFill>
              <a:latin typeface="Calibri"/>
            </a:endParaRPr>
          </a:p>
          <a:p>
            <a:pPr defTabSz="342900"/>
            <a:endParaRPr lang="cy-GB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1924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1315212" y="955290"/>
            <a:ext cx="6172200" cy="857250"/>
          </a:xfrm>
        </p:spPr>
        <p:txBody>
          <a:bodyPr>
            <a:normAutofit/>
          </a:bodyPr>
          <a:lstStyle/>
          <a:p>
            <a:r>
              <a:rPr lang="cy-GB" sz="4000" dirty="0" smtClean="0"/>
              <a:t>Eich cynllun gweithredu</a:t>
            </a:r>
            <a:endParaRPr lang="cy-GB" sz="40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505968" y="1901952"/>
            <a:ext cx="8229600" cy="4632960"/>
          </a:xfrm>
        </p:spPr>
        <p:txBody>
          <a:bodyPr>
            <a:normAutofit lnSpcReduction="10000"/>
          </a:bodyPr>
          <a:lstStyle/>
          <a:p>
            <a:r>
              <a:rPr lang="cy-GB" sz="3600" dirty="0" smtClean="0"/>
              <a:t>Unrhyw wybodaeth ar goll</a:t>
            </a:r>
          </a:p>
          <a:p>
            <a:pPr lvl="1"/>
            <a:r>
              <a:rPr lang="cy-GB" sz="3200" dirty="0" smtClean="0"/>
              <a:t>Llawlyfr y modiwl?  Blackboard?</a:t>
            </a:r>
          </a:p>
          <a:p>
            <a:r>
              <a:rPr lang="cy-GB" sz="3600" dirty="0" smtClean="0"/>
              <a:t>Eich teimladau ar ôl gwneud yr ymarfer</a:t>
            </a:r>
          </a:p>
          <a:p>
            <a:pPr lvl="1"/>
            <a:r>
              <a:rPr lang="cy-GB" sz="3200" dirty="0" smtClean="0"/>
              <a:t>OMB! Sut dw i’n mynd i sgwennu cymaint o eiriau mewn tymor?</a:t>
            </a:r>
            <a:endParaRPr lang="cy-GB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cy-GB" sz="3600" dirty="0" smtClean="0"/>
              <a:t>Pa </a:t>
            </a:r>
            <a:r>
              <a:rPr lang="cy-GB" sz="3600" dirty="0"/>
              <a:t>fath o sgiliau bydd angen ichi eu datblygu er mwyn sicrhau eich bod chi’n gallu cwblhau’r gwaith i gyd</a:t>
            </a:r>
            <a:r>
              <a:rPr lang="cy-GB" sz="36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437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1113872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Help i ddatblygu strategaethau dysgu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371856" y="2300306"/>
            <a:ext cx="8229600" cy="4525963"/>
          </a:xfrm>
        </p:spPr>
        <p:txBody>
          <a:bodyPr/>
          <a:lstStyle/>
          <a:p>
            <a:r>
              <a:rPr lang="cy-GB" sz="2800" dirty="0" smtClean="0"/>
              <a:t>Cwrs cyfrwng Cymraeg am ddim ar </a:t>
            </a:r>
            <a:r>
              <a:rPr lang="cy-GB" sz="2800" dirty="0" err="1" smtClean="0"/>
              <a:t>OpenLearn</a:t>
            </a:r>
            <a:r>
              <a:rPr lang="cy-GB" sz="2800" dirty="0" smtClean="0"/>
              <a:t> Cymru: </a:t>
            </a:r>
            <a:r>
              <a:rPr lang="cy-GB" sz="2800" dirty="0" smtClean="0">
                <a:hlinkClick r:id="rId2"/>
              </a:rPr>
              <a:t>https</a:t>
            </a:r>
            <a:r>
              <a:rPr lang="cy-GB" sz="2800" dirty="0">
                <a:hlinkClick r:id="rId2"/>
              </a:rPr>
              <a:t>://</a:t>
            </a:r>
            <a:r>
              <a:rPr lang="cy-GB" sz="2800" dirty="0" smtClean="0">
                <a:hlinkClick r:id="rId2"/>
              </a:rPr>
              <a:t>www.open.edu/openlearn/languages/welsh/datblygu-strategaethau-astudio-effeithiol/content-section-0?active-tab=content-tab</a:t>
            </a:r>
            <a:endParaRPr lang="cy-GB" sz="2800" dirty="0" smtClean="0"/>
          </a:p>
          <a:p>
            <a:endParaRPr lang="cy-GB" sz="2800" dirty="0"/>
          </a:p>
          <a:p>
            <a:r>
              <a:rPr lang="cy-GB" sz="2800" dirty="0"/>
              <a:t>Strategaethau </a:t>
            </a:r>
            <a:r>
              <a:rPr lang="cy-GB" sz="2800" dirty="0" smtClean="0"/>
              <a:t>Dysgu – help yn Saesneg: </a:t>
            </a:r>
            <a:r>
              <a:rPr lang="cy-GB" sz="2800" dirty="0">
                <a:hlinkClick r:id="rId3"/>
              </a:rPr>
              <a:t>https://www.aber.ac.uk/sgiliauaber/learning</a:t>
            </a:r>
            <a:r>
              <a:rPr lang="cy-GB" sz="2800" dirty="0" smtClean="0">
                <a:hlinkClick r:id="rId3"/>
              </a:rPr>
              <a:t>/</a:t>
            </a:r>
            <a:r>
              <a:rPr lang="cy-GB" sz="2800" dirty="0" smtClean="0"/>
              <a:t> </a:t>
            </a:r>
            <a:endParaRPr lang="cy-GB" sz="28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56425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530" y="688086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4000" dirty="0" err="1" smtClean="0"/>
              <a:t>Rheoli</a:t>
            </a:r>
            <a:r>
              <a:rPr lang="en-GB" sz="4000" dirty="0" smtClean="0"/>
              <a:t> </a:t>
            </a:r>
            <a:r>
              <a:rPr lang="cy-GB" sz="4000" dirty="0" smtClean="0"/>
              <a:t>eich llwyth gwaith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8" y="1743456"/>
            <a:ext cx="7832657" cy="4937760"/>
          </a:xfrm>
        </p:spPr>
        <p:txBody>
          <a:bodyPr>
            <a:normAutofit fontScale="92500" lnSpcReduction="20000"/>
          </a:bodyPr>
          <a:lstStyle/>
          <a:p>
            <a:r>
              <a:rPr lang="cy-GB" sz="3000" dirty="0" smtClean="0"/>
              <a:t>Dylai’r ymarfer fod wedi eich helpu i ddeall eich modiwlau a’r asesiadau sy’n eich galluogi i:</a:t>
            </a:r>
          </a:p>
          <a:p>
            <a:pPr lvl="1"/>
            <a:r>
              <a:rPr lang="cy-GB" sz="2600" dirty="0"/>
              <a:t>F</a:t>
            </a:r>
            <a:r>
              <a:rPr lang="cy-GB" sz="2600" dirty="0" smtClean="0"/>
              <a:t>laenoriaethu’ch </a:t>
            </a:r>
            <a:r>
              <a:rPr lang="cy-GB" sz="2600" dirty="0"/>
              <a:t>tasgau</a:t>
            </a:r>
          </a:p>
          <a:p>
            <a:pPr lvl="2"/>
            <a:r>
              <a:rPr lang="cy-GB" sz="2200" dirty="0"/>
              <a:t>Rhannwch eich tasgau yn rhai tymor byr, tymor canolig a’r tymor hir  </a:t>
            </a:r>
            <a:endParaRPr lang="cy-GB" sz="2200" dirty="0" smtClean="0"/>
          </a:p>
          <a:p>
            <a:r>
              <a:rPr lang="cy-GB" sz="3000" dirty="0" smtClean="0"/>
              <a:t>Cofiwch:</a:t>
            </a:r>
            <a:endParaRPr lang="cy-GB" sz="3000" dirty="0"/>
          </a:p>
          <a:p>
            <a:pPr lvl="1"/>
            <a:r>
              <a:rPr lang="cy-GB" sz="2400" dirty="0"/>
              <a:t>Gadewch ddigon o amser i bethau annisgwyl megis gwrthdaro yn eich amserlen(salwch, digwyddiadau cymdeithasol ac ati) </a:t>
            </a:r>
            <a:endParaRPr lang="cy-GB" sz="2400" dirty="0" smtClean="0"/>
          </a:p>
          <a:p>
            <a:pPr lvl="1"/>
            <a:r>
              <a:rPr lang="cy-GB" sz="2400" dirty="0">
                <a:solidFill>
                  <a:prstClr val="black"/>
                </a:solidFill>
              </a:rPr>
              <a:t>Nodwch eich dyddiadau cau ddigon ymlaen llaw</a:t>
            </a:r>
          </a:p>
          <a:p>
            <a:pPr lvl="2"/>
            <a:r>
              <a:rPr lang="cy-GB" sz="2000" dirty="0">
                <a:solidFill>
                  <a:prstClr val="black"/>
                </a:solidFill>
              </a:rPr>
              <a:t>Yn eich calendr/dyddiadur: beth bynnag sy’n gweithio ichi</a:t>
            </a:r>
          </a:p>
          <a:p>
            <a:pPr lvl="2"/>
            <a:r>
              <a:rPr lang="cy-GB" sz="2000" dirty="0" smtClean="0">
                <a:solidFill>
                  <a:prstClr val="black"/>
                </a:solidFill>
              </a:rPr>
              <a:t>Pennu dyddiad i ddechrau gwaith ar yr aseiniad yn gallu bod yn ddefnyddiol</a:t>
            </a:r>
            <a:endParaRPr lang="cy-GB" sz="2000" dirty="0" smtClean="0"/>
          </a:p>
          <a:p>
            <a:pPr lvl="1"/>
            <a:r>
              <a:rPr lang="cy-GB" sz="2800" dirty="0" smtClean="0"/>
              <a:t>Darllen </a:t>
            </a:r>
            <a:r>
              <a:rPr lang="cy-GB" sz="2800" dirty="0" err="1" smtClean="0"/>
              <a:t>gweithdrefnau’ch</a:t>
            </a:r>
            <a:r>
              <a:rPr lang="cy-GB" sz="2800" dirty="0" smtClean="0"/>
              <a:t> adran am gyflwyno yn hwyr 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1631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1104962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/>
              <a:t>Sgiliau Academaidd cyfrwng Cymraeg</a:t>
            </a:r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2279204"/>
            <a:ext cx="8229600" cy="4145979"/>
          </a:xfrm>
        </p:spPr>
        <p:txBody>
          <a:bodyPr>
            <a:normAutofit fontScale="92500" lnSpcReduction="10000"/>
          </a:bodyPr>
          <a:lstStyle/>
          <a:p>
            <a:r>
              <a:rPr lang="cy-GB" sz="2800" dirty="0"/>
              <a:t>Cyfres o chwe seminar wythnosol yn dechrau ar </a:t>
            </a:r>
            <a:r>
              <a:rPr lang="cy-GB" sz="2800" dirty="0" smtClean="0"/>
              <a:t>19 </a:t>
            </a:r>
            <a:r>
              <a:rPr lang="cy-GB" sz="2800" dirty="0"/>
              <a:t>Hydref </a:t>
            </a:r>
            <a:r>
              <a:rPr lang="cy-GB" sz="2800" dirty="0" smtClean="0"/>
              <a:t>2020</a:t>
            </a:r>
            <a:endParaRPr lang="cy-GB" sz="2800" dirty="0"/>
          </a:p>
          <a:p>
            <a:r>
              <a:rPr lang="cy-GB" sz="2800" dirty="0" smtClean="0"/>
              <a:t>Sesiynau wyneb-yn-wyneb, </a:t>
            </a:r>
            <a:r>
              <a:rPr lang="cy-GB" sz="2800" dirty="0" err="1" smtClean="0"/>
              <a:t>Teams</a:t>
            </a:r>
            <a:r>
              <a:rPr lang="cy-GB" sz="2800" dirty="0" smtClean="0"/>
              <a:t> a fideo</a:t>
            </a:r>
            <a:endParaRPr lang="cy-GB" sz="2800" dirty="0"/>
          </a:p>
          <a:p>
            <a:pPr lvl="1"/>
            <a:r>
              <a:rPr lang="cy-GB" sz="2600" dirty="0"/>
              <a:t>Darllen a chymryd nodiadau</a:t>
            </a:r>
          </a:p>
          <a:p>
            <a:pPr lvl="1"/>
            <a:r>
              <a:rPr lang="cy-GB" sz="2600" dirty="0"/>
              <a:t>Ysgrifennu academaidd yn Gymraeg </a:t>
            </a:r>
          </a:p>
          <a:p>
            <a:pPr lvl="1"/>
            <a:r>
              <a:rPr lang="cy-GB" sz="2600" dirty="0"/>
              <a:t>Aralleirio, cyfeirnodi , dyfynnu, cyfieithu a thrawsieithu</a:t>
            </a:r>
          </a:p>
          <a:p>
            <a:pPr lvl="1"/>
            <a:r>
              <a:rPr lang="cy-GB" sz="2600" dirty="0"/>
              <a:t>Strwythuro ac ysgrifennu traethodau</a:t>
            </a:r>
          </a:p>
          <a:p>
            <a:pPr lvl="1"/>
            <a:r>
              <a:rPr lang="cy-GB" sz="2600" dirty="0"/>
              <a:t>Help cyfrifiadurol i ysgrifennu yn Gymraeg</a:t>
            </a:r>
          </a:p>
          <a:p>
            <a:pPr lvl="1"/>
            <a:r>
              <a:rPr lang="cy-GB" sz="2600" dirty="0"/>
              <a:t>Adolygu a sgiliau arholiadau </a:t>
            </a:r>
            <a:endParaRPr lang="cy-GB" sz="2600" dirty="0" smtClean="0"/>
          </a:p>
          <a:p>
            <a:r>
              <a:rPr lang="cy-GB" sz="2900" dirty="0" smtClean="0"/>
              <a:t>Cysylltwch ar </a:t>
            </a:r>
            <a:r>
              <a:rPr lang="cy-GB" sz="2900" dirty="0" smtClean="0">
                <a:hlinkClick r:id="rId2"/>
              </a:rPr>
              <a:t>sgiliau@aber.ac.uk</a:t>
            </a:r>
            <a:r>
              <a:rPr lang="cy-GB" sz="2900" dirty="0" smtClean="0"/>
              <a:t> </a:t>
            </a:r>
            <a:endParaRPr lang="cy-GB" sz="29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6343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y-GB" sz="3600" dirty="0" smtClean="0"/>
              <a:t>Sgiliau Iaith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093206"/>
          </a:xfrm>
        </p:spPr>
        <p:txBody>
          <a:bodyPr>
            <a:normAutofit fontScale="92500" lnSpcReduction="10000"/>
          </a:bodyPr>
          <a:lstStyle/>
          <a:p>
            <a:r>
              <a:rPr lang="cy-GB" sz="2800" dirty="0"/>
              <a:t>Dechrau </a:t>
            </a:r>
            <a:r>
              <a:rPr lang="cy-GB" sz="2800"/>
              <a:t>Tachwedd </a:t>
            </a:r>
            <a:r>
              <a:rPr lang="cy-GB" sz="2800" smtClean="0"/>
              <a:t>2020</a:t>
            </a:r>
            <a:endParaRPr lang="cy-GB" sz="2800" dirty="0"/>
          </a:p>
          <a:p>
            <a:r>
              <a:rPr lang="cy-GB" sz="2800" dirty="0"/>
              <a:t>Amserlen ar gael yn nes at yr amser</a:t>
            </a:r>
          </a:p>
          <a:p>
            <a:r>
              <a:rPr lang="cy-GB" sz="2800" dirty="0"/>
              <a:t>Cofrestrwch ar gyfer y Dystysgrif Sgiliau Iaith neu cysylltwch â sgiliau@aber.ac.uk. </a:t>
            </a:r>
          </a:p>
          <a:p>
            <a:r>
              <a:rPr lang="cy-GB" sz="2800" dirty="0"/>
              <a:t>Seminarau wythnosol – cyfres o chwech</a:t>
            </a:r>
          </a:p>
          <a:p>
            <a:pPr lvl="1"/>
            <a:r>
              <a:rPr lang="cy-GB" sz="2600" dirty="0"/>
              <a:t>Gwallau cyffredin</a:t>
            </a:r>
          </a:p>
          <a:p>
            <a:pPr lvl="1"/>
            <a:r>
              <a:rPr lang="cy-GB" sz="2600" dirty="0"/>
              <a:t>Rhoi cyflwyniad llafar</a:t>
            </a:r>
          </a:p>
          <a:p>
            <a:pPr lvl="1"/>
            <a:r>
              <a:rPr lang="cy-GB" sz="2600" dirty="0"/>
              <a:t>Ysgrifennu’n rhydd</a:t>
            </a:r>
          </a:p>
          <a:p>
            <a:pPr lvl="1"/>
            <a:r>
              <a:rPr lang="cy-GB" sz="2600" dirty="0"/>
              <a:t>Trawsieithu </a:t>
            </a:r>
          </a:p>
          <a:p>
            <a:r>
              <a:rPr lang="cy-GB" sz="2800" dirty="0"/>
              <a:t>Ailadrodd sawl gwaith dros y flwyddyn</a:t>
            </a:r>
          </a:p>
          <a:p>
            <a:r>
              <a:rPr lang="cy-GB" sz="2800" dirty="0"/>
              <a:t>Neu </a:t>
            </a:r>
            <a:r>
              <a:rPr lang="cy-GB" sz="2800" dirty="0" smtClean="0"/>
              <a:t>weithdai 2 </a:t>
            </a:r>
            <a:r>
              <a:rPr lang="cy-GB" sz="2800" dirty="0"/>
              <a:t>awr yr un ar brynhawn </a:t>
            </a:r>
            <a:r>
              <a:rPr lang="cy-GB" sz="2800" dirty="0" smtClean="0"/>
              <a:t>Mercher</a:t>
            </a:r>
          </a:p>
          <a:p>
            <a:r>
              <a:rPr lang="cy-GB" sz="2800" dirty="0" smtClean="0"/>
              <a:t>Cysylltwch ar </a:t>
            </a:r>
            <a:r>
              <a:rPr lang="cy-GB" sz="2800" dirty="0" smtClean="0">
                <a:hlinkClick r:id="rId2"/>
              </a:rPr>
              <a:t>sgiliau@aber.ac.uk</a:t>
            </a:r>
            <a:r>
              <a:rPr lang="cy-GB" sz="2800" dirty="0" smtClean="0"/>
              <a:t> </a:t>
            </a:r>
            <a:endParaRPr lang="cy-GB" sz="28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997360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322163" y="1262580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Sgiliau Academaidd cyfrwng Saesneg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20624" y="2119830"/>
            <a:ext cx="8229600" cy="4537002"/>
          </a:xfrm>
        </p:spPr>
        <p:txBody>
          <a:bodyPr>
            <a:normAutofit fontScale="85000" lnSpcReduction="20000"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y-GB" sz="3300" u="sng" dirty="0" err="1">
                <a:hlinkClick r:id="rId2"/>
              </a:rPr>
              <a:t>Free</a:t>
            </a:r>
            <a:r>
              <a:rPr lang="cy-GB" sz="3300" u="sng" dirty="0">
                <a:hlinkClick r:id="rId2"/>
              </a:rPr>
              <a:t> Undergraduate </a:t>
            </a:r>
            <a:r>
              <a:rPr lang="cy-GB" sz="3300" u="sng" dirty="0" err="1">
                <a:hlinkClick r:id="rId2"/>
              </a:rPr>
              <a:t>course</a:t>
            </a:r>
            <a:r>
              <a:rPr lang="cy-GB" sz="3300" u="sng" dirty="0">
                <a:hlinkClick r:id="rId2"/>
              </a:rPr>
              <a:t> </a:t>
            </a:r>
            <a:r>
              <a:rPr lang="cy-GB" sz="3300" u="sng" dirty="0" err="1">
                <a:hlinkClick r:id="rId2"/>
              </a:rPr>
              <a:t>in</a:t>
            </a:r>
            <a:r>
              <a:rPr lang="cy-GB" sz="3300" u="sng" dirty="0">
                <a:hlinkClick r:id="rId2"/>
              </a:rPr>
              <a:t> </a:t>
            </a:r>
            <a:r>
              <a:rPr lang="cy-GB" sz="3300" u="sng" dirty="0" err="1">
                <a:hlinkClick r:id="rId2"/>
              </a:rPr>
              <a:t>Academic</a:t>
            </a:r>
            <a:r>
              <a:rPr lang="cy-GB" sz="3300" u="sng" dirty="0">
                <a:hlinkClick r:id="rId2"/>
              </a:rPr>
              <a:t> </a:t>
            </a:r>
            <a:r>
              <a:rPr lang="cy-GB" sz="3300" u="sng" dirty="0" err="1">
                <a:hlinkClick r:id="rId2"/>
              </a:rPr>
              <a:t>Writing</a:t>
            </a:r>
            <a:r>
              <a:rPr lang="cy-GB" sz="3300" u="sng" dirty="0">
                <a:hlinkClick r:id="rId2"/>
              </a:rPr>
              <a:t> and Information </a:t>
            </a:r>
            <a:r>
              <a:rPr lang="cy-GB" sz="3300" u="sng" dirty="0" err="1">
                <a:hlinkClick r:id="rId2"/>
              </a:rPr>
              <a:t>Skills</a:t>
            </a:r>
            <a:r>
              <a:rPr lang="cy-GB" sz="3300" u="sng" dirty="0"/>
              <a:t> </a:t>
            </a:r>
            <a:r>
              <a:rPr lang="cy-GB" sz="3300" dirty="0"/>
              <a:t>(Saesneg yn unig</a:t>
            </a:r>
            <a:r>
              <a:rPr lang="cy-GB" sz="3300" dirty="0" smtClean="0"/>
              <a:t>)</a:t>
            </a:r>
          </a:p>
          <a:p>
            <a:pPr marL="300037" lvl="2" indent="0">
              <a:buNone/>
            </a:pPr>
            <a:r>
              <a:rPr lang="cy-GB" sz="2800" dirty="0" smtClean="0"/>
              <a:t>Pob sesiwn ar-lein: recordiad neu sesiwn fyw ar </a:t>
            </a:r>
            <a:r>
              <a:rPr lang="cy-GB" sz="2800" dirty="0" err="1" smtClean="0"/>
              <a:t>Teams</a:t>
            </a:r>
            <a:endParaRPr lang="cy-GB" sz="2800" dirty="0"/>
          </a:p>
          <a:p>
            <a:pPr lvl="1"/>
            <a:r>
              <a:rPr lang="cy-GB" sz="2600" dirty="0" smtClean="0"/>
              <a:t>Dehongli </a:t>
            </a:r>
            <a:r>
              <a:rPr lang="cy-GB" sz="2600" dirty="0"/>
              <a:t>cwestiynau traethodau</a:t>
            </a:r>
          </a:p>
          <a:p>
            <a:pPr lvl="1"/>
            <a:r>
              <a:rPr lang="cy-GB" sz="2600" dirty="0"/>
              <a:t>Eglurdeb a chanolbwyntio</a:t>
            </a:r>
          </a:p>
          <a:p>
            <a:pPr lvl="1"/>
            <a:r>
              <a:rPr lang="cy-GB" sz="2600" dirty="0"/>
              <a:t>Cynllunio ac ysgrifennu cyflwyniadau </a:t>
            </a:r>
          </a:p>
          <a:p>
            <a:pPr lvl="1"/>
            <a:r>
              <a:rPr lang="cy-GB" sz="2600" dirty="0"/>
              <a:t>Aralleirio a chyfeirnodi </a:t>
            </a:r>
          </a:p>
          <a:p>
            <a:pPr lvl="1"/>
            <a:r>
              <a:rPr lang="cy-GB" sz="2600" dirty="0"/>
              <a:t>Dyfynnu a chyfeirnodi </a:t>
            </a:r>
          </a:p>
          <a:p>
            <a:pPr lvl="1"/>
            <a:r>
              <a:rPr lang="cy-GB" sz="2600" dirty="0"/>
              <a:t>Strwythuro traethawd:  natur dadlau </a:t>
            </a:r>
          </a:p>
          <a:p>
            <a:pPr lvl="1"/>
            <a:r>
              <a:rPr lang="cy-GB" sz="2600" dirty="0"/>
              <a:t>Tynnu casgliadau ac ysgrifennu casgliadau</a:t>
            </a:r>
          </a:p>
          <a:p>
            <a:pPr lvl="1"/>
            <a:r>
              <a:rPr lang="cy-GB" sz="2600" dirty="0"/>
              <a:t>Adolygu a sgiliau arholiadau </a:t>
            </a:r>
          </a:p>
          <a:p>
            <a:pPr marL="42863" lvl="1" indent="0">
              <a:buNone/>
            </a:pPr>
            <a:r>
              <a:rPr lang="cy-GB" sz="2300" b="1" dirty="0"/>
              <a:t>Ni fydd y pynciau hyn yn cael eu cyflwyno yn union yn y drefn hon o reidrwydd.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0972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1443056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/>
              <a:t>Dysgu cynhwysol a chynhyrchiant</a:t>
            </a:r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2300306"/>
            <a:ext cx="8229600" cy="3394472"/>
          </a:xfrm>
        </p:spPr>
        <p:txBody>
          <a:bodyPr/>
          <a:lstStyle/>
          <a:p>
            <a:r>
              <a:rPr lang="cy-GB" sz="2800" dirty="0"/>
              <a:t>Cysylltwch â Chymorth i Fyfyrwyr os oes gennych wahaniaeth dysgu penodol megis dyslecsia neu os oes gennych gyflwr iechyd tymor </a:t>
            </a:r>
            <a:r>
              <a:rPr lang="cy-GB" sz="2800" dirty="0" smtClean="0"/>
              <a:t>hir:</a:t>
            </a:r>
            <a:endParaRPr lang="cy-GB" sz="2800" dirty="0"/>
          </a:p>
          <a:p>
            <a:pPr lvl="1"/>
            <a:r>
              <a:rPr lang="cy-GB" sz="2400" dirty="0">
                <a:hlinkClick r:id="rId2"/>
              </a:rPr>
              <a:t>Cymorth i Fyfyrwyr</a:t>
            </a:r>
            <a:endParaRPr lang="cy-GB" sz="2400" dirty="0"/>
          </a:p>
          <a:p>
            <a:pPr lvl="1"/>
            <a:r>
              <a:rPr lang="cy-GB" sz="2400" dirty="0">
                <a:hlinkClick r:id="rId3"/>
              </a:rPr>
              <a:t>disability@aber.ac.uk</a:t>
            </a:r>
            <a:endParaRPr lang="cy-GB" sz="2400" dirty="0"/>
          </a:p>
          <a:p>
            <a:pPr lvl="1"/>
            <a:r>
              <a:rPr lang="cy-GB" sz="2400" dirty="0"/>
              <a:t>Ffôn: 01970 621761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43068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85151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 err="1"/>
              <a:t>Goroesi</a:t>
            </a:r>
            <a:r>
              <a:rPr lang="en-US" sz="3600" dirty="0"/>
              <a:t> </a:t>
            </a:r>
            <a:r>
              <a:rPr lang="en-US" sz="3600" dirty="0" err="1"/>
              <a:t>bywyd</a:t>
            </a:r>
            <a:r>
              <a:rPr lang="en-US" sz="3600" dirty="0"/>
              <a:t> </a:t>
            </a:r>
            <a:r>
              <a:rPr lang="en-US" sz="3600" dirty="0" err="1"/>
              <a:t>myfyriwr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708760"/>
            <a:ext cx="8229600" cy="4728616"/>
          </a:xfrm>
        </p:spPr>
        <p:txBody>
          <a:bodyPr/>
          <a:lstStyle/>
          <a:p>
            <a:r>
              <a:rPr lang="cy-GB" sz="2800" dirty="0"/>
              <a:t>Gall yr wythnosau cyntaf yn y brifysgol fod yn anodd; efallai mai dyma’r tro cyntaf ichi fod oddi cartref.  </a:t>
            </a:r>
          </a:p>
          <a:p>
            <a:r>
              <a:rPr lang="cy-GB" sz="2800" dirty="0"/>
              <a:t>Os ydych yn cael trafferth ymgartrefu yn y brifysgol, </a:t>
            </a:r>
            <a:r>
              <a:rPr lang="cy-GB" sz="2800" dirty="0" smtClean="0"/>
              <a:t>mae cefnogaeth ar gael.</a:t>
            </a:r>
            <a:endParaRPr lang="cy-GB" sz="2800" dirty="0"/>
          </a:p>
          <a:p>
            <a:r>
              <a:rPr lang="cy-GB" sz="2800" dirty="0"/>
              <a:t>C</a:t>
            </a:r>
            <a:r>
              <a:rPr lang="cy-GB" sz="2800" dirty="0" smtClean="0"/>
              <a:t>ysylltwch </a:t>
            </a:r>
            <a:r>
              <a:rPr lang="cy-GB" sz="2800" dirty="0"/>
              <a:t>a </a:t>
            </a:r>
            <a:r>
              <a:rPr lang="cy-GB" sz="2800" dirty="0">
                <a:hlinkClick r:id="rId2"/>
              </a:rPr>
              <a:t>student-support@aber.ac.uk</a:t>
            </a:r>
            <a:r>
              <a:rPr lang="cy-GB" sz="2800" dirty="0"/>
              <a:t> am ragor o wybodaeth</a:t>
            </a:r>
          </a:p>
          <a:p>
            <a:r>
              <a:rPr lang="cy-GB" sz="2800" dirty="0"/>
              <a:t>Mae Gwasanaethau Cymorth Myfyrwyr yn rhedeg cyflwyniadau </a:t>
            </a:r>
            <a:r>
              <a:rPr lang="cy-GB" sz="2800" dirty="0">
                <a:hlinkClick r:id="rId3"/>
              </a:rPr>
              <a:t>iechyd a lles</a:t>
            </a:r>
            <a:r>
              <a:rPr lang="cy-GB" sz="2800" dirty="0"/>
              <a:t> ac yn cynnig </a:t>
            </a:r>
            <a:r>
              <a:rPr lang="cy-GB" sz="2800" dirty="0">
                <a:hlinkClick r:id="rId4"/>
              </a:rPr>
              <a:t>Gwasanaeth Lles</a:t>
            </a:r>
            <a:endParaRPr lang="cy-GB" sz="28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529141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478</Words>
  <Application>Microsoft Office PowerPoint</Application>
  <PresentationFormat>Sioe Ar-sgrin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Ffontiau a Ddefnyddiwyd</vt:lpstr>
      </vt:variant>
      <vt:variant>
        <vt:i4>2</vt:i4>
      </vt:variant>
      <vt:variant>
        <vt:lpstr>Thema</vt:lpstr>
      </vt:variant>
      <vt:variant>
        <vt:i4>1</vt:i4>
      </vt:variant>
      <vt:variant>
        <vt:lpstr>Teitlau Sleidiau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Cyflwyniad PowerPoint</vt:lpstr>
      <vt:lpstr>Eich cynllun gweithredu</vt:lpstr>
      <vt:lpstr>Help i ddatblygu strategaethau dysgu</vt:lpstr>
      <vt:lpstr>  Rheoli eich llwyth gwaith </vt:lpstr>
      <vt:lpstr>Sgiliau Academaidd cyfrwng Cymraeg</vt:lpstr>
      <vt:lpstr>Sgiliau Iaith</vt:lpstr>
      <vt:lpstr>Sgiliau Academaidd cyfrwng Saesneg</vt:lpstr>
      <vt:lpstr>Dysgu cynhwysol a chynhyrchiant</vt:lpstr>
      <vt:lpstr>Goroesi bywyd myfyriwr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Cyflwyniad PowerPoint</dc:title>
  <dc:creator>Tamsin Davies [ted]</dc:creator>
  <cp:lastModifiedBy>Tamsin Davies [ted]</cp:lastModifiedBy>
  <cp:revision>11</cp:revision>
  <dcterms:created xsi:type="dcterms:W3CDTF">2020-09-08T13:37:45Z</dcterms:created>
  <dcterms:modified xsi:type="dcterms:W3CDTF">2020-09-18T14:55:18Z</dcterms:modified>
</cp:coreProperties>
</file>