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8" r:id="rId2"/>
    <p:sldId id="260" r:id="rId3"/>
    <p:sldId id="261" r:id="rId4"/>
    <p:sldId id="262" r:id="rId5"/>
    <p:sldId id="263" r:id="rId6"/>
    <p:sldId id="267" r:id="rId7"/>
    <p:sldId id="264" r:id="rId8"/>
    <p:sldId id="265" r:id="rId9"/>
    <p:sldId id="266" r:id="rId10"/>
    <p:sldId id="269" r:id="rId11"/>
    <p:sldId id="268" r:id="rId12"/>
    <p:sldId id="270" r:id="rId13"/>
  </p:sldIdLst>
  <p:sldSz cx="9144000" cy="6858000" type="screen4x3"/>
  <p:notesSz cx="6858000" cy="9144000"/>
  <p:photoAlbum/>
  <p:defaultTextStyle>
    <a:defPPr>
      <a:defRPr lang="cy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9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lfan Pennyn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y-GB"/>
          </a:p>
        </p:txBody>
      </p:sp>
      <p:sp>
        <p:nvSpPr>
          <p:cNvPr id="3" name="Dalfan Dyddiad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547FEC-3EDA-4650-A781-7489DA30AE32}" type="datetimeFigureOut">
              <a:rPr lang="cy-GB" smtClean="0"/>
              <a:t>18/09/2020</a:t>
            </a:fld>
            <a:endParaRPr lang="cy-GB"/>
          </a:p>
        </p:txBody>
      </p:sp>
      <p:sp>
        <p:nvSpPr>
          <p:cNvPr id="4" name="Dalfan Delwedd Sleid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y-GB"/>
          </a:p>
        </p:txBody>
      </p:sp>
      <p:sp>
        <p:nvSpPr>
          <p:cNvPr id="5" name="Dalfan Nodiada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y-GB" smtClean="0"/>
              <a:t>Golygu'r arddulliau testun Meistr</a:t>
            </a:r>
          </a:p>
          <a:p>
            <a:pPr lvl="1"/>
            <a:r>
              <a:rPr lang="cy-GB" smtClean="0"/>
              <a:t>Ail lefel</a:t>
            </a:r>
          </a:p>
          <a:p>
            <a:pPr lvl="2"/>
            <a:r>
              <a:rPr lang="cy-GB" smtClean="0"/>
              <a:t>Trydedd lefel</a:t>
            </a:r>
          </a:p>
          <a:p>
            <a:pPr lvl="3"/>
            <a:r>
              <a:rPr lang="cy-GB" smtClean="0"/>
              <a:t>Pedwaredd lefel</a:t>
            </a:r>
          </a:p>
          <a:p>
            <a:pPr lvl="4"/>
            <a:r>
              <a:rPr lang="cy-GB" smtClean="0"/>
              <a:t>Pumed lefel</a:t>
            </a:r>
            <a:endParaRPr lang="cy-GB"/>
          </a:p>
        </p:txBody>
      </p:sp>
      <p:sp>
        <p:nvSpPr>
          <p:cNvPr id="6" name="Dalfan Troedyn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y-GB"/>
          </a:p>
        </p:txBody>
      </p:sp>
      <p:sp>
        <p:nvSpPr>
          <p:cNvPr id="7" name="Dalfan Rhif y Sleid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EA3AD8-9B13-4719-8EA8-6FDE15B5A77D}" type="slidenum">
              <a:rPr lang="cy-GB" smtClean="0"/>
              <a:t>‹#›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933514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lfan Delwedd Sleid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Dalfan Nodiada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y-GB" dirty="0"/>
          </a:p>
        </p:txBody>
      </p:sp>
      <p:sp>
        <p:nvSpPr>
          <p:cNvPr id="4" name="Dalfan Rhif y Sleid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EA3AD8-9B13-4719-8EA8-6FDE15B5A77D}" type="slidenum">
              <a:rPr lang="cy-GB" smtClean="0"/>
              <a:t>5</a:t>
            </a:fld>
            <a:endParaRPr lang="cy-GB"/>
          </a:p>
        </p:txBody>
      </p:sp>
    </p:spTree>
    <p:extLst>
      <p:ext uri="{BB962C8B-B14F-4D97-AF65-F5344CB8AC3E}">
        <p14:creationId xmlns:p14="http://schemas.microsoft.com/office/powerpoint/2010/main" val="2998250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511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699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270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110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754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266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021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595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05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905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A80-AD3E-5043-BBBB-DD0D35B177C1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4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61A80-AD3E-5043-BBBB-DD0D35B177C1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A293B-6A93-9F4E-A2D9-9D4F4548D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25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ted@aber.ac.uk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09682" y="1916833"/>
            <a:ext cx="583264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342900"/>
            <a:endParaRPr lang="cy-GB" sz="2700" b="1" dirty="0">
              <a:solidFill>
                <a:prstClr val="black"/>
              </a:solidFill>
              <a:latin typeface="Calibri"/>
            </a:endParaRPr>
          </a:p>
          <a:p>
            <a:pPr algn="ctr" defTabSz="342900"/>
            <a:r>
              <a:rPr lang="cy-GB" sz="2700" b="1" dirty="0">
                <a:solidFill>
                  <a:prstClr val="black"/>
                </a:solidFill>
                <a:latin typeface="Calibri"/>
              </a:rPr>
              <a:t>Sesiwn Ar-lein </a:t>
            </a:r>
            <a:r>
              <a:rPr lang="cy-GB" sz="2700" b="1" dirty="0" smtClean="0">
                <a:solidFill>
                  <a:prstClr val="black"/>
                </a:solidFill>
                <a:latin typeface="Calibri"/>
              </a:rPr>
              <a:t>2: Agweddau hanfodol ar arfer academaidd</a:t>
            </a:r>
          </a:p>
          <a:p>
            <a:pPr algn="ctr" defTabSz="342900"/>
            <a:r>
              <a:rPr lang="cy-GB" sz="2700" b="1" dirty="0" smtClean="0">
                <a:solidFill>
                  <a:prstClr val="black"/>
                </a:solidFill>
                <a:latin typeface="Calibri"/>
              </a:rPr>
              <a:t>Rhan 1</a:t>
            </a:r>
            <a:endParaRPr lang="cy-GB" sz="2700" b="1" dirty="0">
              <a:solidFill>
                <a:prstClr val="black"/>
              </a:solidFill>
              <a:latin typeface="Calibri"/>
            </a:endParaRPr>
          </a:p>
          <a:p>
            <a:pPr algn="ctr" defTabSz="342900"/>
            <a:r>
              <a:rPr lang="cy-GB" sz="1500" b="1" dirty="0">
                <a:solidFill>
                  <a:prstClr val="black"/>
                </a:solidFill>
                <a:latin typeface="Calibri"/>
              </a:rPr>
              <a:t>Dr Tamsin Cathan Davies</a:t>
            </a:r>
          </a:p>
          <a:p>
            <a:pPr algn="ctr" defTabSz="342900"/>
            <a:endParaRPr lang="cy-GB" sz="2700" b="1" dirty="0">
              <a:solidFill>
                <a:prstClr val="black"/>
              </a:solidFill>
              <a:latin typeface="Calibri"/>
            </a:endParaRPr>
          </a:p>
          <a:p>
            <a:pPr algn="ctr" defTabSz="342900"/>
            <a:endParaRPr lang="cy-GB" sz="2700" b="1" dirty="0">
              <a:solidFill>
                <a:prstClr val="black"/>
              </a:solidFill>
              <a:latin typeface="Calibri"/>
            </a:endParaRPr>
          </a:p>
          <a:p>
            <a:pPr defTabSz="342900"/>
            <a:r>
              <a:rPr lang="cy-GB" sz="1500" b="1" dirty="0">
                <a:solidFill>
                  <a:prstClr val="black"/>
                </a:solidFill>
                <a:latin typeface="Calibri"/>
              </a:rPr>
              <a:t>Cysylltwch â </a:t>
            </a:r>
            <a:r>
              <a:rPr lang="cy-GB" sz="1500" b="1" dirty="0">
                <a:solidFill>
                  <a:prstClr val="black"/>
                </a:solidFill>
                <a:latin typeface="Calibri"/>
                <a:hlinkClick r:id="rId2"/>
              </a:rPr>
              <a:t>ted@aber.ac.uk</a:t>
            </a:r>
            <a:r>
              <a:rPr lang="cy-GB" sz="1500" b="1" dirty="0">
                <a:solidFill>
                  <a:prstClr val="black"/>
                </a:solidFill>
                <a:latin typeface="Calibri"/>
              </a:rPr>
              <a:t> </a:t>
            </a:r>
            <a:endParaRPr lang="cy-GB" dirty="0">
              <a:solidFill>
                <a:prstClr val="black"/>
              </a:solidFill>
              <a:latin typeface="Calibri"/>
            </a:endParaRPr>
          </a:p>
          <a:p>
            <a:pPr defTabSz="342900"/>
            <a:endParaRPr lang="cy-GB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519246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itl 1"/>
          <p:cNvSpPr>
            <a:spLocks noGrp="1"/>
          </p:cNvSpPr>
          <p:nvPr>
            <p:ph type="title"/>
          </p:nvPr>
        </p:nvSpPr>
        <p:spPr>
          <a:xfrm>
            <a:off x="457200" y="621480"/>
            <a:ext cx="8229600" cy="1143000"/>
          </a:xfrm>
        </p:spPr>
        <p:txBody>
          <a:bodyPr/>
          <a:lstStyle/>
          <a:p>
            <a:r>
              <a:rPr lang="cy-GB" dirty="0" smtClean="0"/>
              <a:t>Diffiniad: Trawsieithu </a:t>
            </a:r>
            <a:endParaRPr lang="cy-GB" dirty="0"/>
          </a:p>
        </p:txBody>
      </p:sp>
      <p:sp>
        <p:nvSpPr>
          <p:cNvPr id="3" name="Dalfan Cynnwys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cy-GB" sz="3200" dirty="0"/>
              <a:t>Y gallu i ‘[d]derbyn gwybodaeth mewn un iaith ac yna defnyddio’r wybodaeth honno yn yr iaith arall’ </a:t>
            </a:r>
          </a:p>
          <a:p>
            <a:pPr lvl="1" algn="r">
              <a:buNone/>
            </a:pPr>
            <a:r>
              <a:rPr lang="cy-GB" sz="2800" dirty="0"/>
              <a:t>(Williams, </a:t>
            </a:r>
            <a:r>
              <a:rPr lang="cy-GB" sz="2800" dirty="0" smtClean="0"/>
              <a:t>2003, t.292</a:t>
            </a:r>
            <a:r>
              <a:rPr lang="cy-GB" sz="2800" dirty="0"/>
              <a:t>)</a:t>
            </a:r>
          </a:p>
          <a:p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2924551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itl 1"/>
          <p:cNvSpPr>
            <a:spLocks noGrp="1"/>
          </p:cNvSpPr>
          <p:nvPr>
            <p:ph type="title"/>
          </p:nvPr>
        </p:nvSpPr>
        <p:spPr>
          <a:xfrm>
            <a:off x="457200" y="747604"/>
            <a:ext cx="8229600" cy="1143000"/>
          </a:xfrm>
        </p:spPr>
        <p:txBody>
          <a:bodyPr/>
          <a:lstStyle/>
          <a:p>
            <a:r>
              <a:rPr lang="cy-GB" dirty="0" smtClean="0"/>
              <a:t>Trawsieithu, cyfieithu ac aralleirio</a:t>
            </a:r>
            <a:endParaRPr lang="cy-GB" dirty="0"/>
          </a:p>
        </p:txBody>
      </p:sp>
      <p:sp>
        <p:nvSpPr>
          <p:cNvPr id="3" name="Dalfan Cynnwys 2"/>
          <p:cNvSpPr>
            <a:spLocks noGrp="1"/>
          </p:cNvSpPr>
          <p:nvPr>
            <p:ph idx="1"/>
          </p:nvPr>
        </p:nvSpPr>
        <p:spPr>
          <a:xfrm>
            <a:off x="457200" y="1710561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cy-GB" sz="3200" dirty="0"/>
              <a:t>Bydd sgiliau trawsieithu da yn eich helpu aralleirio a chrynhoi pethau rydych chi wedi’u darllen yn Saesneg i’r Gymraeg</a:t>
            </a:r>
          </a:p>
          <a:p>
            <a:pPr lvl="1"/>
            <a:r>
              <a:rPr lang="cy-GB" sz="3000" dirty="0"/>
              <a:t> A yw eich darn chi yn llawer byrrach na’r gwreiddiol? ☺</a:t>
            </a:r>
          </a:p>
          <a:p>
            <a:pPr lvl="1"/>
            <a:r>
              <a:rPr lang="cy-GB" sz="3000" dirty="0"/>
              <a:t>A yw strwythur y brawddegau yn wahanol? ☺</a:t>
            </a:r>
          </a:p>
          <a:p>
            <a:pPr lvl="1"/>
            <a:r>
              <a:rPr lang="cy-GB" sz="3000" dirty="0"/>
              <a:t>Oes elfen o ddehongliad eich hunan yn eich darn? </a:t>
            </a:r>
            <a:r>
              <a:rPr lang="cy-GB" sz="3000" dirty="0" smtClean="0"/>
              <a:t>☺</a:t>
            </a:r>
          </a:p>
          <a:p>
            <a:pPr lvl="1"/>
            <a:r>
              <a:rPr lang="cy-GB" sz="3000" dirty="0" smtClean="0"/>
              <a:t>Ydych chi wedi cyfieithu darn gair am air? </a:t>
            </a:r>
            <a:r>
              <a:rPr lang="cy-GB" sz="3000" dirty="0" smtClean="0">
                <a:sym typeface="Wingdings" panose="05000000000000000000" pitchFamily="2" charset="2"/>
              </a:rPr>
              <a:t></a:t>
            </a:r>
            <a:endParaRPr lang="cy-GB" sz="3000" dirty="0"/>
          </a:p>
          <a:p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6484898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itl 1"/>
          <p:cNvSpPr>
            <a:spLocks noGrp="1"/>
          </p:cNvSpPr>
          <p:nvPr>
            <p:ph type="title"/>
          </p:nvPr>
        </p:nvSpPr>
        <p:spPr>
          <a:xfrm>
            <a:off x="457200" y="542654"/>
            <a:ext cx="8229600" cy="1143000"/>
          </a:xfrm>
        </p:spPr>
        <p:txBody>
          <a:bodyPr/>
          <a:lstStyle/>
          <a:p>
            <a:r>
              <a:rPr lang="cy-GB" dirty="0" smtClean="0"/>
              <a:t>Cyfeirnodau </a:t>
            </a:r>
            <a:endParaRPr lang="cy-GB" dirty="0"/>
          </a:p>
        </p:txBody>
      </p:sp>
      <p:sp>
        <p:nvSpPr>
          <p:cNvPr id="3" name="Dalfan Cynnwy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Cohen, A.P. (1982</a:t>
            </a:r>
            <a:r>
              <a:rPr lang="en-GB" dirty="0" smtClean="0"/>
              <a:t>). Belonging</a:t>
            </a:r>
            <a:r>
              <a:rPr lang="en-GB" dirty="0"/>
              <a:t>: The Experience of </a:t>
            </a:r>
            <a:r>
              <a:rPr lang="en-GB" dirty="0" smtClean="0"/>
              <a:t>Culture</a:t>
            </a:r>
            <a:r>
              <a:rPr lang="en-GB" dirty="0"/>
              <a:t>.</a:t>
            </a:r>
            <a:r>
              <a:rPr lang="en-GB" dirty="0" smtClean="0"/>
              <a:t> </a:t>
            </a:r>
            <a:r>
              <a:rPr lang="en-GB" dirty="0" err="1" smtClean="0"/>
              <a:t>Yn</a:t>
            </a:r>
            <a:r>
              <a:rPr lang="en-GB" dirty="0" smtClean="0"/>
              <a:t>  </a:t>
            </a:r>
            <a:r>
              <a:rPr lang="en-GB" dirty="0"/>
              <a:t>Cohen, A.P. (</a:t>
            </a:r>
            <a:r>
              <a:rPr lang="en-GB" dirty="0" err="1"/>
              <a:t>gol</a:t>
            </a:r>
            <a:r>
              <a:rPr lang="en-GB" dirty="0"/>
              <a:t>.), </a:t>
            </a:r>
            <a:r>
              <a:rPr lang="en-GB" i="1" dirty="0"/>
              <a:t>Belonging, Identity and Social Organisation in British Rural </a:t>
            </a:r>
            <a:r>
              <a:rPr lang="en-GB" i="1" dirty="0" smtClean="0"/>
              <a:t>Cultures. </a:t>
            </a:r>
            <a:r>
              <a:rPr lang="en-GB" dirty="0" err="1" smtClean="0"/>
              <a:t>Manceinion</a:t>
            </a:r>
            <a:r>
              <a:rPr lang="en-GB" dirty="0"/>
              <a:t>: Manchester </a:t>
            </a:r>
            <a:r>
              <a:rPr lang="en-GB"/>
              <a:t>University </a:t>
            </a:r>
            <a:r>
              <a:rPr lang="en-GB" smtClean="0"/>
              <a:t>Press, </a:t>
            </a:r>
            <a:r>
              <a:rPr lang="en-GB" dirty="0" smtClean="0"/>
              <a:t>1–19.</a:t>
            </a:r>
            <a:endParaRPr lang="cy-GB" dirty="0" smtClean="0"/>
          </a:p>
          <a:p>
            <a:r>
              <a:rPr lang="cy-GB" dirty="0" smtClean="0"/>
              <a:t>Cunnington Wynn, L.A. (2019). “</a:t>
            </a:r>
            <a:r>
              <a:rPr lang="cy-GB" dirty="0"/>
              <a:t>Beth yw’r ots gennyf i am Gymru?”: Astudiaeth o allfudo a dyheadau pobl ifanc o’r bröydd </a:t>
            </a:r>
            <a:r>
              <a:rPr lang="cy-GB" dirty="0" smtClean="0"/>
              <a:t>Cymraeg. </a:t>
            </a:r>
            <a:r>
              <a:rPr lang="cy-GB" i="1" dirty="0" smtClean="0"/>
              <a:t>Gwerddon</a:t>
            </a:r>
            <a:r>
              <a:rPr lang="cy-GB" dirty="0" smtClean="0"/>
              <a:t>: 28, </a:t>
            </a:r>
            <a:r>
              <a:rPr lang="cy-GB" dirty="0"/>
              <a:t>43–63. </a:t>
            </a:r>
            <a:endParaRPr lang="cy-GB" dirty="0" smtClean="0"/>
          </a:p>
          <a:p>
            <a:r>
              <a:rPr lang="en-GB" dirty="0" smtClean="0"/>
              <a:t>Jones, </a:t>
            </a:r>
            <a:r>
              <a:rPr lang="en-GB" dirty="0" err="1" smtClean="0"/>
              <a:t>Rh.A</a:t>
            </a:r>
            <a:r>
              <a:rPr lang="en-GB" dirty="0" smtClean="0"/>
              <a:t>. (2010). Learning </a:t>
            </a:r>
            <a:r>
              <a:rPr lang="en-GB" dirty="0"/>
              <a:t>beyond the state: the pedagogical spaces of the CAB </a:t>
            </a:r>
            <a:r>
              <a:rPr lang="en-GB" dirty="0" smtClean="0"/>
              <a:t>service. </a:t>
            </a:r>
            <a:r>
              <a:rPr lang="en-GB" i="1" dirty="0" smtClean="0"/>
              <a:t>Citizenship Studies</a:t>
            </a:r>
            <a:r>
              <a:rPr lang="en-GB" dirty="0" smtClean="0"/>
              <a:t>: </a:t>
            </a:r>
            <a:r>
              <a:rPr lang="en-GB" dirty="0"/>
              <a:t>14, </a:t>
            </a:r>
            <a:r>
              <a:rPr lang="en-GB" dirty="0" smtClean="0"/>
              <a:t>(6), 725-738.</a:t>
            </a: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810052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itl 1"/>
          <p:cNvSpPr>
            <a:spLocks noGrp="1"/>
          </p:cNvSpPr>
          <p:nvPr>
            <p:ph type="title"/>
          </p:nvPr>
        </p:nvSpPr>
        <p:spPr>
          <a:xfrm>
            <a:off x="1330977" y="703042"/>
            <a:ext cx="6172200" cy="857250"/>
          </a:xfrm>
        </p:spPr>
        <p:txBody>
          <a:bodyPr>
            <a:normAutofit/>
          </a:bodyPr>
          <a:lstStyle/>
          <a:p>
            <a:r>
              <a:rPr lang="cy-GB" sz="4000" dirty="0" smtClean="0"/>
              <a:t>I ddechrau...</a:t>
            </a:r>
            <a:endParaRPr lang="cy-GB" sz="4000" dirty="0"/>
          </a:p>
        </p:txBody>
      </p:sp>
      <p:sp>
        <p:nvSpPr>
          <p:cNvPr id="3" name="Dalfan Cynnwys 2"/>
          <p:cNvSpPr>
            <a:spLocks noGrp="1"/>
          </p:cNvSpPr>
          <p:nvPr>
            <p:ph idx="1"/>
          </p:nvPr>
        </p:nvSpPr>
        <p:spPr>
          <a:xfrm>
            <a:off x="537499" y="1560292"/>
            <a:ext cx="8229600" cy="5029694"/>
          </a:xfrm>
        </p:spPr>
        <p:txBody>
          <a:bodyPr>
            <a:normAutofit fontScale="85000" lnSpcReduction="20000"/>
          </a:bodyPr>
          <a:lstStyle/>
          <a:p>
            <a:r>
              <a:rPr lang="cy-GB" sz="3600" dirty="0" smtClean="0"/>
              <a:t>Dylech fod wedi cwblhau’r ymarfer byr i greu diffiniadau ar gyfer y gwahanol ffyrdd mae pobl yn y byd academaidd yn eu defnyddio i gydnabod gwaith awduron eraill maen nhw wedi’i ddefnyddio wrth ysgrifennu darn o waith eu hunain.</a:t>
            </a:r>
          </a:p>
          <a:p>
            <a:r>
              <a:rPr lang="cy-GB" sz="3600" dirty="0" smtClean="0"/>
              <a:t>Ffynonellau yw’r enw rydym yn roi i’r darnau o waith gan awduron eraill rydym yn eu defnyddio i ysgrifennu darn o waith ein hunain (e.e. traethawd, adroddiad) </a:t>
            </a:r>
          </a:p>
          <a:p>
            <a:r>
              <a:rPr lang="cy-GB" sz="3600" dirty="0" smtClean="0"/>
              <a:t>Cymharwch eich diffiniadau gyda’r diffiniadau sy’n dilyn</a:t>
            </a:r>
          </a:p>
        </p:txBody>
      </p:sp>
    </p:spTree>
    <p:extLst>
      <p:ext uri="{BB962C8B-B14F-4D97-AF65-F5344CB8AC3E}">
        <p14:creationId xmlns:p14="http://schemas.microsoft.com/office/powerpoint/2010/main" val="284375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itl 1"/>
          <p:cNvSpPr>
            <a:spLocks noGrp="1"/>
          </p:cNvSpPr>
          <p:nvPr>
            <p:ph type="title"/>
          </p:nvPr>
        </p:nvSpPr>
        <p:spPr>
          <a:xfrm>
            <a:off x="371856" y="830092"/>
            <a:ext cx="8229600" cy="857250"/>
          </a:xfrm>
        </p:spPr>
        <p:txBody>
          <a:bodyPr>
            <a:normAutofit/>
          </a:bodyPr>
          <a:lstStyle/>
          <a:p>
            <a:r>
              <a:rPr lang="cy-GB" sz="3600" dirty="0" smtClean="0"/>
              <a:t>Diffiniad</a:t>
            </a:r>
            <a:r>
              <a:rPr lang="cy-GB" sz="3600" dirty="0"/>
              <a:t>: </a:t>
            </a:r>
            <a:r>
              <a:rPr lang="cy-GB" sz="3600" dirty="0" smtClean="0"/>
              <a:t>Dyfyniad (</a:t>
            </a:r>
            <a:r>
              <a:rPr lang="cy-GB" sz="3600" i="1" dirty="0" err="1" smtClean="0"/>
              <a:t>quotation</a:t>
            </a:r>
            <a:r>
              <a:rPr lang="cy-GB" sz="3600" dirty="0" smtClean="0"/>
              <a:t>)</a:t>
            </a:r>
            <a:endParaRPr lang="cy-GB" sz="3600" dirty="0"/>
          </a:p>
        </p:txBody>
      </p:sp>
      <p:sp>
        <p:nvSpPr>
          <p:cNvPr id="3" name="Dalfan Cynnwys 2"/>
          <p:cNvSpPr>
            <a:spLocks noGrp="1"/>
          </p:cNvSpPr>
          <p:nvPr>
            <p:ph idx="1"/>
          </p:nvPr>
        </p:nvSpPr>
        <p:spPr>
          <a:xfrm>
            <a:off x="371856" y="1450429"/>
            <a:ext cx="8229600" cy="5265682"/>
          </a:xfrm>
        </p:spPr>
        <p:txBody>
          <a:bodyPr/>
          <a:lstStyle/>
          <a:p>
            <a:r>
              <a:rPr lang="cy-GB" sz="2600" dirty="0"/>
              <a:t>Defnyddio’r union eiriau yn y ffynhonnell wreiddiol</a:t>
            </a:r>
          </a:p>
          <a:p>
            <a:r>
              <a:rPr lang="cy-GB" sz="2600" dirty="0"/>
              <a:t>Rhaid defnyddio “dyfynodau” wrth </a:t>
            </a:r>
            <a:r>
              <a:rPr lang="cy-GB" sz="2600" dirty="0" smtClean="0"/>
              <a:t>ddyfynnu neu roi’r dyfyniad mewn paragraff ar wahân wedi’i fewnoli (</a:t>
            </a:r>
            <a:r>
              <a:rPr lang="cy-GB" sz="2600" i="1" dirty="0" err="1" smtClean="0"/>
              <a:t>indented</a:t>
            </a:r>
            <a:r>
              <a:rPr lang="cy-GB" sz="2600" dirty="0"/>
              <a:t>)</a:t>
            </a:r>
          </a:p>
          <a:p>
            <a:r>
              <a:rPr lang="cy-GB" sz="2600" dirty="0"/>
              <a:t>Rhaid defnyddio cyfeiriad bob tro y byddwch yn dyfynnu</a:t>
            </a:r>
            <a:r>
              <a:rPr lang="cy-GB" sz="2600" dirty="0" smtClean="0"/>
              <a:t>.</a:t>
            </a:r>
          </a:p>
          <a:p>
            <a:r>
              <a:rPr lang="cy-GB" sz="2600" dirty="0"/>
              <a:t>“Gellir </a:t>
            </a:r>
            <a:r>
              <a:rPr lang="cy-GB" sz="2600" dirty="0" smtClean="0"/>
              <a:t>dadlau </a:t>
            </a:r>
            <a:r>
              <a:rPr lang="cy-GB" sz="2600" dirty="0"/>
              <a:t>bod </a:t>
            </a:r>
            <a:r>
              <a:rPr lang="cy-GB" sz="2600" dirty="0" smtClean="0"/>
              <a:t>statws y fro </a:t>
            </a:r>
            <a:r>
              <a:rPr lang="cy-GB" sz="2600" dirty="0"/>
              <a:t>Gymraeg yn  ddadleuol” (Cunnington Wynn, 2019, t.46</a:t>
            </a:r>
            <a:r>
              <a:rPr lang="cy-GB" sz="2600" dirty="0" smtClean="0"/>
              <a:t>)</a:t>
            </a:r>
          </a:p>
          <a:p>
            <a:r>
              <a:rPr lang="cy-GB" sz="2600" dirty="0" smtClean="0"/>
              <a:t>Confensiwn academaidd: dim angen cyfieithu dyfyniad sydd mewn iaith arall os oes disgwyl bydd y gynulleidfa yn yr iaith honno </a:t>
            </a:r>
          </a:p>
          <a:p>
            <a:pPr lvl="1"/>
            <a:r>
              <a:rPr lang="cy-GB" sz="2400" dirty="0" smtClean="0"/>
              <a:t>Felly dim angen cyfieithu dyfyniadau Saesneg wrth ysgrifennu’n Gymraeg (fel arfer)</a:t>
            </a:r>
          </a:p>
          <a:p>
            <a:pPr marL="600075" lvl="2" indent="0" algn="just">
              <a:spcAft>
                <a:spcPts val="24"/>
              </a:spcAft>
              <a:buNone/>
            </a:pPr>
            <a:endParaRPr lang="cy-GB" dirty="0"/>
          </a:p>
          <a:p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564254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6530" y="688086"/>
            <a:ext cx="6172200" cy="85725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cy-GB" sz="4000" dirty="0" smtClean="0"/>
              <a:t>Diffiniad: cyfeiriad (</a:t>
            </a:r>
            <a:r>
              <a:rPr lang="cy-GB" sz="4000" i="1" dirty="0" err="1" smtClean="0"/>
              <a:t>citation</a:t>
            </a:r>
            <a:r>
              <a:rPr lang="cy-GB" sz="4000" dirty="0"/>
              <a:t>)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408" y="1743456"/>
            <a:ext cx="7832657" cy="4937760"/>
          </a:xfrm>
        </p:spPr>
        <p:txBody>
          <a:bodyPr>
            <a:normAutofit/>
          </a:bodyPr>
          <a:lstStyle/>
          <a:p>
            <a:r>
              <a:rPr lang="cy-GB" sz="2600" dirty="0" smtClean="0"/>
              <a:t>Mae cyfeiriad yn nodi enw’r awdur, y flwyddyn ac weithiau rhif y dudalen yn y ffynhonnell</a:t>
            </a:r>
          </a:p>
          <a:p>
            <a:r>
              <a:rPr lang="cy-GB" sz="2600" dirty="0" smtClean="0"/>
              <a:t>Yn aml defnyddir berf i adrodd:</a:t>
            </a:r>
          </a:p>
          <a:p>
            <a:pPr lvl="1"/>
            <a:r>
              <a:rPr lang="cy-GB" dirty="0" smtClean="0"/>
              <a:t> </a:t>
            </a:r>
            <a:r>
              <a:rPr lang="cy-GB" sz="2400" dirty="0" smtClean="0"/>
              <a:t>Mae Jones (2010, t.725) yn dadlau bod…</a:t>
            </a:r>
          </a:p>
          <a:p>
            <a:pPr lvl="1"/>
            <a:r>
              <a:rPr lang="cy-GB" sz="2400" dirty="0" smtClean="0"/>
              <a:t>Yn dilyn dadl Jones (2010, t.725) gellir gweld bod…..</a:t>
            </a:r>
          </a:p>
          <a:p>
            <a:r>
              <a:rPr lang="cy-GB" sz="2600" dirty="0" smtClean="0"/>
              <a:t>Gall y cyfeiriad gael ei gynnwys mewn troednodyn neu mewn ôl-nodyn:</a:t>
            </a:r>
          </a:p>
          <a:p>
            <a:pPr lvl="1"/>
            <a:r>
              <a:rPr lang="cy-GB" sz="2400" dirty="0" smtClean="0"/>
              <a:t>e.e. Mae nifer o resymau'n cefnogi’r safbwynt hwnnw</a:t>
            </a:r>
            <a:r>
              <a:rPr lang="cy-GB" sz="2400" baseline="30000" dirty="0" smtClean="0"/>
              <a:t>(1)</a:t>
            </a:r>
            <a:endParaRPr lang="cy-GB" sz="2400" dirty="0" smtClean="0"/>
          </a:p>
          <a:p>
            <a:r>
              <a:rPr lang="cy-GB" sz="2600" dirty="0" smtClean="0"/>
              <a:t>Yn ogystal â nodi cyfeiriad pan fyddwch yn defnyddio dyfyniad, rhaid ichi hefyd ddefnyddio cyfeirnod pan fyddwch yn aralleirio syniad yn eich geiriau eich hun. </a:t>
            </a:r>
          </a:p>
          <a:p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316314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itl 1"/>
          <p:cNvSpPr>
            <a:spLocks noGrp="1"/>
          </p:cNvSpPr>
          <p:nvPr>
            <p:ph type="title"/>
          </p:nvPr>
        </p:nvSpPr>
        <p:spPr>
          <a:xfrm>
            <a:off x="457200" y="900010"/>
            <a:ext cx="8229600" cy="857250"/>
          </a:xfrm>
        </p:spPr>
        <p:txBody>
          <a:bodyPr>
            <a:normAutofit/>
          </a:bodyPr>
          <a:lstStyle/>
          <a:p>
            <a:r>
              <a:rPr lang="cy-GB" sz="3600" dirty="0" smtClean="0"/>
              <a:t>Diffiniad: Cyfeirnod (</a:t>
            </a:r>
            <a:r>
              <a:rPr lang="cy-GB" sz="3600" i="1" dirty="0" err="1"/>
              <a:t>r</a:t>
            </a:r>
            <a:r>
              <a:rPr lang="cy-GB" sz="3600" i="1" dirty="0" err="1" smtClean="0"/>
              <a:t>eference</a:t>
            </a:r>
            <a:r>
              <a:rPr lang="cy-GB" sz="3600" i="1" dirty="0" smtClean="0"/>
              <a:t>)</a:t>
            </a:r>
            <a:endParaRPr lang="cy-GB" sz="3600" dirty="0"/>
          </a:p>
        </p:txBody>
      </p:sp>
      <p:sp>
        <p:nvSpPr>
          <p:cNvPr id="3" name="Dalfan Cynnwys 2"/>
          <p:cNvSpPr>
            <a:spLocks noGrp="1"/>
          </p:cNvSpPr>
          <p:nvPr>
            <p:ph idx="1"/>
          </p:nvPr>
        </p:nvSpPr>
        <p:spPr>
          <a:xfrm>
            <a:off x="457200" y="1639615"/>
            <a:ext cx="8229600" cy="5218386"/>
          </a:xfrm>
        </p:spPr>
        <p:txBody>
          <a:bodyPr>
            <a:normAutofit fontScale="92500"/>
          </a:bodyPr>
          <a:lstStyle/>
          <a:p>
            <a:r>
              <a:rPr lang="cy-GB" sz="2600" dirty="0"/>
              <a:t>Mae cyfeirnod yn nodi manylion llawn y ffynhonnell yr ydych yn ei defnyddio. </a:t>
            </a:r>
          </a:p>
          <a:p>
            <a:r>
              <a:rPr lang="cy-GB" sz="2600" dirty="0"/>
              <a:t>Mae’n ymddangos fel un cofnod mewn llyfryddiaeth Mae’n cynnwys enw’r awdur, y golygydd (os bydd hyn yn briodol), y flwyddyn cyhoeddi, teitl (ac isdeitl) y ffynhonnell, argraffiad (os yw’n 2</a:t>
            </a:r>
            <a:r>
              <a:rPr lang="cy-GB" sz="2600" baseline="30000" dirty="0"/>
              <a:t>il</a:t>
            </a:r>
            <a:r>
              <a:rPr lang="cy-GB" sz="2600" dirty="0"/>
              <a:t> argraffiad neu’n un diweddarach), dinas y cyhoeddwr, cwmni cyhoeddi.</a:t>
            </a:r>
          </a:p>
          <a:p>
            <a:r>
              <a:rPr lang="cy-GB" sz="2600" dirty="0"/>
              <a:t>Mae’r drefn yn wahanol ar gyfer gwahanol arddulliau o gyfeirnod. Mae’r drefn uchod yn dilyn dull </a:t>
            </a:r>
            <a:r>
              <a:rPr lang="cy-GB" sz="2600" dirty="0" err="1"/>
              <a:t>Harvard</a:t>
            </a:r>
            <a:r>
              <a:rPr lang="cy-GB" sz="2600" dirty="0"/>
              <a:t> neu APA.</a:t>
            </a:r>
          </a:p>
          <a:p>
            <a:r>
              <a:rPr lang="cy-GB" sz="2600" dirty="0"/>
              <a:t>Mae rhai canllawiau arddull yn argymell cynnwys cyfeiriad yn y troednodyn cyntaf ar waelod y dudalen, ac mae unrhyw gyfeiriadau  at yr un ffynhonnell sy’n dilyn yn ymddangos fel cyfeirnod mewn troednodyn (e.e. MHRA).</a:t>
            </a:r>
          </a:p>
          <a:p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863432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itl 1"/>
          <p:cNvSpPr>
            <a:spLocks noGrp="1"/>
          </p:cNvSpPr>
          <p:nvPr>
            <p:ph type="title"/>
          </p:nvPr>
        </p:nvSpPr>
        <p:spPr>
          <a:xfrm>
            <a:off x="457200" y="605714"/>
            <a:ext cx="8229600" cy="1143000"/>
          </a:xfrm>
        </p:spPr>
        <p:txBody>
          <a:bodyPr>
            <a:normAutofit/>
          </a:bodyPr>
          <a:lstStyle/>
          <a:p>
            <a:r>
              <a:rPr lang="cy-GB" sz="3600" dirty="0" smtClean="0"/>
              <a:t>Enghraifft: Cyfeirnod</a:t>
            </a:r>
            <a:endParaRPr lang="cy-GB" sz="3600" dirty="0"/>
          </a:p>
        </p:txBody>
      </p:sp>
      <p:sp>
        <p:nvSpPr>
          <p:cNvPr id="3" name="Dalfan Cynnwys 2"/>
          <p:cNvSpPr>
            <a:spLocks noGrp="1"/>
          </p:cNvSpPr>
          <p:nvPr>
            <p:ph idx="1"/>
          </p:nvPr>
        </p:nvSpPr>
        <p:spPr>
          <a:xfrm>
            <a:off x="457200" y="174871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sz="3600" dirty="0"/>
              <a:t>Cohen, </a:t>
            </a:r>
            <a:r>
              <a:rPr lang="en-GB" sz="3600" dirty="0" smtClean="0"/>
              <a:t>A.P</a:t>
            </a:r>
            <a:r>
              <a:rPr lang="en-GB" sz="3600" dirty="0"/>
              <a:t>. </a:t>
            </a:r>
            <a:r>
              <a:rPr lang="en-GB" sz="3600" dirty="0" smtClean="0"/>
              <a:t>(</a:t>
            </a:r>
            <a:r>
              <a:rPr lang="en-GB" sz="3600" dirty="0"/>
              <a:t>1982</a:t>
            </a:r>
            <a:r>
              <a:rPr lang="en-GB" sz="3600" dirty="0" smtClean="0"/>
              <a:t>), ‘</a:t>
            </a:r>
            <a:r>
              <a:rPr lang="en-GB" sz="3600" dirty="0"/>
              <a:t>Belonging: </a:t>
            </a:r>
            <a:r>
              <a:rPr lang="en-GB" sz="3600" dirty="0" smtClean="0"/>
              <a:t>The Experience </a:t>
            </a:r>
            <a:r>
              <a:rPr lang="en-GB" sz="3600" dirty="0"/>
              <a:t>of </a:t>
            </a:r>
            <a:r>
              <a:rPr lang="en-GB" sz="3600" dirty="0" smtClean="0"/>
              <a:t>Culture</a:t>
            </a:r>
            <a:r>
              <a:rPr lang="en-GB" sz="3600" dirty="0"/>
              <a:t>’, </a:t>
            </a:r>
            <a:r>
              <a:rPr lang="en-GB" sz="3600" dirty="0" err="1"/>
              <a:t>yn</a:t>
            </a:r>
            <a:r>
              <a:rPr lang="en-GB" sz="3600" dirty="0"/>
              <a:t>  Cohen, </a:t>
            </a:r>
            <a:r>
              <a:rPr lang="en-GB" sz="3600" dirty="0" smtClean="0"/>
              <a:t>A.P</a:t>
            </a:r>
            <a:r>
              <a:rPr lang="en-GB" sz="3600" dirty="0"/>
              <a:t>. </a:t>
            </a:r>
            <a:r>
              <a:rPr lang="en-GB" sz="3600" dirty="0" smtClean="0"/>
              <a:t>(</a:t>
            </a:r>
            <a:r>
              <a:rPr lang="en-GB" sz="3600" dirty="0" err="1"/>
              <a:t>gol</a:t>
            </a:r>
            <a:r>
              <a:rPr lang="en-GB" sz="3600" dirty="0"/>
              <a:t>.), </a:t>
            </a:r>
            <a:r>
              <a:rPr lang="en-GB" sz="3600" i="1" dirty="0"/>
              <a:t>Belonging, Identity and Social Organisation in British Rural Cultures </a:t>
            </a:r>
            <a:r>
              <a:rPr lang="en-GB" sz="3600" dirty="0"/>
              <a:t>(</a:t>
            </a:r>
            <a:r>
              <a:rPr lang="en-GB" sz="3600" dirty="0" err="1"/>
              <a:t>Manceinion</a:t>
            </a:r>
            <a:r>
              <a:rPr lang="en-GB" sz="3600" dirty="0"/>
              <a:t>: Manchester University Press), </a:t>
            </a:r>
            <a:r>
              <a:rPr lang="en-GB" sz="3600" dirty="0" err="1"/>
              <a:t>tt</a:t>
            </a:r>
            <a:r>
              <a:rPr lang="en-GB" sz="3600" dirty="0"/>
              <a:t>. 1–19.</a:t>
            </a:r>
            <a:endParaRPr lang="en-US" sz="3600" dirty="0"/>
          </a:p>
          <a:p>
            <a:pPr marL="0" indent="0">
              <a:buNone/>
            </a:pPr>
            <a:endParaRPr lang="cy-GB" dirty="0" smtClean="0"/>
          </a:p>
          <a:p>
            <a:pPr marL="0" indent="0">
              <a:buNone/>
            </a:pP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426846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itl 1"/>
          <p:cNvSpPr>
            <a:spLocks noGrp="1"/>
          </p:cNvSpPr>
          <p:nvPr>
            <p:ph type="title"/>
          </p:nvPr>
        </p:nvSpPr>
        <p:spPr>
          <a:xfrm>
            <a:off x="914400" y="6818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y-GB" sz="3600" dirty="0" smtClean="0"/>
              <a:t>Cyfeirnodau a Llyfryddiaeth </a:t>
            </a:r>
            <a:br>
              <a:rPr lang="cy-GB" sz="3600" dirty="0" smtClean="0"/>
            </a:br>
            <a:r>
              <a:rPr lang="cy-GB" sz="3600" dirty="0" smtClean="0"/>
              <a:t>(</a:t>
            </a:r>
            <a:r>
              <a:rPr lang="cy-GB" sz="3600" i="1" dirty="0" err="1"/>
              <a:t>r</a:t>
            </a:r>
            <a:r>
              <a:rPr lang="cy-GB" sz="3600" i="1" dirty="0" err="1" smtClean="0"/>
              <a:t>eferences</a:t>
            </a:r>
            <a:r>
              <a:rPr lang="cy-GB" sz="3600" i="1" dirty="0" smtClean="0"/>
              <a:t> and </a:t>
            </a:r>
            <a:r>
              <a:rPr lang="cy-GB" sz="3600" i="1" dirty="0" err="1" smtClean="0"/>
              <a:t>bibliography</a:t>
            </a:r>
            <a:r>
              <a:rPr lang="cy-GB" sz="3600" dirty="0"/>
              <a:t>)</a:t>
            </a:r>
          </a:p>
        </p:txBody>
      </p:sp>
      <p:sp>
        <p:nvSpPr>
          <p:cNvPr id="3" name="Dalfan Cynnwys 2"/>
          <p:cNvSpPr>
            <a:spLocks noGrp="1"/>
          </p:cNvSpPr>
          <p:nvPr>
            <p:ph idx="1"/>
          </p:nvPr>
        </p:nvSpPr>
        <p:spPr>
          <a:xfrm>
            <a:off x="504496" y="1764794"/>
            <a:ext cx="8229600" cy="4888254"/>
          </a:xfrm>
        </p:spPr>
        <p:txBody>
          <a:bodyPr>
            <a:noAutofit/>
          </a:bodyPr>
          <a:lstStyle/>
          <a:p>
            <a:r>
              <a:rPr lang="cy-GB" sz="2600" dirty="0"/>
              <a:t>Mae rhestr cyfeirnodau yn cynnwys pob ffynhonnell yr ydych yn cyfeirio atyn nhw yn y gwaith yr ydych yn ei gyflwyno.</a:t>
            </a:r>
          </a:p>
          <a:p>
            <a:r>
              <a:rPr lang="cy-GB" sz="2600" dirty="0"/>
              <a:t>Mae llyfryddiaeth yn cynnwys pob darn o waith yr ydych wedi edrych arno wrth ddatblygu’ch gwaith.</a:t>
            </a:r>
          </a:p>
          <a:p>
            <a:r>
              <a:rPr lang="cy-GB" sz="2600" dirty="0"/>
              <a:t>Mae’n syniad da cyfeirio at bob darn o waith rydych chi wedi’i ddarllen, a chreu rhestr cyfeirnodau yn hytrach na llyfryddiaeth.</a:t>
            </a:r>
          </a:p>
          <a:p>
            <a:pPr lvl="1"/>
            <a:r>
              <a:rPr lang="cy-GB" sz="2300" dirty="0"/>
              <a:t>Os nad ydych chi’n cyfeirio at ddarn o waith rydych chi wedi’i ddarllen ac mae’n amlwg bod syniad rydych yn ei drafod yn deillio o’r gwaith hwn, mae’n debygol bydd hyn yn achosi problemau ichi.</a:t>
            </a:r>
          </a:p>
        </p:txBody>
      </p:sp>
    </p:spTree>
    <p:extLst>
      <p:ext uri="{BB962C8B-B14F-4D97-AF65-F5344CB8AC3E}">
        <p14:creationId xmlns:p14="http://schemas.microsoft.com/office/powerpoint/2010/main" val="997360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itl 1"/>
          <p:cNvSpPr>
            <a:spLocks noGrp="1"/>
          </p:cNvSpPr>
          <p:nvPr>
            <p:ph type="title"/>
          </p:nvPr>
        </p:nvSpPr>
        <p:spPr>
          <a:xfrm>
            <a:off x="420624" y="884208"/>
            <a:ext cx="8229600" cy="857250"/>
          </a:xfrm>
        </p:spPr>
        <p:txBody>
          <a:bodyPr>
            <a:normAutofit/>
          </a:bodyPr>
          <a:lstStyle/>
          <a:p>
            <a:r>
              <a:rPr lang="cy-GB" sz="3600" dirty="0" smtClean="0"/>
              <a:t>Diffiniad: Crynhoi (</a:t>
            </a:r>
            <a:r>
              <a:rPr lang="cy-GB" sz="3600" i="1" dirty="0" err="1" smtClean="0"/>
              <a:t>summarising</a:t>
            </a:r>
            <a:r>
              <a:rPr lang="cy-GB" sz="3600" dirty="0"/>
              <a:t>)</a:t>
            </a:r>
          </a:p>
        </p:txBody>
      </p:sp>
      <p:sp>
        <p:nvSpPr>
          <p:cNvPr id="3" name="Dalfan Cynnwys 2"/>
          <p:cNvSpPr>
            <a:spLocks noGrp="1"/>
          </p:cNvSpPr>
          <p:nvPr>
            <p:ph idx="1"/>
          </p:nvPr>
        </p:nvSpPr>
        <p:spPr>
          <a:xfrm>
            <a:off x="420624" y="1513489"/>
            <a:ext cx="8229600" cy="5186855"/>
          </a:xfrm>
        </p:spPr>
        <p:txBody>
          <a:bodyPr>
            <a:normAutofit/>
          </a:bodyPr>
          <a:lstStyle/>
          <a:p>
            <a:r>
              <a:rPr lang="cy-GB" sz="2600" dirty="0" smtClean="0"/>
              <a:t>Mae crynodeb yn rhoi trosolwg o’r pwyntiau allweddol mewn testun.  </a:t>
            </a:r>
          </a:p>
          <a:p>
            <a:pPr lvl="1"/>
            <a:r>
              <a:rPr lang="cy-GB" sz="2400" dirty="0" smtClean="0"/>
              <a:t>Gall crynodeb ffocysu ar thema llyfr yn ei gyfanrwydd, erthygl neu bennod.  Neu gall ffocysu ar ddarnau byrrach, megis tudalen neu paragraffau. </a:t>
            </a:r>
          </a:p>
          <a:p>
            <a:r>
              <a:rPr lang="cy-GB" sz="2600" dirty="0" smtClean="0"/>
              <a:t>Nod crynhoi yw adnabod y pwyntiau allweddol a lleihau hyd y gwaith gwreiddiol er mwyn darparu syniadau sy’n cefnogi thema eich traethawd eich hun.  </a:t>
            </a:r>
          </a:p>
          <a:p>
            <a:pPr lvl="1"/>
            <a:r>
              <a:rPr lang="cy-GB" sz="2400" dirty="0" smtClean="0"/>
              <a:t>Mae angen ichi gysylltu’r syniadau yn y crynodeb i’ch dadl neu’ch dehongliad eich hun o’r pwnc dan sylw. </a:t>
            </a:r>
          </a:p>
          <a:p>
            <a:r>
              <a:rPr lang="cy-GB" sz="2600" dirty="0" smtClean="0"/>
              <a:t>Os ydych yn cynnwys crynodeb o waith awdur arall, mae angen ichi gynnwys cyfeiriad at y gwaith hwn.</a:t>
            </a:r>
            <a:endParaRPr lang="cy-GB" sz="2600" dirty="0"/>
          </a:p>
        </p:txBody>
      </p:sp>
    </p:spTree>
    <p:extLst>
      <p:ext uri="{BB962C8B-B14F-4D97-AF65-F5344CB8AC3E}">
        <p14:creationId xmlns:p14="http://schemas.microsoft.com/office/powerpoint/2010/main" val="109725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itl 1"/>
          <p:cNvSpPr>
            <a:spLocks noGrp="1"/>
          </p:cNvSpPr>
          <p:nvPr>
            <p:ph type="title"/>
          </p:nvPr>
        </p:nvSpPr>
        <p:spPr>
          <a:xfrm>
            <a:off x="457200" y="859731"/>
            <a:ext cx="8229600" cy="857250"/>
          </a:xfrm>
        </p:spPr>
        <p:txBody>
          <a:bodyPr>
            <a:normAutofit/>
          </a:bodyPr>
          <a:lstStyle/>
          <a:p>
            <a:r>
              <a:rPr lang="cy-GB" sz="3600" dirty="0" smtClean="0"/>
              <a:t>Diffiniad: Aralleirio (</a:t>
            </a:r>
            <a:r>
              <a:rPr lang="cy-GB" sz="3600" i="1" dirty="0" err="1" smtClean="0"/>
              <a:t>paraphrasing</a:t>
            </a:r>
            <a:r>
              <a:rPr lang="cy-GB" sz="3600" dirty="0" smtClean="0"/>
              <a:t>)</a:t>
            </a:r>
            <a:endParaRPr lang="cy-GB" sz="3600" dirty="0"/>
          </a:p>
        </p:txBody>
      </p:sp>
      <p:sp>
        <p:nvSpPr>
          <p:cNvPr id="3" name="Dalfan Cynnwys 2"/>
          <p:cNvSpPr>
            <a:spLocks noGrp="1"/>
          </p:cNvSpPr>
          <p:nvPr>
            <p:ph idx="1"/>
          </p:nvPr>
        </p:nvSpPr>
        <p:spPr>
          <a:xfrm>
            <a:off x="457200" y="1576552"/>
            <a:ext cx="8229600" cy="5281448"/>
          </a:xfrm>
        </p:spPr>
        <p:txBody>
          <a:bodyPr>
            <a:normAutofit fontScale="92500" lnSpcReduction="20000"/>
          </a:bodyPr>
          <a:lstStyle/>
          <a:p>
            <a:r>
              <a:rPr lang="cy-GB" sz="2700" dirty="0" smtClean="0"/>
              <a:t>Defnyddio </a:t>
            </a:r>
            <a:r>
              <a:rPr lang="cy-GB" sz="2700" dirty="0"/>
              <a:t>syniadau rhywun arall gan eu cyfleu yn eich geiriau eich </a:t>
            </a:r>
            <a:r>
              <a:rPr lang="cy-GB" sz="2700" dirty="0" smtClean="0"/>
              <a:t>hun.</a:t>
            </a:r>
          </a:p>
          <a:p>
            <a:r>
              <a:rPr lang="cy-GB" sz="2700" dirty="0" smtClean="0"/>
              <a:t>Yn aml, bydd aralleiriad tua’r un hyd â’r darn yn y ffynhonnell wreiddiol.</a:t>
            </a:r>
          </a:p>
          <a:p>
            <a:r>
              <a:rPr lang="cy-GB" sz="2700" dirty="0" smtClean="0"/>
              <a:t>Bydd rhai o’r cysyniadau allweddol yn ymddangos yn y ddau destun ond bydd y geiriau sy’n mynegi’r cysyniadau yn wahanol.</a:t>
            </a:r>
            <a:endParaRPr lang="cy-GB" sz="2700" dirty="0"/>
          </a:p>
          <a:p>
            <a:r>
              <a:rPr lang="cy-GB" sz="2700" dirty="0"/>
              <a:t>NID newid gair neu ddau yma ac acw o frawddeg rhywun arall, newid strwythur y frawddeg gan gynnal y geiriau gwreiddiol, na newid rhai geiriau i gyfystyron</a:t>
            </a:r>
            <a:r>
              <a:rPr lang="cy-GB" sz="2700" dirty="0" smtClean="0"/>
              <a:t>.</a:t>
            </a:r>
          </a:p>
          <a:p>
            <a:r>
              <a:rPr lang="cy-GB" sz="2700" dirty="0" smtClean="0"/>
              <a:t>Rhaid cysylltu syniadau rydych chi wedi’u haralleirio gyda’ch dadl eich hun, felly fyddan nhw ddim yn dilyn trefn y gwaith gwreiddiol.  </a:t>
            </a:r>
            <a:endParaRPr lang="cy-GB" sz="2700" dirty="0"/>
          </a:p>
          <a:p>
            <a:r>
              <a:rPr lang="cy-GB" sz="2700" dirty="0"/>
              <a:t>Mae angen </a:t>
            </a:r>
            <a:r>
              <a:rPr lang="cy-GB" sz="2700" dirty="0" smtClean="0"/>
              <a:t>cynnwys cyfeiriad at y ffynhonnell wreiddiol wrth aralleirio</a:t>
            </a:r>
            <a:endParaRPr lang="cy-GB" sz="2700" dirty="0"/>
          </a:p>
          <a:p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443068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em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1013</Words>
  <Application>Microsoft Office PowerPoint</Application>
  <PresentationFormat>Sioe Ar-sgrin (4:3)</PresentationFormat>
  <Paragraphs>65</Paragraphs>
  <Slides>12</Slides>
  <Notes>1</Notes>
  <HiddenSlides>0</HiddenSlides>
  <MMClips>0</MMClips>
  <ScaleCrop>false</ScaleCrop>
  <HeadingPairs>
    <vt:vector size="6" baseType="variant">
      <vt:variant>
        <vt:lpstr>Ffontiau a Ddefnyddiwyd</vt:lpstr>
      </vt:variant>
      <vt:variant>
        <vt:i4>3</vt:i4>
      </vt:variant>
      <vt:variant>
        <vt:lpstr>Thema</vt:lpstr>
      </vt:variant>
      <vt:variant>
        <vt:i4>1</vt:i4>
      </vt:variant>
      <vt:variant>
        <vt:lpstr>Teitlau Sleidiau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Office Theme</vt:lpstr>
      <vt:lpstr>Cyflwyniad PowerPoint</vt:lpstr>
      <vt:lpstr>I ddechrau...</vt:lpstr>
      <vt:lpstr>Diffiniad: Dyfyniad (quotation)</vt:lpstr>
      <vt:lpstr>  Diffiniad: cyfeiriad (citation) </vt:lpstr>
      <vt:lpstr>Diffiniad: Cyfeirnod (reference)</vt:lpstr>
      <vt:lpstr>Enghraifft: Cyfeirnod</vt:lpstr>
      <vt:lpstr>Cyfeirnodau a Llyfryddiaeth  (references and bibliography)</vt:lpstr>
      <vt:lpstr>Diffiniad: Crynhoi (summarising)</vt:lpstr>
      <vt:lpstr>Diffiniad: Aralleirio (paraphrasing)</vt:lpstr>
      <vt:lpstr>Diffiniad: Trawsieithu </vt:lpstr>
      <vt:lpstr>Trawsieithu, cyfieithu ac aralleirio</vt:lpstr>
      <vt:lpstr>Cyfeirnodau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Cyflwyniad PowerPoint</dc:title>
  <dc:creator>Tamsin Davies [ted]</dc:creator>
  <cp:lastModifiedBy>Tamsin Davies [ted]</cp:lastModifiedBy>
  <cp:revision>36</cp:revision>
  <dcterms:created xsi:type="dcterms:W3CDTF">2020-09-08T13:37:45Z</dcterms:created>
  <dcterms:modified xsi:type="dcterms:W3CDTF">2020-09-18T14:15:41Z</dcterms:modified>
</cp:coreProperties>
</file>