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260" r:id="rId3"/>
    <p:sldId id="261" r:id="rId4"/>
    <p:sldId id="262" r:id="rId5"/>
    <p:sldId id="263" r:id="rId6"/>
    <p:sldId id="267" r:id="rId7"/>
    <p:sldId id="271" r:id="rId8"/>
    <p:sldId id="272" r:id="rId9"/>
    <p:sldId id="273" r:id="rId10"/>
    <p:sldId id="270" r:id="rId11"/>
  </p:sldIdLst>
  <p:sldSz cx="9144000" cy="6858000" type="screen4x3"/>
  <p:notesSz cx="6858000" cy="9144000"/>
  <p:photoAlbum/>
  <p:defaultTextStyle>
    <a:defPPr>
      <a:defRPr lang="cy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lfan Pennyn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y-GB"/>
          </a:p>
        </p:txBody>
      </p:sp>
      <p:sp>
        <p:nvSpPr>
          <p:cNvPr id="3" name="Dalfan Dyddiad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47FEC-3EDA-4650-A781-7489DA30AE32}" type="datetimeFigureOut">
              <a:rPr lang="cy-GB" smtClean="0"/>
              <a:t>15/09/2020</a:t>
            </a:fld>
            <a:endParaRPr lang="cy-GB"/>
          </a:p>
        </p:txBody>
      </p:sp>
      <p:sp>
        <p:nvSpPr>
          <p:cNvPr id="4" name="Dalfan Delwedd Sleid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y-GB"/>
          </a:p>
        </p:txBody>
      </p:sp>
      <p:sp>
        <p:nvSpPr>
          <p:cNvPr id="5" name="Dalfan Nodiada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y-GB" smtClean="0"/>
              <a:t>Golygu'r arddulliau testun Meistr</a:t>
            </a:r>
          </a:p>
          <a:p>
            <a:pPr lvl="1"/>
            <a:r>
              <a:rPr lang="cy-GB" smtClean="0"/>
              <a:t>Ail lefel</a:t>
            </a:r>
          </a:p>
          <a:p>
            <a:pPr lvl="2"/>
            <a:r>
              <a:rPr lang="cy-GB" smtClean="0"/>
              <a:t>Trydedd lefel</a:t>
            </a:r>
          </a:p>
          <a:p>
            <a:pPr lvl="3"/>
            <a:r>
              <a:rPr lang="cy-GB" smtClean="0"/>
              <a:t>Pedwaredd lefel</a:t>
            </a:r>
          </a:p>
          <a:p>
            <a:pPr lvl="4"/>
            <a:r>
              <a:rPr lang="cy-GB" smtClean="0"/>
              <a:t>Pumed lefel</a:t>
            </a:r>
            <a:endParaRPr lang="cy-GB"/>
          </a:p>
        </p:txBody>
      </p:sp>
      <p:sp>
        <p:nvSpPr>
          <p:cNvPr id="6" name="Dalfan Troedyn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y-GB"/>
          </a:p>
        </p:txBody>
      </p:sp>
      <p:sp>
        <p:nvSpPr>
          <p:cNvPr id="7" name="Dalfan Rhif y Sleid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A3AD8-9B13-4719-8EA8-6FDE15B5A77D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933514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lfan Delwedd Sleid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alfan Nodiada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y-GB" dirty="0"/>
          </a:p>
        </p:txBody>
      </p:sp>
      <p:sp>
        <p:nvSpPr>
          <p:cNvPr id="4" name="Dalfan Rhif y Sleid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A3AD8-9B13-4719-8EA8-6FDE15B5A77D}" type="slidenum">
              <a:rPr lang="cy-GB" smtClean="0"/>
              <a:t>5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998250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1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9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7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1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5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6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2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9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05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0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1A80-AD3E-5043-BBBB-DD0D35B177C1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25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ed@aber.ac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ibrary.leeds.ac.uk/skills-referencing-harvard" TargetMode="External"/><Relationship Id="rId2" Type="http://schemas.openxmlformats.org/officeDocument/2006/relationships/hyperlink" Target="http://www.apastyl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yle.mla.org/mla-format/" TargetMode="External"/><Relationship Id="rId5" Type="http://schemas.openxmlformats.org/officeDocument/2006/relationships/hyperlink" Target="http://www.mhra.org.uk/style" TargetMode="External"/><Relationship Id="rId4" Type="http://schemas.openxmlformats.org/officeDocument/2006/relationships/hyperlink" Target="https://ieee-dataport.org/sites/default/files/analysis/27/IEEE%20Citation%20Guidelines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lackboard.aber.ac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ber.ac.uk/sgiliauaber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ber.ac.uk/cy/is/library-services/infoskills/good-referenc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giliau@aber.ac.u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ber.ac.uk/en/student-learning-support/undergrad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disability@aber.ac.uk" TargetMode="External"/><Relationship Id="rId2" Type="http://schemas.openxmlformats.org/officeDocument/2006/relationships/hyperlink" Target="https://www.aber.ac.uk/cy/student-suppor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9682" y="1916833"/>
            <a:ext cx="583264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42900"/>
            <a:endParaRPr lang="cy-GB" sz="2700" b="1" dirty="0">
              <a:solidFill>
                <a:prstClr val="black"/>
              </a:solidFill>
              <a:latin typeface="Calibri"/>
            </a:endParaRPr>
          </a:p>
          <a:p>
            <a:pPr algn="ctr" defTabSz="342900"/>
            <a:r>
              <a:rPr lang="cy-GB" sz="2700" b="1" dirty="0">
                <a:solidFill>
                  <a:prstClr val="black"/>
                </a:solidFill>
                <a:latin typeface="Calibri"/>
              </a:rPr>
              <a:t>Sesiwn Ar-lein </a:t>
            </a:r>
            <a:r>
              <a:rPr lang="cy-GB" sz="2700" b="1" dirty="0" smtClean="0">
                <a:solidFill>
                  <a:prstClr val="black"/>
                </a:solidFill>
                <a:latin typeface="Calibri"/>
              </a:rPr>
              <a:t>2: Agweddau hanfodol ar arfer academaidd</a:t>
            </a:r>
          </a:p>
          <a:p>
            <a:pPr algn="ctr" defTabSz="342900"/>
            <a:r>
              <a:rPr lang="cy-GB" sz="2700" b="1" dirty="0" smtClean="0">
                <a:solidFill>
                  <a:prstClr val="black"/>
                </a:solidFill>
                <a:latin typeface="Calibri"/>
              </a:rPr>
              <a:t>Rhan 2</a:t>
            </a:r>
            <a:endParaRPr lang="cy-GB" sz="2700" b="1" dirty="0">
              <a:solidFill>
                <a:prstClr val="black"/>
              </a:solidFill>
              <a:latin typeface="Calibri"/>
            </a:endParaRPr>
          </a:p>
          <a:p>
            <a:pPr algn="ctr" defTabSz="342900"/>
            <a:r>
              <a:rPr lang="cy-GB" sz="1500" b="1" dirty="0">
                <a:solidFill>
                  <a:prstClr val="black"/>
                </a:solidFill>
                <a:latin typeface="Calibri"/>
              </a:rPr>
              <a:t>Dr Tamsin Cathan Davies</a:t>
            </a:r>
          </a:p>
          <a:p>
            <a:pPr algn="ctr" defTabSz="342900"/>
            <a:endParaRPr lang="cy-GB" sz="2700" b="1" dirty="0">
              <a:solidFill>
                <a:prstClr val="black"/>
              </a:solidFill>
              <a:latin typeface="Calibri"/>
            </a:endParaRPr>
          </a:p>
          <a:p>
            <a:pPr algn="ctr" defTabSz="342900"/>
            <a:endParaRPr lang="cy-GB" sz="2700" b="1" dirty="0">
              <a:solidFill>
                <a:prstClr val="black"/>
              </a:solidFill>
              <a:latin typeface="Calibri"/>
            </a:endParaRPr>
          </a:p>
          <a:p>
            <a:pPr defTabSz="342900"/>
            <a:r>
              <a:rPr lang="cy-GB" sz="1500" b="1" dirty="0">
                <a:solidFill>
                  <a:prstClr val="black"/>
                </a:solidFill>
                <a:latin typeface="Calibri"/>
              </a:rPr>
              <a:t>Cysylltwch â </a:t>
            </a:r>
            <a:r>
              <a:rPr lang="cy-GB" sz="1500" b="1" dirty="0">
                <a:solidFill>
                  <a:prstClr val="black"/>
                </a:solidFill>
                <a:latin typeface="Calibri"/>
                <a:hlinkClick r:id="rId2"/>
              </a:rPr>
              <a:t>ted@aber.ac.uk</a:t>
            </a:r>
            <a:r>
              <a:rPr lang="cy-GB" sz="1500" b="1" dirty="0">
                <a:solidFill>
                  <a:prstClr val="black"/>
                </a:solidFill>
                <a:latin typeface="Calibri"/>
              </a:rPr>
              <a:t> </a:t>
            </a:r>
            <a:endParaRPr lang="cy-GB" dirty="0">
              <a:solidFill>
                <a:prstClr val="black"/>
              </a:solidFill>
              <a:latin typeface="Calibri"/>
            </a:endParaRPr>
          </a:p>
          <a:p>
            <a:pPr defTabSz="342900"/>
            <a:endParaRPr lang="cy-GB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19246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0" y="542654"/>
            <a:ext cx="8229600" cy="1143000"/>
          </a:xfrm>
        </p:spPr>
        <p:txBody>
          <a:bodyPr/>
          <a:lstStyle/>
          <a:p>
            <a:r>
              <a:rPr lang="cy-GB" dirty="0" smtClean="0"/>
              <a:t>Cyfeirnodau </a:t>
            </a:r>
            <a:endParaRPr lang="cy-GB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 err="1"/>
              <a:t>Brumfit</a:t>
            </a:r>
            <a:r>
              <a:rPr lang="en-GB" dirty="0"/>
              <a:t>, C. a Johnson, K. (</a:t>
            </a:r>
            <a:r>
              <a:rPr lang="en-GB" dirty="0" err="1"/>
              <a:t>Goln</a:t>
            </a:r>
            <a:r>
              <a:rPr lang="en-GB" dirty="0" smtClean="0"/>
              <a:t>.) (1979). </a:t>
            </a:r>
            <a:r>
              <a:rPr lang="en-GB" i="1" dirty="0"/>
              <a:t>The Communicative Approach to Language Teaching</a:t>
            </a:r>
            <a:r>
              <a:rPr lang="en-GB" dirty="0"/>
              <a:t>. </a:t>
            </a:r>
            <a:r>
              <a:rPr lang="en-GB" dirty="0" err="1"/>
              <a:t>Rhydychen</a:t>
            </a:r>
            <a:r>
              <a:rPr lang="en-GB" dirty="0"/>
              <a:t>: Oxford University Press</a:t>
            </a:r>
          </a:p>
          <a:p>
            <a:r>
              <a:rPr lang="en-GB" dirty="0" smtClean="0"/>
              <a:t>Cohen</a:t>
            </a:r>
            <a:r>
              <a:rPr lang="en-GB" dirty="0"/>
              <a:t>, A.P. (1982</a:t>
            </a:r>
            <a:r>
              <a:rPr lang="en-GB" dirty="0" smtClean="0"/>
              <a:t>). Belonging</a:t>
            </a:r>
            <a:r>
              <a:rPr lang="en-GB" dirty="0"/>
              <a:t>: The Experience of </a:t>
            </a:r>
            <a:r>
              <a:rPr lang="en-GB" dirty="0" smtClean="0"/>
              <a:t>Culture</a:t>
            </a:r>
            <a:r>
              <a:rPr lang="en-GB" dirty="0"/>
              <a:t>.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 </a:t>
            </a:r>
            <a:r>
              <a:rPr lang="en-GB" dirty="0"/>
              <a:t>Cohen, A.P. (</a:t>
            </a:r>
            <a:r>
              <a:rPr lang="en-GB" dirty="0" err="1"/>
              <a:t>gol</a:t>
            </a:r>
            <a:r>
              <a:rPr lang="en-GB" dirty="0"/>
              <a:t>.), </a:t>
            </a:r>
            <a:r>
              <a:rPr lang="en-GB" i="1" dirty="0"/>
              <a:t>Belonging, Identity and Social Organisation in British Rural </a:t>
            </a:r>
            <a:r>
              <a:rPr lang="en-GB" i="1" dirty="0" smtClean="0"/>
              <a:t>Cultures. </a:t>
            </a:r>
            <a:r>
              <a:rPr lang="en-GB" dirty="0" err="1" smtClean="0"/>
              <a:t>Manceinion</a:t>
            </a:r>
            <a:r>
              <a:rPr lang="en-GB" dirty="0"/>
              <a:t>: Manchester University </a:t>
            </a:r>
            <a:r>
              <a:rPr lang="en-GB" dirty="0" smtClean="0"/>
              <a:t>Press, 1–19.</a:t>
            </a:r>
            <a:endParaRPr lang="cy-GB" dirty="0" smtClean="0"/>
          </a:p>
          <a:p>
            <a:r>
              <a:rPr lang="cy-GB" dirty="0" smtClean="0"/>
              <a:t>Cunnington Wynn, L.A. (2019). “</a:t>
            </a:r>
            <a:r>
              <a:rPr lang="cy-GB" dirty="0"/>
              <a:t>Beth yw’r ots gennyf i am Gymru?”: Astudiaeth o allfudo a dyheadau pobl ifanc o’r bröydd </a:t>
            </a:r>
            <a:r>
              <a:rPr lang="cy-GB" dirty="0" smtClean="0"/>
              <a:t>Cymraeg. </a:t>
            </a:r>
            <a:r>
              <a:rPr lang="cy-GB" i="1" dirty="0" smtClean="0"/>
              <a:t>Gwerddon</a:t>
            </a:r>
            <a:r>
              <a:rPr lang="cy-GB" dirty="0" smtClean="0"/>
              <a:t>: 28, </a:t>
            </a:r>
            <a:r>
              <a:rPr lang="cy-GB" dirty="0"/>
              <a:t>43–63. </a:t>
            </a:r>
            <a:endParaRPr lang="cy-GB" dirty="0" smtClean="0"/>
          </a:p>
          <a:p>
            <a:r>
              <a:rPr lang="en-GB" dirty="0" smtClean="0"/>
              <a:t>Jones, </a:t>
            </a:r>
            <a:r>
              <a:rPr lang="en-GB" dirty="0" err="1" smtClean="0"/>
              <a:t>Rh.A</a:t>
            </a:r>
            <a:r>
              <a:rPr lang="en-GB" dirty="0" smtClean="0"/>
              <a:t>. (2010). Learning </a:t>
            </a:r>
            <a:r>
              <a:rPr lang="en-GB" dirty="0"/>
              <a:t>beyond the state: the pedagogical spaces of the CAB </a:t>
            </a:r>
            <a:r>
              <a:rPr lang="en-GB" dirty="0" smtClean="0"/>
              <a:t>service. </a:t>
            </a:r>
            <a:r>
              <a:rPr lang="en-GB" i="1" dirty="0" smtClean="0"/>
              <a:t>Citizenship Studies</a:t>
            </a:r>
            <a:r>
              <a:rPr lang="en-GB" dirty="0" smtClean="0"/>
              <a:t>: </a:t>
            </a:r>
            <a:r>
              <a:rPr lang="en-GB" dirty="0"/>
              <a:t>14, </a:t>
            </a:r>
            <a:r>
              <a:rPr lang="en-GB" dirty="0" smtClean="0"/>
              <a:t>(6), 725-738.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810052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1409805" y="1128711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cy-GB" sz="4000" dirty="0"/>
              <a:t>Canllawiau i rai o’r gwahanol arddulliau cyfeirnodi</a:t>
            </a:r>
            <a:endParaRPr lang="cy-GB" sz="4000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521733" y="2190913"/>
            <a:ext cx="8229600" cy="5029694"/>
          </a:xfrm>
        </p:spPr>
        <p:txBody>
          <a:bodyPr>
            <a:normAutofit/>
          </a:bodyPr>
          <a:lstStyle/>
          <a:p>
            <a:pPr lvl="0"/>
            <a:r>
              <a:rPr lang="cy-GB" sz="3200" u="sng" dirty="0">
                <a:hlinkClick r:id="rId2"/>
              </a:rPr>
              <a:t>APA: American </a:t>
            </a:r>
            <a:r>
              <a:rPr lang="cy-GB" sz="3200" u="sng" dirty="0" err="1">
                <a:hlinkClick r:id="rId2"/>
              </a:rPr>
              <a:t>Psychological</a:t>
            </a:r>
            <a:r>
              <a:rPr lang="cy-GB" sz="3200" u="sng" dirty="0">
                <a:hlinkClick r:id="rId2"/>
              </a:rPr>
              <a:t> </a:t>
            </a:r>
            <a:r>
              <a:rPr lang="cy-GB" sz="3200" u="sng" dirty="0" err="1">
                <a:hlinkClick r:id="rId2"/>
              </a:rPr>
              <a:t>Association</a:t>
            </a:r>
            <a:endParaRPr lang="cy-GB" sz="3200" dirty="0"/>
          </a:p>
          <a:p>
            <a:pPr lvl="0"/>
            <a:r>
              <a:rPr lang="cy-GB" sz="3200" u="sng" dirty="0" err="1">
                <a:hlinkClick r:id="rId3"/>
              </a:rPr>
              <a:t>Harvard</a:t>
            </a:r>
            <a:r>
              <a:rPr lang="cy-GB" sz="3200" dirty="0"/>
              <a:t> (Dehongliad manwl sy’n dangos y prif wahaniaethau o’i gymharu ag APA)</a:t>
            </a:r>
          </a:p>
          <a:p>
            <a:pPr lvl="0"/>
            <a:r>
              <a:rPr lang="cy-GB" sz="3200" u="sng" dirty="0">
                <a:hlinkClick r:id="rId4"/>
              </a:rPr>
              <a:t>IEEE: Institute of Electrical and Electronics </a:t>
            </a:r>
            <a:r>
              <a:rPr lang="cy-GB" sz="3200" u="sng" dirty="0" err="1">
                <a:hlinkClick r:id="rId4"/>
              </a:rPr>
              <a:t>Engineers</a:t>
            </a:r>
            <a:r>
              <a:rPr lang="cy-GB" sz="3200" u="sng" dirty="0">
                <a:hlinkClick r:id="rId4"/>
              </a:rPr>
              <a:t> </a:t>
            </a:r>
            <a:endParaRPr lang="cy-GB" sz="3200" dirty="0"/>
          </a:p>
          <a:p>
            <a:pPr lvl="0"/>
            <a:r>
              <a:rPr lang="cy-GB" sz="3200" u="sng" dirty="0">
                <a:hlinkClick r:id="rId5"/>
              </a:rPr>
              <a:t>MHRA: Modern </a:t>
            </a:r>
            <a:r>
              <a:rPr lang="cy-GB" sz="3200" u="sng" dirty="0" err="1">
                <a:hlinkClick r:id="rId5"/>
              </a:rPr>
              <a:t>Humanities</a:t>
            </a:r>
            <a:r>
              <a:rPr lang="cy-GB" sz="3200" u="sng" dirty="0">
                <a:hlinkClick r:id="rId5"/>
              </a:rPr>
              <a:t> Research </a:t>
            </a:r>
            <a:r>
              <a:rPr lang="cy-GB" sz="3200" u="sng" dirty="0" err="1">
                <a:hlinkClick r:id="rId5"/>
              </a:rPr>
              <a:t>Association</a:t>
            </a:r>
            <a:endParaRPr lang="cy-GB" sz="3200" dirty="0"/>
          </a:p>
          <a:p>
            <a:pPr lvl="0"/>
            <a:r>
              <a:rPr lang="cy-GB" sz="3200" u="sng" dirty="0">
                <a:hlinkClick r:id="rId6"/>
              </a:rPr>
              <a:t>MLA: Modern </a:t>
            </a:r>
            <a:r>
              <a:rPr lang="cy-GB" sz="3200" u="sng" dirty="0" err="1">
                <a:hlinkClick r:id="rId6"/>
              </a:rPr>
              <a:t>Language</a:t>
            </a:r>
            <a:r>
              <a:rPr lang="cy-GB" sz="3200" u="sng" dirty="0">
                <a:hlinkClick r:id="rId6"/>
              </a:rPr>
              <a:t> </a:t>
            </a:r>
            <a:r>
              <a:rPr lang="cy-GB" sz="3200" u="sng" dirty="0" err="1">
                <a:hlinkClick r:id="rId6"/>
              </a:rPr>
              <a:t>Association</a:t>
            </a:r>
            <a:r>
              <a:rPr lang="cy-GB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37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371856" y="830092"/>
            <a:ext cx="8229600" cy="857250"/>
          </a:xfrm>
        </p:spPr>
        <p:txBody>
          <a:bodyPr>
            <a:normAutofit/>
          </a:bodyPr>
          <a:lstStyle/>
          <a:p>
            <a:r>
              <a:rPr lang="cy-GB" sz="3600" dirty="0" smtClean="0"/>
              <a:t>Beth yw’r gwahaniaeth?</a:t>
            </a:r>
            <a:endParaRPr lang="cy-GB" sz="3600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371856" y="1450429"/>
            <a:ext cx="8229600" cy="526568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GB" sz="2800" b="1" dirty="0"/>
              <a:t>APA	</a:t>
            </a:r>
          </a:p>
          <a:p>
            <a:pPr lvl="1">
              <a:lnSpc>
                <a:spcPct val="150000"/>
              </a:lnSpc>
            </a:pPr>
            <a:r>
              <a:rPr lang="cy-GB" sz="2600" dirty="0" err="1"/>
              <a:t>Brumfit</a:t>
            </a:r>
            <a:r>
              <a:rPr lang="cy-GB" sz="2600" dirty="0"/>
              <a:t>, C. </a:t>
            </a:r>
            <a:r>
              <a:rPr lang="cy-GB" sz="2600" dirty="0" smtClean="0"/>
              <a:t>&amp; </a:t>
            </a:r>
            <a:r>
              <a:rPr lang="cy-GB" sz="2600" dirty="0"/>
              <a:t>Johnson, K. (</a:t>
            </a:r>
            <a:r>
              <a:rPr lang="cy-GB" sz="2600" dirty="0" err="1"/>
              <a:t>Goln</a:t>
            </a:r>
            <a:r>
              <a:rPr lang="cy-GB" sz="2600" dirty="0"/>
              <a:t>.) (1979). </a:t>
            </a:r>
            <a:r>
              <a:rPr lang="cy-GB" sz="2600" i="1" dirty="0"/>
              <a:t>The </a:t>
            </a:r>
            <a:r>
              <a:rPr lang="cy-GB" sz="2600" i="1" dirty="0" err="1"/>
              <a:t>Communicative</a:t>
            </a:r>
            <a:r>
              <a:rPr lang="cy-GB" sz="2600" i="1" dirty="0"/>
              <a:t> </a:t>
            </a:r>
            <a:r>
              <a:rPr lang="cy-GB" sz="2600" i="1" dirty="0" err="1"/>
              <a:t>Approach</a:t>
            </a:r>
            <a:r>
              <a:rPr lang="cy-GB" sz="2600" i="1" dirty="0"/>
              <a:t> to </a:t>
            </a:r>
            <a:r>
              <a:rPr lang="cy-GB" sz="2600" i="1" dirty="0" err="1"/>
              <a:t>Language</a:t>
            </a:r>
            <a:r>
              <a:rPr lang="cy-GB" sz="2600" i="1" dirty="0"/>
              <a:t> </a:t>
            </a:r>
            <a:r>
              <a:rPr lang="cy-GB" sz="2600" i="1" dirty="0" err="1"/>
              <a:t>Teaching</a:t>
            </a:r>
            <a:r>
              <a:rPr lang="cy-GB" sz="2600" i="1" dirty="0"/>
              <a:t>.</a:t>
            </a:r>
            <a:r>
              <a:rPr lang="cy-GB" sz="2600" dirty="0"/>
              <a:t> Rhydychen: </a:t>
            </a:r>
            <a:r>
              <a:rPr lang="cy-GB" sz="2600" dirty="0" err="1"/>
              <a:t>Oxford</a:t>
            </a:r>
            <a:r>
              <a:rPr lang="cy-GB" sz="2600" dirty="0"/>
              <a:t> University Press.</a:t>
            </a:r>
          </a:p>
          <a:p>
            <a:pPr>
              <a:lnSpc>
                <a:spcPct val="150000"/>
              </a:lnSpc>
            </a:pPr>
            <a:r>
              <a:rPr lang="cy-GB" sz="2800" b="1" dirty="0" err="1"/>
              <a:t>Harvard</a:t>
            </a:r>
            <a:r>
              <a:rPr lang="cy-GB" sz="2800" dirty="0"/>
              <a:t>	</a:t>
            </a:r>
          </a:p>
          <a:p>
            <a:pPr lvl="1">
              <a:lnSpc>
                <a:spcPct val="150000"/>
              </a:lnSpc>
            </a:pPr>
            <a:r>
              <a:rPr lang="cy-GB" sz="2600" dirty="0" err="1"/>
              <a:t>Brumfit</a:t>
            </a:r>
            <a:r>
              <a:rPr lang="cy-GB" sz="2600" dirty="0"/>
              <a:t>, C. a Johnson, K. (</a:t>
            </a:r>
            <a:r>
              <a:rPr lang="cy-GB" sz="2600" dirty="0" err="1"/>
              <a:t>Goln</a:t>
            </a:r>
            <a:r>
              <a:rPr lang="cy-GB" sz="2600" dirty="0"/>
              <a:t>.). 1979. </a:t>
            </a:r>
            <a:r>
              <a:rPr lang="cy-GB" sz="2600" i="1" dirty="0"/>
              <a:t>The </a:t>
            </a:r>
            <a:r>
              <a:rPr lang="cy-GB" sz="2600" i="1" dirty="0" err="1"/>
              <a:t>Communicative</a:t>
            </a:r>
            <a:r>
              <a:rPr lang="cy-GB" sz="2600" i="1" dirty="0"/>
              <a:t> </a:t>
            </a:r>
            <a:r>
              <a:rPr lang="cy-GB" sz="2600" i="1" dirty="0" err="1"/>
              <a:t>Approach</a:t>
            </a:r>
            <a:r>
              <a:rPr lang="cy-GB" sz="2600" i="1" dirty="0"/>
              <a:t> to </a:t>
            </a:r>
            <a:r>
              <a:rPr lang="cy-GB" sz="2600" i="1" dirty="0" err="1"/>
              <a:t>Language</a:t>
            </a:r>
            <a:r>
              <a:rPr lang="cy-GB" sz="2600" i="1" dirty="0"/>
              <a:t> </a:t>
            </a:r>
            <a:r>
              <a:rPr lang="cy-GB" sz="2600" i="1" dirty="0" err="1"/>
              <a:t>Teaching</a:t>
            </a:r>
            <a:r>
              <a:rPr lang="cy-GB" sz="2600" i="1" dirty="0"/>
              <a:t>.</a:t>
            </a:r>
            <a:r>
              <a:rPr lang="cy-GB" sz="2600" dirty="0"/>
              <a:t> Rhydychen: </a:t>
            </a:r>
            <a:r>
              <a:rPr lang="cy-GB" sz="2600" dirty="0" err="1"/>
              <a:t>Oxford</a:t>
            </a:r>
            <a:r>
              <a:rPr lang="cy-GB" sz="2600" dirty="0"/>
              <a:t> University Press.</a:t>
            </a:r>
          </a:p>
          <a:p>
            <a:pPr>
              <a:lnSpc>
                <a:spcPct val="150000"/>
              </a:lnSpc>
            </a:pPr>
            <a:r>
              <a:rPr lang="cy-GB" sz="2800" b="1" dirty="0"/>
              <a:t>MHRA</a:t>
            </a:r>
          </a:p>
          <a:p>
            <a:pPr lvl="1">
              <a:lnSpc>
                <a:spcPct val="150000"/>
              </a:lnSpc>
            </a:pPr>
            <a:r>
              <a:rPr lang="cy-GB" sz="2600" dirty="0" err="1"/>
              <a:t>Brumfit</a:t>
            </a:r>
            <a:r>
              <a:rPr lang="cy-GB" sz="2600" dirty="0"/>
              <a:t>, Christopher, J. a Johnson, </a:t>
            </a:r>
            <a:r>
              <a:rPr lang="cy-GB" sz="2600" dirty="0" err="1"/>
              <a:t>Keith</a:t>
            </a:r>
            <a:r>
              <a:rPr lang="cy-GB" sz="2600" dirty="0"/>
              <a:t>, </a:t>
            </a:r>
            <a:r>
              <a:rPr lang="cy-GB" sz="2600" dirty="0" err="1"/>
              <a:t>goln</a:t>
            </a:r>
            <a:r>
              <a:rPr lang="cy-GB" sz="2600" dirty="0"/>
              <a:t>., </a:t>
            </a:r>
            <a:r>
              <a:rPr lang="cy-GB" sz="2600" i="1" dirty="0"/>
              <a:t>The </a:t>
            </a:r>
            <a:r>
              <a:rPr lang="cy-GB" sz="2600" i="1" dirty="0" err="1"/>
              <a:t>Communicative</a:t>
            </a:r>
            <a:r>
              <a:rPr lang="cy-GB" sz="2600" i="1" dirty="0"/>
              <a:t> </a:t>
            </a:r>
            <a:r>
              <a:rPr lang="cy-GB" sz="2600" i="1" dirty="0" err="1"/>
              <a:t>Approach</a:t>
            </a:r>
            <a:r>
              <a:rPr lang="cy-GB" sz="2600" i="1" dirty="0"/>
              <a:t> to </a:t>
            </a:r>
            <a:r>
              <a:rPr lang="cy-GB" sz="2600" i="1" dirty="0" err="1"/>
              <a:t>Language</a:t>
            </a:r>
            <a:r>
              <a:rPr lang="cy-GB" sz="2600" i="1" dirty="0"/>
              <a:t> </a:t>
            </a:r>
            <a:r>
              <a:rPr lang="cy-GB" sz="2600" i="1" dirty="0" err="1"/>
              <a:t>Teaching</a:t>
            </a:r>
            <a:r>
              <a:rPr lang="cy-GB" sz="2600" i="1" dirty="0"/>
              <a:t> </a:t>
            </a:r>
            <a:r>
              <a:rPr lang="cy-GB" sz="2600" dirty="0"/>
              <a:t>(Rhydychen: </a:t>
            </a:r>
            <a:r>
              <a:rPr lang="cy-GB" sz="2600" dirty="0" err="1"/>
              <a:t>Oxford</a:t>
            </a:r>
            <a:r>
              <a:rPr lang="cy-GB" sz="2600" dirty="0"/>
              <a:t> University Press, 1979)</a:t>
            </a:r>
          </a:p>
          <a:p>
            <a:pPr>
              <a:lnSpc>
                <a:spcPct val="150000"/>
              </a:lnSpc>
            </a:pPr>
            <a:r>
              <a:rPr lang="cy-GB" sz="2800" b="1" dirty="0"/>
              <a:t>MLA	</a:t>
            </a:r>
          </a:p>
          <a:p>
            <a:pPr lvl="1">
              <a:lnSpc>
                <a:spcPct val="150000"/>
              </a:lnSpc>
            </a:pPr>
            <a:r>
              <a:rPr lang="cy-GB" sz="2600" dirty="0" err="1"/>
              <a:t>Brumfit</a:t>
            </a:r>
            <a:r>
              <a:rPr lang="cy-GB" sz="2600" dirty="0"/>
              <a:t>, Christopher, J. a Johnson, </a:t>
            </a:r>
            <a:r>
              <a:rPr lang="cy-GB" sz="2600" dirty="0" err="1"/>
              <a:t>Keith</a:t>
            </a:r>
            <a:r>
              <a:rPr lang="cy-GB" sz="2600" dirty="0"/>
              <a:t>, </a:t>
            </a:r>
            <a:r>
              <a:rPr lang="cy-GB" sz="2600" dirty="0" err="1"/>
              <a:t>goln</a:t>
            </a:r>
            <a:r>
              <a:rPr lang="cy-GB" sz="2600" dirty="0"/>
              <a:t>. </a:t>
            </a:r>
            <a:r>
              <a:rPr lang="cy-GB" sz="2600" i="1" dirty="0"/>
              <a:t>The </a:t>
            </a:r>
            <a:r>
              <a:rPr lang="cy-GB" sz="2600" i="1" dirty="0" err="1"/>
              <a:t>Communicative</a:t>
            </a:r>
            <a:r>
              <a:rPr lang="cy-GB" sz="2600" i="1" dirty="0"/>
              <a:t> </a:t>
            </a:r>
            <a:r>
              <a:rPr lang="cy-GB" sz="2600" i="1" dirty="0" err="1"/>
              <a:t>Approach</a:t>
            </a:r>
            <a:r>
              <a:rPr lang="cy-GB" sz="2600" i="1" dirty="0"/>
              <a:t> to </a:t>
            </a:r>
            <a:r>
              <a:rPr lang="cy-GB" sz="2600" i="1" dirty="0" err="1"/>
              <a:t>Language</a:t>
            </a:r>
            <a:r>
              <a:rPr lang="cy-GB" sz="2600" i="1" dirty="0"/>
              <a:t> </a:t>
            </a:r>
            <a:r>
              <a:rPr lang="cy-GB" sz="2600" i="1" dirty="0" err="1"/>
              <a:t>Teaching</a:t>
            </a:r>
            <a:r>
              <a:rPr lang="cy-GB" sz="2600" i="1" dirty="0"/>
              <a:t>. </a:t>
            </a:r>
            <a:r>
              <a:rPr lang="cy-GB" sz="2600" dirty="0"/>
              <a:t>Rhydychen: </a:t>
            </a:r>
            <a:r>
              <a:rPr lang="cy-GB" sz="2600" dirty="0" err="1"/>
              <a:t>Oxford</a:t>
            </a:r>
            <a:r>
              <a:rPr lang="cy-GB" sz="2600" dirty="0"/>
              <a:t> University Press, 1979.</a:t>
            </a:r>
          </a:p>
          <a:p>
            <a:pPr marL="600075" lvl="2" indent="0" algn="just">
              <a:spcAft>
                <a:spcPts val="24"/>
              </a:spcAft>
              <a:buNone/>
            </a:pPr>
            <a:endParaRPr lang="cy-GB" dirty="0"/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56425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8061" y="530431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cy-GB" sz="4000" dirty="0" smtClean="0"/>
              <a:t>P’un sy’n berthnasol imi?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642" y="1387680"/>
            <a:ext cx="7832657" cy="5233837"/>
          </a:xfrm>
        </p:spPr>
        <p:txBody>
          <a:bodyPr>
            <a:normAutofit fontScale="92500" lnSpcReduction="10000"/>
          </a:bodyPr>
          <a:lstStyle/>
          <a:p>
            <a:r>
              <a:rPr lang="cy-GB" sz="2600" dirty="0"/>
              <a:t>Gwnewch yn siŵr eich bod yn gwybod pa ganllaw arddull penodol mae’n rhaid i fyfyrwyr yn eich adran chi ei ddefnyddio.</a:t>
            </a:r>
          </a:p>
          <a:p>
            <a:r>
              <a:rPr lang="cy-GB" sz="2600" dirty="0"/>
              <a:t>Mae’r enghraifft yn y cyflwyniad hwn yn un ffordd o ddehongli dull </a:t>
            </a:r>
            <a:r>
              <a:rPr lang="cy-GB" sz="2600" dirty="0" err="1"/>
              <a:t>Harvard</a:t>
            </a:r>
            <a:r>
              <a:rPr lang="cy-GB" sz="2600" dirty="0"/>
              <a:t>. </a:t>
            </a:r>
          </a:p>
          <a:p>
            <a:r>
              <a:rPr lang="cy-GB" sz="2600" dirty="0"/>
              <a:t>Gall adrannau eraill argymell diwyg ac atalnodi sy’n wahanol i’r enghreifftiau hyn neu fe allen nhw gymeradwyo ffynonellau cyfeirio allanol. </a:t>
            </a:r>
          </a:p>
          <a:p>
            <a:r>
              <a:rPr lang="cy-GB" sz="2600" dirty="0"/>
              <a:t>Chwiliwch yng nghanllawiau’r adran am arddulliau ar gyfer mathau o ddogfennau na restrwyd yma.  </a:t>
            </a:r>
          </a:p>
          <a:p>
            <a:r>
              <a:rPr lang="cy-GB" sz="2600" dirty="0"/>
              <a:t>Dyw hyn ddim yn ganllaw cynhwysfawr, terfynol i gyfeirnodi ym mhob adran ym Mhrifysgol Aberystwyth – enghraifft yw hyn. </a:t>
            </a:r>
          </a:p>
          <a:p>
            <a:r>
              <a:rPr lang="cy-GB" sz="2600" dirty="0"/>
              <a:t>Llenwch daflen ymarfer 2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16314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0" y="900010"/>
            <a:ext cx="8229600" cy="857250"/>
          </a:xfrm>
        </p:spPr>
        <p:txBody>
          <a:bodyPr>
            <a:normAutofit/>
          </a:bodyPr>
          <a:lstStyle/>
          <a:p>
            <a:r>
              <a:rPr lang="cy-GB" sz="3600" i="1" dirty="0" smtClean="0"/>
              <a:t>Agweddau hanfodol ar arfer academaidd</a:t>
            </a:r>
            <a:endParaRPr lang="cy-GB" sz="3600" i="1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457200" y="1757260"/>
            <a:ext cx="8229600" cy="5218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 smtClean="0"/>
              <a:t>Dogfen</a:t>
            </a:r>
            <a:r>
              <a:rPr lang="en-US" sz="3600" dirty="0" smtClean="0"/>
              <a:t> </a:t>
            </a:r>
            <a:r>
              <a:rPr lang="en-US" sz="3600" dirty="0" err="1" smtClean="0"/>
              <a:t>fwy</a:t>
            </a:r>
            <a:r>
              <a:rPr lang="en-US" sz="3600" dirty="0" smtClean="0"/>
              <a:t> </a:t>
            </a:r>
            <a:r>
              <a:rPr lang="en-US" sz="3600" dirty="0" err="1" smtClean="0"/>
              <a:t>manwl</a:t>
            </a:r>
            <a:r>
              <a:rPr lang="en-US" sz="3600" dirty="0" smtClean="0"/>
              <a:t> </a:t>
            </a:r>
            <a:r>
              <a:rPr lang="en-US" sz="3600" dirty="0" err="1" smtClean="0"/>
              <a:t>ar</a:t>
            </a:r>
            <a:r>
              <a:rPr lang="en-US" sz="3600" dirty="0" smtClean="0"/>
              <a:t> </a:t>
            </a:r>
            <a:r>
              <a:rPr lang="en-US" sz="3600" dirty="0" err="1" smtClean="0"/>
              <a:t>gael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/>
              <a:t>Blackboard</a:t>
            </a:r>
            <a:r>
              <a:rPr lang="en-US" sz="3200" dirty="0"/>
              <a:t>: </a:t>
            </a:r>
            <a:r>
              <a:rPr lang="en-US" sz="3200" dirty="0">
                <a:hlinkClick r:id="rId3"/>
              </a:rPr>
              <a:t>https://blackboard.aber.ac.uk</a:t>
            </a:r>
            <a:r>
              <a:rPr lang="en-US" sz="3200" dirty="0"/>
              <a:t> </a:t>
            </a:r>
          </a:p>
          <a:p>
            <a:pPr lvl="2"/>
            <a:r>
              <a:rPr lang="en-US" sz="2800" dirty="0"/>
              <a:t>Tab </a:t>
            </a:r>
            <a:r>
              <a:rPr lang="en-US" sz="2800" dirty="0" err="1"/>
              <a:t>SgiliauAber</a:t>
            </a:r>
            <a:r>
              <a:rPr lang="en-US" sz="2800" dirty="0"/>
              <a:t> </a:t>
            </a:r>
            <a:r>
              <a:rPr lang="en-US" sz="2800" dirty="0" err="1"/>
              <a:t>ar</a:t>
            </a:r>
            <a:r>
              <a:rPr lang="en-US" sz="2800" dirty="0"/>
              <a:t> y brig</a:t>
            </a:r>
          </a:p>
          <a:p>
            <a:pPr marL="57150" indent="0">
              <a:buNone/>
            </a:pPr>
            <a:r>
              <a:rPr lang="en-US" sz="3600" dirty="0"/>
              <a:t>NEU</a:t>
            </a:r>
          </a:p>
          <a:p>
            <a:pPr lvl="1"/>
            <a:r>
              <a:rPr lang="en-US" sz="3200" dirty="0" err="1"/>
              <a:t>SgiliauAber</a:t>
            </a:r>
            <a:r>
              <a:rPr lang="en-US" sz="3200" dirty="0"/>
              <a:t>: </a:t>
            </a:r>
            <a:r>
              <a:rPr lang="en-US" sz="3200" dirty="0">
                <a:hlinkClick r:id="rId4"/>
              </a:rPr>
              <a:t>https://</a:t>
            </a:r>
            <a:r>
              <a:rPr lang="en-US" sz="3200" dirty="0" smtClean="0">
                <a:hlinkClick r:id="rId4"/>
              </a:rPr>
              <a:t>www.aber.ac.uk/sgiliauaber</a:t>
            </a:r>
            <a:r>
              <a:rPr lang="en-US" sz="3200" dirty="0">
                <a:hlinkClick r:id="rId4"/>
              </a:rPr>
              <a:t>/</a:t>
            </a:r>
            <a:endParaRPr lang="en-US" sz="3200" dirty="0"/>
          </a:p>
          <a:p>
            <a:pPr marL="0" indent="0">
              <a:buNone/>
            </a:pP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863432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0" y="1062914"/>
            <a:ext cx="8229600" cy="1143000"/>
          </a:xfrm>
        </p:spPr>
        <p:txBody>
          <a:bodyPr>
            <a:normAutofit/>
          </a:bodyPr>
          <a:lstStyle/>
          <a:p>
            <a:r>
              <a:rPr lang="cy-GB" sz="3600" dirty="0" smtClean="0"/>
              <a:t>Help ar gael gan eich llyfrgellydd pwnc</a:t>
            </a:r>
            <a:endParaRPr lang="cy-GB" sz="3600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y-GB" sz="3600" dirty="0" smtClean="0"/>
              <a:t>Mae’ch llyfrgellydd pwnc yn gallu cynnig gwybodaeth am sut i gyfeirnodi yn eich pwnc: </a:t>
            </a:r>
          </a:p>
          <a:p>
            <a:pPr marL="0" indent="0">
              <a:buNone/>
            </a:pPr>
            <a:r>
              <a:rPr lang="en-GB" sz="3600" dirty="0" smtClean="0">
                <a:hlinkClick r:id="rId2"/>
              </a:rPr>
              <a:t>https</a:t>
            </a:r>
            <a:r>
              <a:rPr lang="en-GB" sz="3600" dirty="0">
                <a:hlinkClick r:id="rId2"/>
              </a:rPr>
              <a:t>://www.aber.ac.uk/cy/is/library-services/infoskills/good-referencing</a:t>
            </a:r>
            <a:r>
              <a:rPr lang="en-GB" sz="3600" dirty="0" smtClean="0">
                <a:hlinkClick r:id="rId2"/>
              </a:rPr>
              <a:t>/</a:t>
            </a:r>
            <a:r>
              <a:rPr lang="en-GB" sz="3600" dirty="0" smtClean="0"/>
              <a:t> </a:t>
            </a:r>
            <a:endParaRPr lang="cy-GB" dirty="0" smtClean="0"/>
          </a:p>
          <a:p>
            <a:pPr marL="0" indent="0">
              <a:buNone/>
            </a:pP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426846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0" y="1104962"/>
            <a:ext cx="8229600" cy="857250"/>
          </a:xfrm>
        </p:spPr>
        <p:txBody>
          <a:bodyPr>
            <a:normAutofit/>
          </a:bodyPr>
          <a:lstStyle/>
          <a:p>
            <a:r>
              <a:rPr lang="cy-GB" sz="3600" dirty="0"/>
              <a:t>Sgiliau Academaidd cyfrwng Cymraeg</a:t>
            </a:r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457200" y="2279204"/>
            <a:ext cx="8229600" cy="4145979"/>
          </a:xfrm>
        </p:spPr>
        <p:txBody>
          <a:bodyPr>
            <a:normAutofit fontScale="92500" lnSpcReduction="10000"/>
          </a:bodyPr>
          <a:lstStyle/>
          <a:p>
            <a:r>
              <a:rPr lang="cy-GB" sz="2800" dirty="0"/>
              <a:t>Cyfres o chwe seminar wythnosol yn dechrau ar </a:t>
            </a:r>
            <a:r>
              <a:rPr lang="cy-GB" sz="2800" dirty="0" smtClean="0"/>
              <a:t>19 </a:t>
            </a:r>
            <a:r>
              <a:rPr lang="cy-GB" sz="2800" dirty="0"/>
              <a:t>Hydref </a:t>
            </a:r>
            <a:r>
              <a:rPr lang="cy-GB" sz="2800" dirty="0" smtClean="0"/>
              <a:t>2020</a:t>
            </a:r>
            <a:endParaRPr lang="cy-GB" sz="2800" dirty="0"/>
          </a:p>
          <a:p>
            <a:r>
              <a:rPr lang="cy-GB" sz="2800" dirty="0" smtClean="0"/>
              <a:t>Sesiynau wyneb-yn-wyneb, </a:t>
            </a:r>
            <a:r>
              <a:rPr lang="cy-GB" sz="2800" dirty="0" err="1" smtClean="0"/>
              <a:t>Teams</a:t>
            </a:r>
            <a:r>
              <a:rPr lang="cy-GB" sz="2800" dirty="0" smtClean="0"/>
              <a:t> a fideo</a:t>
            </a:r>
            <a:endParaRPr lang="cy-GB" sz="2800" dirty="0"/>
          </a:p>
          <a:p>
            <a:pPr lvl="1"/>
            <a:r>
              <a:rPr lang="cy-GB" sz="2600" dirty="0"/>
              <a:t>Darllen a chymryd nodiadau</a:t>
            </a:r>
          </a:p>
          <a:p>
            <a:pPr lvl="1"/>
            <a:r>
              <a:rPr lang="cy-GB" sz="2600" dirty="0"/>
              <a:t>Ysgrifennu academaidd yn Gymraeg </a:t>
            </a:r>
          </a:p>
          <a:p>
            <a:pPr lvl="1"/>
            <a:r>
              <a:rPr lang="cy-GB" sz="2600" dirty="0"/>
              <a:t>Aralleirio, cyfeirnodi , dyfynnu, cyfieithu a thrawsieithu</a:t>
            </a:r>
          </a:p>
          <a:p>
            <a:pPr lvl="1"/>
            <a:r>
              <a:rPr lang="cy-GB" sz="2600" dirty="0"/>
              <a:t>Strwythuro ac ysgrifennu traethodau</a:t>
            </a:r>
          </a:p>
          <a:p>
            <a:pPr lvl="1"/>
            <a:r>
              <a:rPr lang="cy-GB" sz="2600" dirty="0"/>
              <a:t>Help cyfrifiadurol i ysgrifennu yn Gymraeg</a:t>
            </a:r>
          </a:p>
          <a:p>
            <a:pPr lvl="1"/>
            <a:r>
              <a:rPr lang="cy-GB" sz="2600" dirty="0"/>
              <a:t>Adolygu a sgiliau arholiadau </a:t>
            </a:r>
            <a:endParaRPr lang="cy-GB" sz="2600" dirty="0" smtClean="0"/>
          </a:p>
          <a:p>
            <a:r>
              <a:rPr lang="cy-GB" sz="2900" dirty="0" smtClean="0"/>
              <a:t>Cysylltwch ar </a:t>
            </a:r>
            <a:r>
              <a:rPr lang="cy-GB" sz="2900" dirty="0" smtClean="0">
                <a:hlinkClick r:id="rId2"/>
              </a:rPr>
              <a:t>sgiliau@aber.ac.uk</a:t>
            </a:r>
            <a:r>
              <a:rPr lang="cy-GB" sz="2900" dirty="0" smtClean="0"/>
              <a:t> </a:t>
            </a:r>
            <a:endParaRPr lang="cy-GB" sz="2900" dirty="0"/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684995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322163" y="1262580"/>
            <a:ext cx="8229600" cy="857250"/>
          </a:xfrm>
        </p:spPr>
        <p:txBody>
          <a:bodyPr>
            <a:normAutofit/>
          </a:bodyPr>
          <a:lstStyle/>
          <a:p>
            <a:r>
              <a:rPr lang="cy-GB" sz="3600" dirty="0" smtClean="0"/>
              <a:t>Sgiliau Academaidd cyfrwng Saesneg</a:t>
            </a:r>
            <a:endParaRPr lang="cy-GB" sz="3600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420624" y="2119830"/>
            <a:ext cx="8229600" cy="4537002"/>
          </a:xfrm>
        </p:spPr>
        <p:txBody>
          <a:bodyPr>
            <a:normAutofit fontScale="85000" lnSpcReduction="20000"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y-GB" sz="3300" u="sng" dirty="0" err="1">
                <a:hlinkClick r:id="rId2"/>
              </a:rPr>
              <a:t>Free</a:t>
            </a:r>
            <a:r>
              <a:rPr lang="cy-GB" sz="3300" u="sng" dirty="0">
                <a:hlinkClick r:id="rId2"/>
              </a:rPr>
              <a:t> Undergraduate </a:t>
            </a:r>
            <a:r>
              <a:rPr lang="cy-GB" sz="3300" u="sng" dirty="0" err="1">
                <a:hlinkClick r:id="rId2"/>
              </a:rPr>
              <a:t>course</a:t>
            </a:r>
            <a:r>
              <a:rPr lang="cy-GB" sz="3300" u="sng" dirty="0">
                <a:hlinkClick r:id="rId2"/>
              </a:rPr>
              <a:t> </a:t>
            </a:r>
            <a:r>
              <a:rPr lang="cy-GB" sz="3300" u="sng" dirty="0" err="1">
                <a:hlinkClick r:id="rId2"/>
              </a:rPr>
              <a:t>in</a:t>
            </a:r>
            <a:r>
              <a:rPr lang="cy-GB" sz="3300" u="sng" dirty="0">
                <a:hlinkClick r:id="rId2"/>
              </a:rPr>
              <a:t> </a:t>
            </a:r>
            <a:r>
              <a:rPr lang="cy-GB" sz="3300" u="sng" dirty="0" err="1">
                <a:hlinkClick r:id="rId2"/>
              </a:rPr>
              <a:t>Academic</a:t>
            </a:r>
            <a:r>
              <a:rPr lang="cy-GB" sz="3300" u="sng" dirty="0">
                <a:hlinkClick r:id="rId2"/>
              </a:rPr>
              <a:t> </a:t>
            </a:r>
            <a:r>
              <a:rPr lang="cy-GB" sz="3300" u="sng" dirty="0" err="1">
                <a:hlinkClick r:id="rId2"/>
              </a:rPr>
              <a:t>Writing</a:t>
            </a:r>
            <a:r>
              <a:rPr lang="cy-GB" sz="3300" u="sng" dirty="0">
                <a:hlinkClick r:id="rId2"/>
              </a:rPr>
              <a:t> and Information </a:t>
            </a:r>
            <a:r>
              <a:rPr lang="cy-GB" sz="3300" u="sng" dirty="0" err="1">
                <a:hlinkClick r:id="rId2"/>
              </a:rPr>
              <a:t>Skills</a:t>
            </a:r>
            <a:r>
              <a:rPr lang="cy-GB" sz="3300" u="sng" dirty="0"/>
              <a:t> </a:t>
            </a:r>
            <a:r>
              <a:rPr lang="cy-GB" sz="3300" dirty="0"/>
              <a:t>(Saesneg yn unig</a:t>
            </a:r>
            <a:r>
              <a:rPr lang="cy-GB" sz="3300" dirty="0" smtClean="0"/>
              <a:t>)</a:t>
            </a:r>
          </a:p>
          <a:p>
            <a:pPr marL="300037" lvl="2" indent="0">
              <a:buNone/>
            </a:pPr>
            <a:r>
              <a:rPr lang="cy-GB" sz="2800" dirty="0" smtClean="0"/>
              <a:t>Pob sesiwn ar-lein: recordiad neu sesiwn fyw ar </a:t>
            </a:r>
            <a:r>
              <a:rPr lang="cy-GB" sz="2800" dirty="0" err="1" smtClean="0"/>
              <a:t>Teams</a:t>
            </a:r>
            <a:endParaRPr lang="cy-GB" sz="2800" dirty="0"/>
          </a:p>
          <a:p>
            <a:pPr lvl="1"/>
            <a:r>
              <a:rPr lang="cy-GB" sz="2600" dirty="0" smtClean="0"/>
              <a:t>Dehongli </a:t>
            </a:r>
            <a:r>
              <a:rPr lang="cy-GB" sz="2600" dirty="0"/>
              <a:t>cwestiynau traethodau</a:t>
            </a:r>
          </a:p>
          <a:p>
            <a:pPr lvl="1"/>
            <a:r>
              <a:rPr lang="cy-GB" sz="2600" dirty="0"/>
              <a:t>Eglurdeb a chanolbwyntio</a:t>
            </a:r>
          </a:p>
          <a:p>
            <a:pPr lvl="1"/>
            <a:r>
              <a:rPr lang="cy-GB" sz="2600" dirty="0"/>
              <a:t>Cynllunio ac ysgrifennu cyflwyniadau </a:t>
            </a:r>
          </a:p>
          <a:p>
            <a:pPr lvl="1"/>
            <a:r>
              <a:rPr lang="cy-GB" sz="2600" dirty="0"/>
              <a:t>Aralleirio a chyfeirnodi </a:t>
            </a:r>
          </a:p>
          <a:p>
            <a:pPr lvl="1"/>
            <a:r>
              <a:rPr lang="cy-GB" sz="2600" dirty="0"/>
              <a:t>Dyfynnu a chyfeirnodi </a:t>
            </a:r>
          </a:p>
          <a:p>
            <a:pPr lvl="1"/>
            <a:r>
              <a:rPr lang="cy-GB" sz="2600" dirty="0"/>
              <a:t>Strwythuro traethawd:  natur dadlau </a:t>
            </a:r>
          </a:p>
          <a:p>
            <a:pPr lvl="1"/>
            <a:r>
              <a:rPr lang="cy-GB" sz="2600" dirty="0"/>
              <a:t>Tynnu casgliadau ac ysgrifennu casgliadau</a:t>
            </a:r>
          </a:p>
          <a:p>
            <a:pPr lvl="1"/>
            <a:r>
              <a:rPr lang="cy-GB" sz="2600" dirty="0"/>
              <a:t>Adolygu a sgiliau arholiadau </a:t>
            </a:r>
          </a:p>
          <a:p>
            <a:pPr marL="42863" lvl="1" indent="0">
              <a:buNone/>
            </a:pPr>
            <a:r>
              <a:rPr lang="cy-GB" sz="2300" b="1" dirty="0"/>
              <a:t>Ni fydd y pynciau hyn yn cael eu cyflwyno yn union yn y drefn hon o reidrwydd.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146748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0" y="859731"/>
            <a:ext cx="8229600" cy="857250"/>
          </a:xfrm>
        </p:spPr>
        <p:txBody>
          <a:bodyPr>
            <a:normAutofit/>
          </a:bodyPr>
          <a:lstStyle/>
          <a:p>
            <a:r>
              <a:rPr lang="cy-GB" sz="4000" dirty="0"/>
              <a:t>Dysgu </a:t>
            </a:r>
            <a:r>
              <a:rPr lang="cy-GB" sz="4000" dirty="0" smtClean="0"/>
              <a:t>cynhwysol</a:t>
            </a:r>
            <a:endParaRPr lang="cy-GB" sz="4000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457200" y="1984995"/>
            <a:ext cx="8229600" cy="4147791"/>
          </a:xfrm>
        </p:spPr>
        <p:txBody>
          <a:bodyPr>
            <a:normAutofit/>
          </a:bodyPr>
          <a:lstStyle/>
          <a:p>
            <a:r>
              <a:rPr lang="cy-GB" sz="3600" dirty="0"/>
              <a:t>Cysylltwch â Chymorth i Fyfyrwyr os oes gennych wahaniaeth dysgu penodol megis dyslecsia neu os oes gennych gyflwr iechyd tymor </a:t>
            </a:r>
            <a:r>
              <a:rPr lang="cy-GB" sz="3600" dirty="0" smtClean="0"/>
              <a:t>hir:</a:t>
            </a:r>
            <a:endParaRPr lang="cy-GB" sz="3600" dirty="0"/>
          </a:p>
          <a:p>
            <a:pPr lvl="1"/>
            <a:r>
              <a:rPr lang="cy-GB" sz="2800" dirty="0">
                <a:hlinkClick r:id="rId2"/>
              </a:rPr>
              <a:t>Cymorth i Fyfyrwyr</a:t>
            </a:r>
            <a:endParaRPr lang="cy-GB" sz="2800" dirty="0"/>
          </a:p>
          <a:p>
            <a:pPr lvl="1"/>
            <a:r>
              <a:rPr lang="cy-GB" sz="2800" dirty="0">
                <a:hlinkClick r:id="rId3"/>
              </a:rPr>
              <a:t>disability@aber.ac.uk</a:t>
            </a:r>
            <a:endParaRPr lang="cy-GB" sz="2800" dirty="0"/>
          </a:p>
          <a:p>
            <a:pPr lvl="1"/>
            <a:r>
              <a:rPr lang="cy-GB" sz="2800" dirty="0"/>
              <a:t>Ffôn: 01970 621761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519259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3492</TotalTime>
  <Words>641</Words>
  <Application>Microsoft Office PowerPoint</Application>
  <PresentationFormat>Sioe Ar-sgrin (4:3)</PresentationFormat>
  <Paragraphs>71</Paragraphs>
  <Slides>10</Slides>
  <Notes>1</Notes>
  <HiddenSlides>0</HiddenSlides>
  <MMClips>0</MMClips>
  <ScaleCrop>false</ScaleCrop>
  <HeadingPairs>
    <vt:vector size="6" baseType="variant">
      <vt:variant>
        <vt:lpstr>Ffontiau a Ddefnyddiwyd</vt:lpstr>
      </vt:variant>
      <vt:variant>
        <vt:i4>2</vt:i4>
      </vt:variant>
      <vt:variant>
        <vt:lpstr>Thema</vt:lpstr>
      </vt:variant>
      <vt:variant>
        <vt:i4>1</vt:i4>
      </vt:variant>
      <vt:variant>
        <vt:lpstr>Teitlau Sleidiau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Cyflwyniad PowerPoint</vt:lpstr>
      <vt:lpstr>Canllawiau i rai o’r gwahanol arddulliau cyfeirnodi</vt:lpstr>
      <vt:lpstr>Beth yw’r gwahaniaeth?</vt:lpstr>
      <vt:lpstr>  P’un sy’n berthnasol imi? </vt:lpstr>
      <vt:lpstr>Agweddau hanfodol ar arfer academaidd</vt:lpstr>
      <vt:lpstr>Help ar gael gan eich llyfrgellydd pwnc</vt:lpstr>
      <vt:lpstr>Sgiliau Academaidd cyfrwng Cymraeg</vt:lpstr>
      <vt:lpstr>Sgiliau Academaidd cyfrwng Saesneg</vt:lpstr>
      <vt:lpstr>Dysgu cynhwysol</vt:lpstr>
      <vt:lpstr>Cyfeirnodau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Cyflwyniad PowerPoint</dc:title>
  <dc:creator>Tamsin Davies [ted]</dc:creator>
  <cp:lastModifiedBy>Tamsin Davies [ted]</cp:lastModifiedBy>
  <cp:revision>46</cp:revision>
  <dcterms:created xsi:type="dcterms:W3CDTF">2020-09-08T13:37:45Z</dcterms:created>
  <dcterms:modified xsi:type="dcterms:W3CDTF">2020-09-15T15:23:44Z</dcterms:modified>
</cp:coreProperties>
</file>