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408" y="-96"/>
      </p:cViewPr>
      <p:guideLst>
        <p:guide orient="horz" pos="3136"/>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GB"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20/04/16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20/04/16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20/04/16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20/04/16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GB"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20/04/16</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20/04/16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20/04/16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20/04/16</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GB"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20/04/16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GB"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GB"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20/04/16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GB"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20/04/16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20/04/16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20/04/16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20/04/16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GB"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20/04/16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GB"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GB"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GB"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GB"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20/04/16</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20/04/16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20/04/16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20/04/16</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20/04/16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GB"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20/04/16</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580108"/>
            <a:ext cx="4038600" cy="1686484"/>
          </a:xfrm>
        </p:spPr>
        <p:txBody>
          <a:bodyPr>
            <a:normAutofit/>
          </a:bodyPr>
          <a:lstStyle/>
          <a:p>
            <a:r>
              <a:rPr lang="en-US" dirty="0" smtClean="0"/>
              <a:t>Approaches to paraphrasing and summarising</a:t>
            </a:r>
            <a:endParaRPr lang="en-US" dirty="0"/>
          </a:p>
        </p:txBody>
      </p:sp>
      <p:sp>
        <p:nvSpPr>
          <p:cNvPr id="5" name="Title 1"/>
          <p:cNvSpPr txBox="1">
            <a:spLocks/>
          </p:cNvSpPr>
          <p:nvPr/>
        </p:nvSpPr>
        <p:spPr>
          <a:xfrm>
            <a:off x="452602" y="4597590"/>
            <a:ext cx="4038600" cy="933450"/>
          </a:xfrm>
          <a:prstGeom prst="rect">
            <a:avLst/>
          </a:prstGeom>
        </p:spPr>
        <p:txBody>
          <a:bodyPr vert="horz" lIns="91440" tIns="45720" rIns="91440" bIns="45720" rtlCol="0" anchor="t" anchorCtr="0">
            <a:normAutofit fontScale="97500"/>
          </a:bodyPr>
          <a:lstStyle>
            <a:lvl1pPr algn="l" defTabSz="914400" rtl="0" eaLnBrk="1" latinLnBrk="0" hangingPunct="1">
              <a:spcBef>
                <a:spcPct val="0"/>
              </a:spcBef>
              <a:buNone/>
              <a:defRPr sz="2800" b="0" kern="1200">
                <a:solidFill>
                  <a:schemeClr val="accent1"/>
                </a:solidFill>
                <a:latin typeface="+mj-lt"/>
                <a:ea typeface="+mj-ea"/>
                <a:cs typeface="+mj-cs"/>
              </a:defRPr>
            </a:lvl1pPr>
          </a:lstStyle>
          <a:p>
            <a:r>
              <a:rPr lang="en-US" dirty="0" smtClean="0"/>
              <a:t>Essential Aspects of Academic Practice #3</a:t>
            </a:r>
            <a:endParaRPr lang="en-US" dirty="0"/>
          </a:p>
        </p:txBody>
      </p:sp>
      <p:sp>
        <p:nvSpPr>
          <p:cNvPr id="4" name="TextBox 3"/>
          <p:cNvSpPr txBox="1"/>
          <p:nvPr/>
        </p:nvSpPr>
        <p:spPr>
          <a:xfrm>
            <a:off x="4086241" y="5232374"/>
            <a:ext cx="184666" cy="369332"/>
          </a:xfrm>
          <a:prstGeom prst="rect">
            <a:avLst/>
          </a:prstGeom>
          <a:noFill/>
        </p:spPr>
        <p:txBody>
          <a:bodyPr wrap="none" rtlCol="0">
            <a:spAutoFit/>
          </a:bodyPr>
          <a:lstStyle/>
          <a:p>
            <a:endParaRPr lang="en-US" dirty="0"/>
          </a:p>
        </p:txBody>
      </p:sp>
      <p:sp>
        <p:nvSpPr>
          <p:cNvPr id="8" name="Subtitle 2"/>
          <p:cNvSpPr txBox="1">
            <a:spLocks/>
          </p:cNvSpPr>
          <p:nvPr/>
        </p:nvSpPr>
        <p:spPr>
          <a:xfrm>
            <a:off x="452602" y="5562599"/>
            <a:ext cx="4347998" cy="1036543"/>
          </a:xfrm>
          <a:prstGeom prst="rect">
            <a:avLst/>
          </a:prstGeom>
        </p:spPr>
        <p:txBody>
          <a:bodyPr vert="horz" lIns="91440" tIns="45720" rIns="91440" bIns="45720" rtlCol="0">
            <a:normAutofit lnSpcReduction="10000"/>
          </a:bodyPr>
          <a:lstStyle>
            <a:lvl1pPr marL="0" indent="0" algn="l" defTabSz="914400" rtl="0" eaLnBrk="1" latinLnBrk="0" hangingPunct="1">
              <a:spcBef>
                <a:spcPts val="300"/>
              </a:spcBef>
              <a:buClr>
                <a:schemeClr val="accent1"/>
              </a:buClr>
              <a:buSzPct val="75000"/>
              <a:buFont typeface="Wingdings" pitchFamily="2" charset="2"/>
              <a:buNone/>
              <a:defRPr sz="14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baseline="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9pPr>
          </a:lstStyle>
          <a:p>
            <a:r>
              <a:rPr lang="en-US" dirty="0" smtClean="0"/>
              <a:t>John Morgan</a:t>
            </a:r>
          </a:p>
          <a:p>
            <a:r>
              <a:rPr lang="en-US" dirty="0" smtClean="0"/>
              <a:t>Student Learning </a:t>
            </a:r>
            <a:r>
              <a:rPr lang="en-US" dirty="0" smtClean="0"/>
              <a:t>Support</a:t>
            </a:r>
            <a:endParaRPr lang="en-US" dirty="0" smtClean="0"/>
          </a:p>
          <a:p>
            <a:r>
              <a:rPr lang="en-US" dirty="0" smtClean="0"/>
              <a:t>Aberystwyth University</a:t>
            </a:r>
          </a:p>
          <a:p>
            <a:r>
              <a:rPr lang="en-US" dirty="0" err="1" smtClean="0"/>
              <a:t>jpm@aber.ac.uk</a:t>
            </a:r>
            <a:endParaRPr lang="en-US" dirty="0"/>
          </a:p>
        </p:txBody>
      </p:sp>
    </p:spTree>
    <p:extLst>
      <p:ext uri="{BB962C8B-B14F-4D97-AF65-F5344CB8AC3E}">
        <p14:creationId xmlns:p14="http://schemas.microsoft.com/office/powerpoint/2010/main" val="123940447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paraphrased versions</a:t>
            </a:r>
            <a:endParaRPr lang="en-US" dirty="0"/>
          </a:p>
        </p:txBody>
      </p:sp>
      <p:sp>
        <p:nvSpPr>
          <p:cNvPr id="3" name="Content Placeholder 2"/>
          <p:cNvSpPr>
            <a:spLocks noGrp="1"/>
          </p:cNvSpPr>
          <p:nvPr>
            <p:ph idx="1"/>
          </p:nvPr>
        </p:nvSpPr>
        <p:spPr/>
        <p:txBody>
          <a:bodyPr/>
          <a:lstStyle/>
          <a:p>
            <a:r>
              <a:rPr lang="en-GB" dirty="0"/>
              <a:t>Here we are working with an isolated passage from a bigger published document and it is necessary to read what comes before and what comes after</a:t>
            </a:r>
            <a:r>
              <a:rPr lang="en-GB" dirty="0" smtClean="0"/>
              <a:t>.</a:t>
            </a:r>
          </a:p>
          <a:p>
            <a:r>
              <a:rPr lang="en-GB" dirty="0" smtClean="0"/>
              <a:t>This </a:t>
            </a:r>
            <a:r>
              <a:rPr lang="en-GB" dirty="0"/>
              <a:t>will help to contextualise issues. When we paraphrase, we often write texts of similar length, but we connect the ideas to our own, so we do not necessarily use all those ideas. </a:t>
            </a:r>
            <a:endParaRPr lang="en-GB" dirty="0" smtClean="0"/>
          </a:p>
          <a:p>
            <a:r>
              <a:rPr lang="en-GB" dirty="0" smtClean="0"/>
              <a:t>When </a:t>
            </a:r>
            <a:r>
              <a:rPr lang="en-GB" dirty="0"/>
              <a:t>we do, they look sequentially very close to the original and may be criticised for being too close. Note the use of the citation in each case.</a:t>
            </a:r>
          </a:p>
          <a:p>
            <a:endParaRPr lang="en-US" dirty="0"/>
          </a:p>
        </p:txBody>
      </p:sp>
    </p:spTree>
    <p:extLst>
      <p:ext uri="{BB962C8B-B14F-4D97-AF65-F5344CB8AC3E}">
        <p14:creationId xmlns:p14="http://schemas.microsoft.com/office/powerpoint/2010/main" val="3875738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A</a:t>
            </a:r>
            <a:endParaRPr lang="en-US" dirty="0"/>
          </a:p>
        </p:txBody>
      </p:sp>
      <p:sp>
        <p:nvSpPr>
          <p:cNvPr id="3" name="Content Placeholder 2"/>
          <p:cNvSpPr>
            <a:spLocks noGrp="1"/>
          </p:cNvSpPr>
          <p:nvPr>
            <p:ph idx="1"/>
          </p:nvPr>
        </p:nvSpPr>
        <p:spPr>
          <a:xfrm>
            <a:off x="498474" y="1981200"/>
            <a:ext cx="7556313" cy="4617942"/>
          </a:xfrm>
        </p:spPr>
        <p:txBody>
          <a:bodyPr/>
          <a:lstStyle/>
          <a:p>
            <a:pPr>
              <a:lnSpc>
                <a:spcPct val="120000"/>
              </a:lnSpc>
            </a:pPr>
            <a:r>
              <a:rPr lang="en-GB" dirty="0"/>
              <a:t>You are writing an essay on how parents can be involved in their children’s learning and how responsible use of Internet resources may assist in this.</a:t>
            </a:r>
          </a:p>
          <a:p>
            <a:pPr>
              <a:lnSpc>
                <a:spcPct val="120000"/>
              </a:lnSpc>
            </a:pPr>
            <a:r>
              <a:rPr lang="en-GB" dirty="0"/>
              <a:t>The “Safe and Smart” report (National School Boards Foundation, 2000) identifies some of the implications for working with the needs of children at school. Within this there is the recognition that parents should participate in their children’s learning. If schools can engage with parents and identify specific learning activities and structured use of Internet access time, it will help with social aspects of learning as well as overall academic achievement</a:t>
            </a:r>
            <a:r>
              <a:rPr lang="en-GB" dirty="0" smtClean="0"/>
              <a:t>.</a:t>
            </a:r>
            <a:endParaRPr lang="en-GB" dirty="0"/>
          </a:p>
        </p:txBody>
      </p:sp>
    </p:spTree>
    <p:extLst>
      <p:ext uri="{BB962C8B-B14F-4D97-AF65-F5344CB8AC3E}">
        <p14:creationId xmlns:p14="http://schemas.microsoft.com/office/powerpoint/2010/main" val="438900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B</a:t>
            </a:r>
            <a:endParaRPr lang="en-US" dirty="0"/>
          </a:p>
        </p:txBody>
      </p:sp>
      <p:sp>
        <p:nvSpPr>
          <p:cNvPr id="3" name="Content Placeholder 2"/>
          <p:cNvSpPr>
            <a:spLocks noGrp="1"/>
          </p:cNvSpPr>
          <p:nvPr>
            <p:ph idx="1"/>
          </p:nvPr>
        </p:nvSpPr>
        <p:spPr>
          <a:xfrm>
            <a:off x="498474" y="1981200"/>
            <a:ext cx="7556313" cy="4617942"/>
          </a:xfrm>
        </p:spPr>
        <p:txBody>
          <a:bodyPr>
            <a:normAutofit lnSpcReduction="10000"/>
          </a:bodyPr>
          <a:lstStyle/>
          <a:p>
            <a:r>
              <a:rPr lang="en-GB" dirty="0"/>
              <a:t>You are writing an essay on how schools are using technology in education and how teachers need to design activities that will help with learning and engagement.</a:t>
            </a:r>
          </a:p>
          <a:p>
            <a:r>
              <a:rPr lang="en-GB" dirty="0"/>
              <a:t>The “Safe and Smart” report (National School Boards Foundation, 2000) identifies a number of crucial concerns for the use of the Internet in education. As a new medium in the development of educational resources and methods, the Internet is a valuable means through which the needs of a wide range of students can be addressed. In addition, it suggests that parents can be increasingly involved in their children’s learning, fostering greater student achievement. Teachers that recognise and participate in the development of such ideas, despite facing some difficulties at the beginning, will contribute positively to increased educational standards on the whole.</a:t>
            </a:r>
          </a:p>
        </p:txBody>
      </p:sp>
    </p:spTree>
    <p:extLst>
      <p:ext uri="{BB962C8B-B14F-4D97-AF65-F5344CB8AC3E}">
        <p14:creationId xmlns:p14="http://schemas.microsoft.com/office/powerpoint/2010/main" val="279994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C</a:t>
            </a:r>
            <a:endParaRPr lang="en-US" dirty="0"/>
          </a:p>
        </p:txBody>
      </p:sp>
      <p:sp>
        <p:nvSpPr>
          <p:cNvPr id="3" name="Content Placeholder 2"/>
          <p:cNvSpPr>
            <a:spLocks noGrp="1"/>
          </p:cNvSpPr>
          <p:nvPr>
            <p:ph idx="1"/>
          </p:nvPr>
        </p:nvSpPr>
        <p:spPr>
          <a:xfrm>
            <a:off x="498474" y="1981199"/>
            <a:ext cx="7556313" cy="4728527"/>
          </a:xfrm>
        </p:spPr>
        <p:txBody>
          <a:bodyPr>
            <a:normAutofit fontScale="92500"/>
          </a:bodyPr>
          <a:lstStyle/>
          <a:p>
            <a:r>
              <a:rPr lang="en-GB" dirty="0"/>
              <a:t>You are writing an essay on how local education authorities view the use of Internet resources in schools with a view to monitoring independent time that children are allowed to work alone or in groups.</a:t>
            </a:r>
          </a:p>
          <a:p>
            <a:r>
              <a:rPr lang="en-GB" dirty="0"/>
              <a:t>The “Safe and Smart” report (National School Boards Foundation, 2000) identifies issues that are important to the development of informed policies that will help schools to use the Internet in classrooms effectively. While it is recognised that schools must embrace technologies, there are a number of concerns about children’s security online that must be addressed before it is possible to allow independent learning time in classrooms. It is necessary to discuss these ideas with parents so they can monitor children’s time on the Internet in homework activities. This will help with setting achievable targets for educational achievement.</a:t>
            </a:r>
          </a:p>
        </p:txBody>
      </p:sp>
    </p:spTree>
    <p:extLst>
      <p:ext uri="{BB962C8B-B14F-4D97-AF65-F5344CB8AC3E}">
        <p14:creationId xmlns:p14="http://schemas.microsoft.com/office/powerpoint/2010/main" val="1088916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ideas</a:t>
            </a:r>
            <a:endParaRPr lang="en-US" dirty="0"/>
          </a:p>
        </p:txBody>
      </p:sp>
      <p:sp>
        <p:nvSpPr>
          <p:cNvPr id="3" name="Content Placeholder 2"/>
          <p:cNvSpPr>
            <a:spLocks noGrp="1"/>
          </p:cNvSpPr>
          <p:nvPr>
            <p:ph idx="1"/>
          </p:nvPr>
        </p:nvSpPr>
        <p:spPr/>
        <p:txBody>
          <a:bodyPr>
            <a:normAutofit lnSpcReduction="10000"/>
          </a:bodyPr>
          <a:lstStyle/>
          <a:p>
            <a:r>
              <a:rPr lang="en-GB" dirty="0"/>
              <a:t>Sequentially the ideas in these paraphrased are relatively close to the original, especially in Argument B, where the focus of the essay is similar to the original text. </a:t>
            </a:r>
            <a:endParaRPr lang="en-GB" dirty="0" smtClean="0"/>
          </a:p>
          <a:p>
            <a:r>
              <a:rPr lang="en-GB" dirty="0" smtClean="0"/>
              <a:t>They </a:t>
            </a:r>
            <a:r>
              <a:rPr lang="en-GB" dirty="0"/>
              <a:t>have connected these ideas, however, to wider concerns that are not directly mentioned in the original. </a:t>
            </a:r>
            <a:endParaRPr lang="en-GB" dirty="0" smtClean="0"/>
          </a:p>
          <a:p>
            <a:r>
              <a:rPr lang="en-GB" dirty="0" smtClean="0"/>
              <a:t>These </a:t>
            </a:r>
            <a:r>
              <a:rPr lang="en-GB" dirty="0"/>
              <a:t>are part of the emerging perspectives of three related, but different, perspectives. </a:t>
            </a:r>
            <a:endParaRPr lang="en-GB" dirty="0" smtClean="0"/>
          </a:p>
          <a:p>
            <a:r>
              <a:rPr lang="en-GB" dirty="0" smtClean="0"/>
              <a:t>What </a:t>
            </a:r>
            <a:r>
              <a:rPr lang="en-GB" dirty="0"/>
              <a:t>the reader can see here is the development of ideas that connect to your own argument, rather than a sequence of ideas that look quite like the original, but do not actually add or interpret those ideas.</a:t>
            </a:r>
          </a:p>
          <a:p>
            <a:endParaRPr lang="en-US" dirty="0"/>
          </a:p>
        </p:txBody>
      </p:sp>
    </p:spTree>
    <p:extLst>
      <p:ext uri="{BB962C8B-B14F-4D97-AF65-F5344CB8AC3E}">
        <p14:creationId xmlns:p14="http://schemas.microsoft.com/office/powerpoint/2010/main" val="2533364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Summarising: a situational focus on overall ideas #1</a:t>
            </a:r>
            <a:endParaRPr lang="en-US" dirty="0"/>
          </a:p>
        </p:txBody>
      </p:sp>
      <p:sp>
        <p:nvSpPr>
          <p:cNvPr id="3" name="Content Placeholder 2"/>
          <p:cNvSpPr>
            <a:spLocks noGrp="1"/>
          </p:cNvSpPr>
          <p:nvPr>
            <p:ph idx="1"/>
          </p:nvPr>
        </p:nvSpPr>
        <p:spPr/>
        <p:txBody>
          <a:bodyPr>
            <a:normAutofit lnSpcReduction="10000"/>
          </a:bodyPr>
          <a:lstStyle/>
          <a:p>
            <a:pPr>
              <a:lnSpc>
                <a:spcPct val="150000"/>
              </a:lnSpc>
            </a:pPr>
            <a:r>
              <a:rPr lang="en-US" dirty="0"/>
              <a:t>One of the most important aspects of summarising and paraphrasing is knowing how much of the original work it is advisable to include. </a:t>
            </a:r>
            <a:endParaRPr lang="en-US" dirty="0" smtClean="0"/>
          </a:p>
          <a:p>
            <a:pPr>
              <a:lnSpc>
                <a:spcPct val="150000"/>
              </a:lnSpc>
            </a:pPr>
            <a:r>
              <a:rPr lang="en-US" dirty="0" smtClean="0"/>
              <a:t>If </a:t>
            </a:r>
            <a:r>
              <a:rPr lang="en-US" dirty="0"/>
              <a:t>too much is included it will be criticised for relying too much on other sources and it will also be a form of unacceptable practice. </a:t>
            </a:r>
            <a:endParaRPr lang="en-US" dirty="0" smtClean="0"/>
          </a:p>
          <a:p>
            <a:pPr>
              <a:lnSpc>
                <a:spcPct val="150000"/>
              </a:lnSpc>
            </a:pPr>
            <a:r>
              <a:rPr lang="en-US" dirty="0" smtClean="0"/>
              <a:t>If </a:t>
            </a:r>
            <a:r>
              <a:rPr lang="en-US" dirty="0"/>
              <a:t>too little is included the work will be criticised for not </a:t>
            </a:r>
            <a:r>
              <a:rPr lang="en-US" dirty="0" smtClean="0"/>
              <a:t>reviewing </a:t>
            </a:r>
            <a:r>
              <a:rPr lang="en-US" dirty="0"/>
              <a:t>reference sources and it will not gain high marks. </a:t>
            </a:r>
            <a:endParaRPr lang="en-GB" dirty="0"/>
          </a:p>
          <a:p>
            <a:pPr>
              <a:lnSpc>
                <a:spcPct val="150000"/>
              </a:lnSpc>
            </a:pPr>
            <a:endParaRPr lang="en-US" dirty="0"/>
          </a:p>
        </p:txBody>
      </p:sp>
    </p:spTree>
    <p:extLst>
      <p:ext uri="{BB962C8B-B14F-4D97-AF65-F5344CB8AC3E}">
        <p14:creationId xmlns:p14="http://schemas.microsoft.com/office/powerpoint/2010/main" val="3368778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Summarising: a situational focus on overall ideas #2</a:t>
            </a:r>
            <a:endParaRPr lang="en-US" dirty="0"/>
          </a:p>
        </p:txBody>
      </p:sp>
      <p:sp>
        <p:nvSpPr>
          <p:cNvPr id="3" name="Content Placeholder 2"/>
          <p:cNvSpPr>
            <a:spLocks noGrp="1"/>
          </p:cNvSpPr>
          <p:nvPr>
            <p:ph idx="1"/>
          </p:nvPr>
        </p:nvSpPr>
        <p:spPr>
          <a:xfrm>
            <a:off x="498474" y="1981200"/>
            <a:ext cx="7556313" cy="4876800"/>
          </a:xfrm>
        </p:spPr>
        <p:txBody>
          <a:bodyPr>
            <a:normAutofit/>
          </a:bodyPr>
          <a:lstStyle/>
          <a:p>
            <a:pPr lvl="0"/>
            <a:r>
              <a:rPr lang="en-US" dirty="0"/>
              <a:t>Read the text sample on summarising, paraphrasing and synthesising from Jordan (1997: 170-171)</a:t>
            </a:r>
            <a:r>
              <a:rPr lang="en-US" dirty="0" smtClean="0"/>
              <a:t>.</a:t>
            </a:r>
            <a:endParaRPr lang="en-GB" dirty="0"/>
          </a:p>
          <a:p>
            <a:pPr lvl="0"/>
            <a:r>
              <a:rPr lang="en-US" dirty="0"/>
              <a:t>Make a list of all the citations in the text (note the balance of integral and non-integral citations)</a:t>
            </a:r>
            <a:endParaRPr lang="en-GB" dirty="0"/>
          </a:p>
          <a:p>
            <a:pPr lvl="0"/>
            <a:r>
              <a:rPr lang="en-US" dirty="0"/>
              <a:t>How would you describe the cited ideas</a:t>
            </a:r>
            <a:r>
              <a:rPr lang="en-US" dirty="0" smtClean="0"/>
              <a:t>?</a:t>
            </a:r>
            <a:endParaRPr lang="en-GB" sz="3200" dirty="0"/>
          </a:p>
          <a:p>
            <a:pPr lvl="1"/>
            <a:r>
              <a:rPr lang="en-US" sz="2000" dirty="0"/>
              <a:t>Paraphrase of a specific idea</a:t>
            </a:r>
            <a:endParaRPr lang="en-GB" sz="2000" dirty="0"/>
          </a:p>
          <a:p>
            <a:pPr lvl="1"/>
            <a:r>
              <a:rPr lang="en-US" sz="2000" dirty="0"/>
              <a:t>Summary of an overall idea</a:t>
            </a:r>
            <a:endParaRPr lang="en-GB" sz="2000" dirty="0"/>
          </a:p>
          <a:p>
            <a:pPr lvl="1"/>
            <a:r>
              <a:rPr lang="en-US" sz="2000" dirty="0"/>
              <a:t>Acknowledgement of useful or similar source</a:t>
            </a:r>
            <a:endParaRPr lang="en-GB" sz="2000" dirty="0"/>
          </a:p>
          <a:p>
            <a:pPr lvl="1"/>
            <a:r>
              <a:rPr lang="en-US" sz="2000" dirty="0"/>
              <a:t>Brief indication of an idea without summary or paraphrase</a:t>
            </a:r>
            <a:endParaRPr lang="en-GB" sz="2000" dirty="0"/>
          </a:p>
          <a:p>
            <a:pPr lvl="1"/>
            <a:r>
              <a:rPr lang="en-US" sz="2000" dirty="0"/>
              <a:t>Example</a:t>
            </a:r>
            <a:endParaRPr lang="en-GB" sz="2000" dirty="0"/>
          </a:p>
          <a:p>
            <a:pPr lvl="1"/>
            <a:r>
              <a:rPr lang="en-US" sz="2000" dirty="0"/>
              <a:t>Other</a:t>
            </a:r>
            <a:endParaRPr lang="en-GB" sz="2000" dirty="0"/>
          </a:p>
          <a:p>
            <a:pPr>
              <a:lnSpc>
                <a:spcPct val="150000"/>
              </a:lnSpc>
            </a:pPr>
            <a:endParaRPr lang="en-US" dirty="0"/>
          </a:p>
        </p:txBody>
      </p:sp>
    </p:spTree>
    <p:extLst>
      <p:ext uri="{BB962C8B-B14F-4D97-AF65-F5344CB8AC3E}">
        <p14:creationId xmlns:p14="http://schemas.microsoft.com/office/powerpoint/2010/main" val="1828444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Summarising: a situational focus on overall ideas #3</a:t>
            </a:r>
            <a:endParaRPr lang="en-US" dirty="0"/>
          </a:p>
        </p:txBody>
      </p:sp>
      <p:sp>
        <p:nvSpPr>
          <p:cNvPr id="3" name="Content Placeholder 2"/>
          <p:cNvSpPr>
            <a:spLocks noGrp="1"/>
          </p:cNvSpPr>
          <p:nvPr>
            <p:ph idx="1"/>
          </p:nvPr>
        </p:nvSpPr>
        <p:spPr>
          <a:xfrm>
            <a:off x="498474" y="1981200"/>
            <a:ext cx="7556313" cy="4876800"/>
          </a:xfrm>
        </p:spPr>
        <p:txBody>
          <a:bodyPr>
            <a:normAutofit/>
          </a:bodyPr>
          <a:lstStyle/>
          <a:p>
            <a:pPr lvl="0">
              <a:lnSpc>
                <a:spcPct val="130000"/>
              </a:lnSpc>
            </a:pPr>
            <a:r>
              <a:rPr lang="en-US" dirty="0"/>
              <a:t>After reading this, how much of the text that you see is based on the work of others? </a:t>
            </a:r>
            <a:endParaRPr lang="en-GB" dirty="0"/>
          </a:p>
          <a:p>
            <a:pPr lvl="0">
              <a:lnSpc>
                <a:spcPct val="130000"/>
              </a:lnSpc>
            </a:pPr>
            <a:r>
              <a:rPr lang="en-US" dirty="0"/>
              <a:t>Which statements does Jordan use to connect the ideas to his own perspectives</a:t>
            </a:r>
            <a:r>
              <a:rPr lang="en-US" dirty="0" smtClean="0"/>
              <a:t>?</a:t>
            </a:r>
            <a:endParaRPr lang="en-GB" dirty="0"/>
          </a:p>
          <a:p>
            <a:pPr>
              <a:lnSpc>
                <a:spcPct val="130000"/>
              </a:lnSpc>
            </a:pPr>
            <a:r>
              <a:rPr lang="en-US" dirty="0"/>
              <a:t>As seen in the Jordan’s text, Johns (1988) recommended a focus on </a:t>
            </a:r>
            <a:r>
              <a:rPr lang="en-US" dirty="0">
                <a:solidFill>
                  <a:srgbClr val="FF0000"/>
                </a:solidFill>
              </a:rPr>
              <a:t>situation</a:t>
            </a:r>
            <a:r>
              <a:rPr lang="en-US" dirty="0"/>
              <a:t>, </a:t>
            </a:r>
            <a:r>
              <a:rPr lang="en-US" dirty="0">
                <a:solidFill>
                  <a:srgbClr val="FF0000"/>
                </a:solidFill>
              </a:rPr>
              <a:t>problem</a:t>
            </a:r>
            <a:r>
              <a:rPr lang="en-US" dirty="0"/>
              <a:t>, </a:t>
            </a:r>
            <a:r>
              <a:rPr lang="en-US" dirty="0">
                <a:solidFill>
                  <a:srgbClr val="FF0000"/>
                </a:solidFill>
              </a:rPr>
              <a:t>solution</a:t>
            </a:r>
            <a:r>
              <a:rPr lang="en-US" dirty="0"/>
              <a:t> and </a:t>
            </a:r>
            <a:r>
              <a:rPr lang="en-US" dirty="0">
                <a:solidFill>
                  <a:srgbClr val="FF0000"/>
                </a:solidFill>
              </a:rPr>
              <a:t>evaluatio</a:t>
            </a:r>
            <a:r>
              <a:rPr lang="en-US" dirty="0"/>
              <a:t>n as a way of approaching summarising. When summarising, it is not necessary to include all ideas are you are trying to reduce the length of the original while using a selection of key points that are important to your work.</a:t>
            </a:r>
            <a:endParaRPr lang="en-GB" dirty="0"/>
          </a:p>
          <a:p>
            <a:pPr>
              <a:lnSpc>
                <a:spcPct val="150000"/>
              </a:lnSpc>
            </a:pPr>
            <a:endParaRPr lang="en-US" dirty="0"/>
          </a:p>
        </p:txBody>
      </p:sp>
    </p:spTree>
    <p:extLst>
      <p:ext uri="{BB962C8B-B14F-4D97-AF65-F5344CB8AC3E}">
        <p14:creationId xmlns:p14="http://schemas.microsoft.com/office/powerpoint/2010/main" val="1802171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Summarising: a situational focus on overall ideas #4: Situation</a:t>
            </a:r>
            <a:endParaRPr lang="en-US" dirty="0"/>
          </a:p>
        </p:txBody>
      </p:sp>
      <p:sp>
        <p:nvSpPr>
          <p:cNvPr id="3" name="Content Placeholder 2"/>
          <p:cNvSpPr>
            <a:spLocks noGrp="1"/>
          </p:cNvSpPr>
          <p:nvPr>
            <p:ph idx="1"/>
          </p:nvPr>
        </p:nvSpPr>
        <p:spPr>
          <a:xfrm>
            <a:off x="498474" y="1981200"/>
            <a:ext cx="7556313" cy="4876800"/>
          </a:xfrm>
        </p:spPr>
        <p:txBody>
          <a:bodyPr>
            <a:normAutofit/>
          </a:bodyPr>
          <a:lstStyle/>
          <a:p>
            <a:r>
              <a:rPr lang="en-US" dirty="0"/>
              <a:t>Sentences or ideas related to</a:t>
            </a:r>
            <a:r>
              <a:rPr lang="en-US" dirty="0">
                <a:solidFill>
                  <a:srgbClr val="FF0000"/>
                </a:solidFill>
              </a:rPr>
              <a:t> situation</a:t>
            </a:r>
            <a:r>
              <a:rPr lang="en-US" dirty="0" smtClean="0"/>
              <a:t>:</a:t>
            </a:r>
          </a:p>
          <a:p>
            <a:pPr marL="0" indent="0">
              <a:buNone/>
            </a:pPr>
            <a:r>
              <a:rPr lang="en-US" dirty="0"/>
              <a:t>	</a:t>
            </a:r>
            <a:endParaRPr lang="en-GB" dirty="0"/>
          </a:p>
          <a:p>
            <a:pPr lvl="0"/>
            <a:r>
              <a:rPr lang="en-US" dirty="0"/>
              <a:t>The ability to summarise is integral to good writing (Jordan, 1997).</a:t>
            </a:r>
            <a:endParaRPr lang="en-GB" dirty="0"/>
          </a:p>
          <a:p>
            <a:pPr lvl="0"/>
            <a:r>
              <a:rPr lang="en-US" dirty="0"/>
              <a:t>Most summaries are a result of note taking from reading (Jordan, 1997).</a:t>
            </a:r>
            <a:endParaRPr lang="en-GB" dirty="0"/>
          </a:p>
          <a:p>
            <a:pPr lvl="0"/>
            <a:r>
              <a:rPr lang="en-US" dirty="0"/>
              <a:t>Use of “problem/solution” text (quoting Jordan’s deliberate positioning of the two ideas).</a:t>
            </a:r>
            <a:endParaRPr lang="en-GB" dirty="0"/>
          </a:p>
          <a:p>
            <a:pPr>
              <a:lnSpc>
                <a:spcPct val="150000"/>
              </a:lnSpc>
            </a:pPr>
            <a:endParaRPr lang="en-US" dirty="0"/>
          </a:p>
        </p:txBody>
      </p:sp>
    </p:spTree>
    <p:extLst>
      <p:ext uri="{BB962C8B-B14F-4D97-AF65-F5344CB8AC3E}">
        <p14:creationId xmlns:p14="http://schemas.microsoft.com/office/powerpoint/2010/main" val="3678811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Summarising: a situational focus on overall ideas #5: Problem</a:t>
            </a:r>
            <a:endParaRPr lang="en-US" dirty="0"/>
          </a:p>
        </p:txBody>
      </p:sp>
      <p:sp>
        <p:nvSpPr>
          <p:cNvPr id="3" name="Content Placeholder 2"/>
          <p:cNvSpPr>
            <a:spLocks noGrp="1"/>
          </p:cNvSpPr>
          <p:nvPr>
            <p:ph idx="1"/>
          </p:nvPr>
        </p:nvSpPr>
        <p:spPr>
          <a:xfrm>
            <a:off x="498474" y="1981200"/>
            <a:ext cx="7556313" cy="4876800"/>
          </a:xfrm>
        </p:spPr>
        <p:txBody>
          <a:bodyPr>
            <a:normAutofit/>
          </a:bodyPr>
          <a:lstStyle/>
          <a:p>
            <a:r>
              <a:rPr lang="en-US" dirty="0"/>
              <a:t>Sentences or ideas related to </a:t>
            </a:r>
            <a:r>
              <a:rPr lang="en-US" dirty="0">
                <a:solidFill>
                  <a:srgbClr val="FF0000"/>
                </a:solidFill>
              </a:rPr>
              <a:t>problem</a:t>
            </a:r>
            <a:r>
              <a:rPr lang="en-US" dirty="0"/>
              <a:t>:	</a:t>
            </a:r>
            <a:endParaRPr lang="en-GB" dirty="0" smtClean="0"/>
          </a:p>
          <a:p>
            <a:pPr lvl="0"/>
            <a:endParaRPr lang="en-GB" dirty="0"/>
          </a:p>
          <a:p>
            <a:pPr lvl="0"/>
            <a:r>
              <a:rPr lang="en-US" dirty="0" smtClean="0"/>
              <a:t>Processes </a:t>
            </a:r>
            <a:r>
              <a:rPr lang="en-US" dirty="0"/>
              <a:t>are not clear and often not taught (Jordan, citing Johns, 1988).</a:t>
            </a:r>
            <a:endParaRPr lang="en-GB" dirty="0"/>
          </a:p>
          <a:p>
            <a:pPr lvl="0"/>
            <a:r>
              <a:rPr lang="en-US" dirty="0"/>
              <a:t>Follows the assumption that students will be able to actually do things just because they are told to (leave out, or choose different example) (Jordan, citing Johns, 1988).</a:t>
            </a:r>
            <a:endParaRPr lang="en-GB" dirty="0"/>
          </a:p>
          <a:p>
            <a:pPr lvl="0"/>
            <a:r>
              <a:rPr lang="en-US" dirty="0"/>
              <a:t>Specific procedure recommended of identifying four categories important to the critical discussion of any point: situation, problem, solution, evaluation (summarising Johns, 1988)</a:t>
            </a:r>
            <a:endParaRPr lang="en-GB" dirty="0"/>
          </a:p>
          <a:p>
            <a:pPr>
              <a:lnSpc>
                <a:spcPct val="150000"/>
              </a:lnSpc>
            </a:pPr>
            <a:endParaRPr lang="en-US" dirty="0"/>
          </a:p>
        </p:txBody>
      </p:sp>
    </p:spTree>
    <p:extLst>
      <p:ext uri="{BB962C8B-B14F-4D97-AF65-F5344CB8AC3E}">
        <p14:creationId xmlns:p14="http://schemas.microsoft.com/office/powerpoint/2010/main" val="373906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 and summarising #1</a:t>
            </a:r>
            <a:endParaRPr lang="en-US" dirty="0"/>
          </a:p>
        </p:txBody>
      </p:sp>
      <p:sp>
        <p:nvSpPr>
          <p:cNvPr id="3" name="Content Placeholder 2"/>
          <p:cNvSpPr>
            <a:spLocks noGrp="1"/>
          </p:cNvSpPr>
          <p:nvPr>
            <p:ph idx="1"/>
          </p:nvPr>
        </p:nvSpPr>
        <p:spPr/>
        <p:txBody>
          <a:bodyPr>
            <a:normAutofit lnSpcReduction="10000"/>
          </a:bodyPr>
          <a:lstStyle/>
          <a:p>
            <a:pPr>
              <a:lnSpc>
                <a:spcPct val="150000"/>
              </a:lnSpc>
            </a:pPr>
            <a:r>
              <a:rPr lang="en-US" dirty="0" smtClean="0"/>
              <a:t>Even </a:t>
            </a:r>
            <a:r>
              <a:rPr lang="en-US" dirty="0"/>
              <a:t>if you paraphrase or summarise and write ideas in your own words, you must include a citation in your text and a reference in your bibliography. </a:t>
            </a:r>
            <a:endParaRPr lang="en-US" dirty="0" smtClean="0"/>
          </a:p>
          <a:p>
            <a:pPr>
              <a:lnSpc>
                <a:spcPct val="150000"/>
              </a:lnSpc>
            </a:pPr>
            <a:r>
              <a:rPr lang="en-US" dirty="0" smtClean="0"/>
              <a:t>You </a:t>
            </a:r>
            <a:r>
              <a:rPr lang="en-US" dirty="0"/>
              <a:t>are still basing your ideas on those you have read elsewhere. </a:t>
            </a:r>
            <a:endParaRPr lang="en-US" dirty="0" smtClean="0"/>
          </a:p>
          <a:p>
            <a:pPr>
              <a:lnSpc>
                <a:spcPct val="150000"/>
              </a:lnSpc>
            </a:pPr>
            <a:r>
              <a:rPr lang="en-US" dirty="0" smtClean="0"/>
              <a:t>One </a:t>
            </a:r>
            <a:r>
              <a:rPr lang="en-US" dirty="0"/>
              <a:t>of the main problems with paraphrasing and summarising, however, is that you are working with the published ideas of experts in the field. </a:t>
            </a:r>
          </a:p>
        </p:txBody>
      </p:sp>
    </p:spTree>
    <p:extLst>
      <p:ext uri="{BB962C8B-B14F-4D97-AF65-F5344CB8AC3E}">
        <p14:creationId xmlns:p14="http://schemas.microsoft.com/office/powerpoint/2010/main" val="856333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Summarising: a situational focus on overall ideas #6: Solution</a:t>
            </a:r>
            <a:endParaRPr lang="en-US" dirty="0"/>
          </a:p>
        </p:txBody>
      </p:sp>
      <p:sp>
        <p:nvSpPr>
          <p:cNvPr id="3" name="Content Placeholder 2"/>
          <p:cNvSpPr>
            <a:spLocks noGrp="1"/>
          </p:cNvSpPr>
          <p:nvPr>
            <p:ph idx="1"/>
          </p:nvPr>
        </p:nvSpPr>
        <p:spPr>
          <a:xfrm>
            <a:off x="498474" y="1981200"/>
            <a:ext cx="7556313" cy="4876800"/>
          </a:xfrm>
        </p:spPr>
        <p:txBody>
          <a:bodyPr>
            <a:normAutofit/>
          </a:bodyPr>
          <a:lstStyle/>
          <a:p>
            <a:r>
              <a:rPr lang="en-US" dirty="0"/>
              <a:t>Sentences or ideas related to </a:t>
            </a:r>
            <a:r>
              <a:rPr lang="en-US" dirty="0">
                <a:solidFill>
                  <a:srgbClr val="FF0000"/>
                </a:solidFill>
              </a:rPr>
              <a:t>solution</a:t>
            </a:r>
            <a:r>
              <a:rPr lang="en-US" dirty="0" smtClean="0"/>
              <a:t>:</a:t>
            </a:r>
          </a:p>
          <a:p>
            <a:pPr marL="0" indent="0">
              <a:buNone/>
            </a:pPr>
            <a:r>
              <a:rPr lang="en-US" dirty="0"/>
              <a:t>	</a:t>
            </a:r>
            <a:endParaRPr lang="en-GB" dirty="0"/>
          </a:p>
          <a:p>
            <a:pPr lvl="0"/>
            <a:r>
              <a:rPr lang="en-US" dirty="0"/>
              <a:t>Approach to identifying main structure of text.</a:t>
            </a:r>
            <a:endParaRPr lang="en-GB" dirty="0"/>
          </a:p>
          <a:p>
            <a:pPr lvl="0"/>
            <a:r>
              <a:rPr lang="en-US" dirty="0"/>
              <a:t>Students write summaries based on the notes from each stage, which has now separated them to some extent from the original sequence.  </a:t>
            </a:r>
            <a:endParaRPr lang="en-GB" dirty="0"/>
          </a:p>
          <a:p>
            <a:pPr>
              <a:lnSpc>
                <a:spcPct val="150000"/>
              </a:lnSpc>
            </a:pPr>
            <a:endParaRPr lang="en-US" dirty="0"/>
          </a:p>
        </p:txBody>
      </p:sp>
    </p:spTree>
    <p:extLst>
      <p:ext uri="{BB962C8B-B14F-4D97-AF65-F5344CB8AC3E}">
        <p14:creationId xmlns:p14="http://schemas.microsoft.com/office/powerpoint/2010/main" val="3914848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Summarising: a situational focus on overall ideas #7: Evaluation</a:t>
            </a:r>
            <a:endParaRPr lang="en-US" dirty="0"/>
          </a:p>
        </p:txBody>
      </p:sp>
      <p:sp>
        <p:nvSpPr>
          <p:cNvPr id="3" name="Content Placeholder 2"/>
          <p:cNvSpPr>
            <a:spLocks noGrp="1"/>
          </p:cNvSpPr>
          <p:nvPr>
            <p:ph idx="1"/>
          </p:nvPr>
        </p:nvSpPr>
        <p:spPr>
          <a:xfrm>
            <a:off x="498474" y="1981200"/>
            <a:ext cx="7556313" cy="4876800"/>
          </a:xfrm>
        </p:spPr>
        <p:txBody>
          <a:bodyPr>
            <a:normAutofit/>
          </a:bodyPr>
          <a:lstStyle/>
          <a:p>
            <a:r>
              <a:rPr lang="en-US" dirty="0"/>
              <a:t>Sentences or ideas related to </a:t>
            </a:r>
            <a:r>
              <a:rPr lang="en-US" dirty="0">
                <a:solidFill>
                  <a:srgbClr val="FF0000"/>
                </a:solidFill>
              </a:rPr>
              <a:t>evaluation</a:t>
            </a:r>
            <a:r>
              <a:rPr lang="en-US" dirty="0" smtClean="0"/>
              <a:t>:</a:t>
            </a:r>
          </a:p>
          <a:p>
            <a:pPr marL="0" indent="0">
              <a:buNone/>
            </a:pPr>
            <a:r>
              <a:rPr lang="en-US" dirty="0"/>
              <a:t>	</a:t>
            </a:r>
            <a:endParaRPr lang="en-GB" dirty="0"/>
          </a:p>
          <a:p>
            <a:pPr lvl="0"/>
            <a:r>
              <a:rPr lang="en-US" dirty="0"/>
              <a:t>Higher levels of accuracy and understanding of original text (Jordan, quoting Johns, 1988, but paraphrased here)</a:t>
            </a:r>
            <a:endParaRPr lang="en-GB" dirty="0"/>
          </a:p>
          <a:p>
            <a:pPr marL="0" indent="0">
              <a:buNone/>
            </a:pPr>
            <a:endParaRPr lang="en-US" i="1" dirty="0"/>
          </a:p>
          <a:p>
            <a:pPr marL="0" indent="0">
              <a:buNone/>
            </a:pPr>
            <a:endParaRPr lang="en-GB" dirty="0"/>
          </a:p>
          <a:p>
            <a:r>
              <a:rPr lang="en-US" i="1" dirty="0"/>
              <a:t>Note that this evaluation appears early in the text. As the writer continues, he brings in citation and review of others sources, but has effectively finished with his review of Johns in this section.</a:t>
            </a:r>
            <a:endParaRPr lang="en-GB" dirty="0"/>
          </a:p>
          <a:p>
            <a:pPr>
              <a:lnSpc>
                <a:spcPct val="150000"/>
              </a:lnSpc>
            </a:pPr>
            <a:endParaRPr lang="en-US" dirty="0"/>
          </a:p>
        </p:txBody>
      </p:sp>
    </p:spTree>
    <p:extLst>
      <p:ext uri="{BB962C8B-B14F-4D97-AF65-F5344CB8AC3E}">
        <p14:creationId xmlns:p14="http://schemas.microsoft.com/office/powerpoint/2010/main" val="1501387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summarised/paraphrased texts based on Jordan (1997)</a:t>
            </a:r>
            <a:r>
              <a:rPr lang="en-GB" dirty="0"/>
              <a:t/>
            </a:r>
            <a:br>
              <a:rPr lang="en-GB" dirty="0"/>
            </a:br>
            <a:endParaRPr lang="en-US" dirty="0"/>
          </a:p>
        </p:txBody>
      </p:sp>
      <p:sp>
        <p:nvSpPr>
          <p:cNvPr id="3" name="Content Placeholder 2"/>
          <p:cNvSpPr>
            <a:spLocks noGrp="1"/>
          </p:cNvSpPr>
          <p:nvPr>
            <p:ph idx="1"/>
          </p:nvPr>
        </p:nvSpPr>
        <p:spPr/>
        <p:txBody>
          <a:bodyPr/>
          <a:lstStyle/>
          <a:p>
            <a:pPr>
              <a:lnSpc>
                <a:spcPct val="150000"/>
              </a:lnSpc>
            </a:pPr>
            <a:r>
              <a:rPr lang="en-US" dirty="0"/>
              <a:t>Which ideas would you say are summarised, which are paraphrased and which are a blending of both? </a:t>
            </a:r>
            <a:endParaRPr lang="en-US" dirty="0" smtClean="0"/>
          </a:p>
          <a:p>
            <a:pPr>
              <a:lnSpc>
                <a:spcPct val="150000"/>
              </a:lnSpc>
            </a:pPr>
            <a:r>
              <a:rPr lang="en-US" dirty="0" smtClean="0"/>
              <a:t>Which </a:t>
            </a:r>
            <a:r>
              <a:rPr lang="en-US" dirty="0"/>
              <a:t>ideas are not mentioned in Jordan’s text</a:t>
            </a:r>
            <a:r>
              <a:rPr lang="en-US" dirty="0" smtClean="0"/>
              <a:t>?</a:t>
            </a:r>
          </a:p>
          <a:p>
            <a:pPr>
              <a:lnSpc>
                <a:spcPct val="150000"/>
              </a:lnSpc>
            </a:pPr>
            <a:r>
              <a:rPr lang="en-US" dirty="0" smtClean="0"/>
              <a:t> </a:t>
            </a:r>
            <a:r>
              <a:rPr lang="en-US" dirty="0"/>
              <a:t>These latter points are the connection with the wider idea that should be related to the main issue and aims of an essay.</a:t>
            </a:r>
            <a:endParaRPr lang="en-GB" dirty="0"/>
          </a:p>
          <a:p>
            <a:endParaRPr lang="en-US" dirty="0"/>
          </a:p>
        </p:txBody>
      </p:sp>
    </p:spTree>
    <p:extLst>
      <p:ext uri="{BB962C8B-B14F-4D97-AF65-F5344CB8AC3E}">
        <p14:creationId xmlns:p14="http://schemas.microsoft.com/office/powerpoint/2010/main" val="2718790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paraphrase</a:t>
            </a:r>
            <a:endParaRPr lang="en-US" dirty="0"/>
          </a:p>
        </p:txBody>
      </p:sp>
      <p:sp>
        <p:nvSpPr>
          <p:cNvPr id="3" name="Content Placeholder 2"/>
          <p:cNvSpPr>
            <a:spLocks noGrp="1"/>
          </p:cNvSpPr>
          <p:nvPr>
            <p:ph idx="1"/>
          </p:nvPr>
        </p:nvSpPr>
        <p:spPr>
          <a:xfrm>
            <a:off x="498474" y="1981200"/>
            <a:ext cx="7556313" cy="4756000"/>
          </a:xfrm>
        </p:spPr>
        <p:txBody>
          <a:bodyPr>
            <a:normAutofit fontScale="92500" lnSpcReduction="10000"/>
          </a:bodyPr>
          <a:lstStyle/>
          <a:p>
            <a:r>
              <a:rPr lang="en-US" dirty="0"/>
              <a:t>Jordan (1997: 170) has argued that the ability to summarise is integral to good writing. He bases this claim on the work of Johns (1988), whose use of a “problem/solution” text approach helps students to work with methods of note taking that will help facilitate the ability to write more freely in their own words. The processes of summarising and paraphrasing are not always clear and the simple instruction that students should write in their own words does not provide adequate preparation for critical writing. Through Johns’ use of identifying sentences or passage that relate to the situation, problem, solution and evaluation of a given text, it is possible for students to identify the main structure of the text. The summaries that are written on this basis are now separated from the main sequence of the text and are more likely to be written in the students’ own words. Overall this leads to higher levels of accuracy an understanding of the original text and a better integration of reviewed ideas within student essays.</a:t>
            </a:r>
            <a:endParaRPr lang="en-GB" dirty="0"/>
          </a:p>
          <a:p>
            <a:endParaRPr lang="en-US" dirty="0"/>
          </a:p>
        </p:txBody>
      </p:sp>
    </p:spTree>
    <p:extLst>
      <p:ext uri="{BB962C8B-B14F-4D97-AF65-F5344CB8AC3E}">
        <p14:creationId xmlns:p14="http://schemas.microsoft.com/office/powerpoint/2010/main" val="4044375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Paraphrase and summary</a:t>
            </a:r>
            <a:endParaRPr lang="en-US" dirty="0"/>
          </a:p>
        </p:txBody>
      </p:sp>
      <p:sp>
        <p:nvSpPr>
          <p:cNvPr id="3" name="Content Placeholder 2"/>
          <p:cNvSpPr>
            <a:spLocks noGrp="1"/>
          </p:cNvSpPr>
          <p:nvPr>
            <p:ph idx="1"/>
          </p:nvPr>
        </p:nvSpPr>
        <p:spPr/>
        <p:txBody>
          <a:bodyPr/>
          <a:lstStyle/>
          <a:p>
            <a:r>
              <a:rPr lang="en-US" dirty="0"/>
              <a:t>Jordan (1997: 170) identifies a close connection between the work of Johns (1988) and Edge (1983). Edge focuses closely on the essential value of writing summaries through a pair-work approach to note taking. Students work together over each stage of the review. The more challenging aspects of the review can be identified and given further attention as they proceed. On completion of this stage students work together to co-write a summarised version of the original. </a:t>
            </a:r>
            <a:endParaRPr lang="en-GB" dirty="0"/>
          </a:p>
          <a:p>
            <a:endParaRPr lang="en-US" dirty="0"/>
          </a:p>
        </p:txBody>
      </p:sp>
    </p:spTree>
    <p:extLst>
      <p:ext uri="{BB962C8B-B14F-4D97-AF65-F5344CB8AC3E}">
        <p14:creationId xmlns:p14="http://schemas.microsoft.com/office/powerpoint/2010/main" val="1343731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included</a:t>
            </a:r>
            <a:endParaRPr lang="en-US" dirty="0"/>
          </a:p>
        </p:txBody>
      </p:sp>
      <p:sp>
        <p:nvSpPr>
          <p:cNvPr id="3" name="Content Placeholder 2"/>
          <p:cNvSpPr>
            <a:spLocks noGrp="1"/>
          </p:cNvSpPr>
          <p:nvPr>
            <p:ph idx="1"/>
          </p:nvPr>
        </p:nvSpPr>
        <p:spPr/>
        <p:txBody>
          <a:bodyPr/>
          <a:lstStyle/>
          <a:p>
            <a:r>
              <a:rPr lang="en-US" dirty="0"/>
              <a:t>The bibliography for the citations included in the summary and paraphrase above must include all cited sources. </a:t>
            </a:r>
            <a:endParaRPr lang="en-US" dirty="0" smtClean="0"/>
          </a:p>
          <a:p>
            <a:r>
              <a:rPr lang="en-US" dirty="0" smtClean="0"/>
              <a:t>Those </a:t>
            </a:r>
            <a:r>
              <a:rPr lang="en-US" dirty="0"/>
              <a:t>identified through Jordan’s book should be acknowledged that way. </a:t>
            </a:r>
            <a:endParaRPr lang="en-US" dirty="0" smtClean="0"/>
          </a:p>
          <a:p>
            <a:r>
              <a:rPr lang="en-US" dirty="0" smtClean="0"/>
              <a:t>At </a:t>
            </a:r>
            <a:r>
              <a:rPr lang="en-US" dirty="0"/>
              <a:t>this stage you may not have done further reading of the original texts by Edge and Johns</a:t>
            </a:r>
            <a:r>
              <a:rPr lang="en-US" dirty="0" smtClean="0"/>
              <a:t>.</a:t>
            </a:r>
          </a:p>
          <a:p>
            <a:r>
              <a:rPr lang="en-US" dirty="0" smtClean="0"/>
              <a:t> </a:t>
            </a:r>
            <a:r>
              <a:rPr lang="en-US" dirty="0"/>
              <a:t>If you do read the originals and make further direct reference, it is still good to note that they were also cited in Jordan, as it will extend the depth and scope of your overall review.</a:t>
            </a:r>
            <a:endParaRPr lang="en-GB" dirty="0"/>
          </a:p>
          <a:p>
            <a:endParaRPr lang="en-US" dirty="0"/>
          </a:p>
        </p:txBody>
      </p:sp>
    </p:spTree>
    <p:extLst>
      <p:ext uri="{BB962C8B-B14F-4D97-AF65-F5344CB8AC3E}">
        <p14:creationId xmlns:p14="http://schemas.microsoft.com/office/powerpoint/2010/main" val="3650601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source and chain of references</a:t>
            </a:r>
            <a:endParaRPr lang="en-US" dirty="0"/>
          </a:p>
        </p:txBody>
      </p:sp>
      <p:sp>
        <p:nvSpPr>
          <p:cNvPr id="3" name="Content Placeholder 2"/>
          <p:cNvSpPr>
            <a:spLocks noGrp="1"/>
          </p:cNvSpPr>
          <p:nvPr>
            <p:ph idx="1"/>
          </p:nvPr>
        </p:nvSpPr>
        <p:spPr/>
        <p:txBody>
          <a:bodyPr/>
          <a:lstStyle/>
          <a:p>
            <a:r>
              <a:rPr lang="en-US" dirty="0"/>
              <a:t>Edge, J. (1983) “Reading to Take Notes and to Summarise: A Classroom Procedure.” </a:t>
            </a:r>
            <a:r>
              <a:rPr lang="en-US" i="1" dirty="0"/>
              <a:t>Reading in a Foreign Language</a:t>
            </a:r>
            <a:r>
              <a:rPr lang="en-US" dirty="0"/>
              <a:t> 1/2. In Jordan, R.R. (1997).</a:t>
            </a:r>
            <a:endParaRPr lang="en-GB" dirty="0"/>
          </a:p>
          <a:p>
            <a:r>
              <a:rPr lang="en-US" dirty="0"/>
              <a:t>Johns, A.M. (1988) “Reading for Summarising: An Approach to Text Orientation and Processing.” </a:t>
            </a:r>
            <a:r>
              <a:rPr lang="en-US" i="1" dirty="0"/>
              <a:t>Reading in a Foreign Language</a:t>
            </a:r>
            <a:r>
              <a:rPr lang="en-US" dirty="0"/>
              <a:t> 4/2. In Jordan, R.R. (1997).</a:t>
            </a:r>
            <a:endParaRPr lang="en-GB" dirty="0"/>
          </a:p>
          <a:p>
            <a:r>
              <a:rPr lang="en-US" dirty="0"/>
              <a:t>Jordan, R.R. (1997) </a:t>
            </a:r>
            <a:r>
              <a:rPr lang="en-US" i="1" dirty="0"/>
              <a:t>English for Academic Purposes: A Guide and Resource Book for Teachers.</a:t>
            </a:r>
            <a:r>
              <a:rPr lang="en-US" dirty="0"/>
              <a:t> Cambridge: Cambridge University Press. </a:t>
            </a:r>
            <a:endParaRPr lang="en-GB" dirty="0"/>
          </a:p>
          <a:p>
            <a:endParaRPr lang="en-US" dirty="0"/>
          </a:p>
        </p:txBody>
      </p:sp>
    </p:spTree>
    <p:extLst>
      <p:ext uri="{BB962C8B-B14F-4D97-AF65-F5344CB8AC3E}">
        <p14:creationId xmlns:p14="http://schemas.microsoft.com/office/powerpoint/2010/main" val="2093984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618042"/>
          </a:xfrm>
        </p:spPr>
        <p:txBody>
          <a:bodyPr/>
          <a:lstStyle/>
          <a:p>
            <a:r>
              <a:rPr lang="en-US" dirty="0" smtClean="0"/>
              <a:t>Next</a:t>
            </a:r>
            <a:br>
              <a:rPr lang="en-US" dirty="0" smtClean="0"/>
            </a:br>
            <a:r>
              <a:rPr lang="en-US" dirty="0" smtClean="0"/>
              <a:t/>
            </a:r>
            <a:br>
              <a:rPr lang="en-US" dirty="0" smtClean="0"/>
            </a:br>
            <a:r>
              <a:rPr lang="en-US" dirty="0" smtClean="0"/>
              <a:t>Essential Aspects of Academic Practice #4</a:t>
            </a:r>
            <a:br>
              <a:rPr lang="en-US" dirty="0" smtClean="0"/>
            </a:br>
            <a:r>
              <a:rPr lang="en-US" dirty="0" smtClean="0"/>
              <a:t/>
            </a:r>
            <a:br>
              <a:rPr lang="en-US" dirty="0" smtClean="0"/>
            </a:br>
            <a:r>
              <a:rPr lang="en-US" dirty="0" smtClean="0"/>
              <a:t>Writing a bibliography and associated style </a:t>
            </a:r>
            <a:r>
              <a:rPr lang="en-US" smtClean="0"/>
              <a:t>guide features</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2751609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 and summarising</a:t>
            </a:r>
            <a:endParaRPr lang="en-US" dirty="0"/>
          </a:p>
        </p:txBody>
      </p:sp>
      <p:sp>
        <p:nvSpPr>
          <p:cNvPr id="3" name="Content Placeholder 2"/>
          <p:cNvSpPr>
            <a:spLocks noGrp="1"/>
          </p:cNvSpPr>
          <p:nvPr>
            <p:ph idx="1"/>
          </p:nvPr>
        </p:nvSpPr>
        <p:spPr/>
        <p:txBody>
          <a:bodyPr/>
          <a:lstStyle/>
          <a:p>
            <a:pPr>
              <a:lnSpc>
                <a:spcPct val="150000"/>
              </a:lnSpc>
            </a:pPr>
            <a:r>
              <a:rPr lang="en-US" dirty="0"/>
              <a:t>As a result of this it is quite a challenge to interpret complex ideas and write them critically in your own words. </a:t>
            </a:r>
            <a:endParaRPr lang="en-US" dirty="0" smtClean="0"/>
          </a:p>
          <a:p>
            <a:pPr>
              <a:lnSpc>
                <a:spcPct val="150000"/>
              </a:lnSpc>
            </a:pPr>
            <a:r>
              <a:rPr lang="en-US" dirty="0" smtClean="0"/>
              <a:t>In </a:t>
            </a:r>
            <a:r>
              <a:rPr lang="en-US" dirty="0"/>
              <a:t>this section we will look at ways of identifying important ideas, key words that we keep the same and modes of personal expression that we must change. </a:t>
            </a:r>
            <a:endParaRPr lang="en-US" dirty="0" smtClean="0"/>
          </a:p>
          <a:p>
            <a:pPr>
              <a:lnSpc>
                <a:spcPct val="150000"/>
              </a:lnSpc>
            </a:pPr>
            <a:r>
              <a:rPr lang="en-US" dirty="0" smtClean="0"/>
              <a:t>The </a:t>
            </a:r>
            <a:r>
              <a:rPr lang="en-US" dirty="0"/>
              <a:t>focus also includes ways of determining what is relevant to your own argument and what can be left out.</a:t>
            </a:r>
            <a:r>
              <a:rPr lang="en-GB" dirty="0"/>
              <a:t> </a:t>
            </a:r>
            <a:endParaRPr lang="en-US" dirty="0"/>
          </a:p>
        </p:txBody>
      </p:sp>
    </p:spTree>
    <p:extLst>
      <p:ext uri="{BB962C8B-B14F-4D97-AF65-F5344CB8AC3E}">
        <p14:creationId xmlns:p14="http://schemas.microsoft.com/office/powerpoint/2010/main" val="3597545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 a conceptual focus on specific ideas #1</a:t>
            </a:r>
            <a:endParaRPr lang="en-US" dirty="0"/>
          </a:p>
        </p:txBody>
      </p:sp>
      <p:sp>
        <p:nvSpPr>
          <p:cNvPr id="3" name="Content Placeholder 2"/>
          <p:cNvSpPr>
            <a:spLocks noGrp="1"/>
          </p:cNvSpPr>
          <p:nvPr>
            <p:ph idx="1"/>
          </p:nvPr>
        </p:nvSpPr>
        <p:spPr>
          <a:xfrm>
            <a:off x="498474" y="1981200"/>
            <a:ext cx="7556313" cy="4673165"/>
          </a:xfrm>
        </p:spPr>
        <p:txBody>
          <a:bodyPr>
            <a:normAutofit/>
          </a:bodyPr>
          <a:lstStyle/>
          <a:p>
            <a:r>
              <a:rPr lang="en-US" b="1" dirty="0"/>
              <a:t>Sample text</a:t>
            </a:r>
            <a:endParaRPr lang="en-GB" dirty="0"/>
          </a:p>
          <a:p>
            <a:r>
              <a:rPr lang="en-GB" dirty="0"/>
              <a:t>“Technology and the Internet pose complex challenges for school leaders; these challenges should not be underestimated. While the Internet presents new issues to sort through and new ground to tread, it surely is here to stay. Now is the time to explore the Internet’s potential for meeting the educational needs of diverse groups of students and involving their parents in student achievement. And schools that take command of the Internet as a tool to accomplish overriding goals, such as improving student achievement and galvanizing parental support, will benefit in the long run.”</a:t>
            </a:r>
          </a:p>
          <a:p>
            <a:pPr marL="0" indent="0" algn="r">
              <a:buNone/>
            </a:pPr>
            <a:r>
              <a:rPr lang="en-US" dirty="0"/>
              <a:t>(National School Boards Foundation, 2000)</a:t>
            </a:r>
            <a:r>
              <a:rPr lang="en-GB" dirty="0"/>
              <a:t> </a:t>
            </a:r>
            <a:endParaRPr lang="en-US" dirty="0"/>
          </a:p>
        </p:txBody>
      </p:sp>
    </p:spTree>
    <p:extLst>
      <p:ext uri="{BB962C8B-B14F-4D97-AF65-F5344CB8AC3E}">
        <p14:creationId xmlns:p14="http://schemas.microsoft.com/office/powerpoint/2010/main" val="4090965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 a conceptual focus on specific ideas #2</a:t>
            </a:r>
            <a:endParaRPr lang="en-US" dirty="0"/>
          </a:p>
        </p:txBody>
      </p:sp>
      <p:sp>
        <p:nvSpPr>
          <p:cNvPr id="3" name="Content Placeholder 2"/>
          <p:cNvSpPr>
            <a:spLocks noGrp="1"/>
          </p:cNvSpPr>
          <p:nvPr>
            <p:ph idx="1"/>
          </p:nvPr>
        </p:nvSpPr>
        <p:spPr>
          <a:xfrm>
            <a:off x="498474" y="1981200"/>
            <a:ext cx="7556313" cy="4673165"/>
          </a:xfrm>
        </p:spPr>
        <p:txBody>
          <a:bodyPr>
            <a:normAutofit/>
          </a:bodyPr>
          <a:lstStyle/>
          <a:p>
            <a:pPr>
              <a:lnSpc>
                <a:spcPct val="150000"/>
              </a:lnSpc>
            </a:pPr>
            <a:r>
              <a:rPr lang="en-GB" dirty="0"/>
              <a:t>The text contains the following language items</a:t>
            </a:r>
            <a:r>
              <a:rPr lang="en-GB" dirty="0" smtClean="0"/>
              <a:t>:</a:t>
            </a:r>
            <a:endParaRPr lang="en-GB" dirty="0"/>
          </a:p>
          <a:p>
            <a:pPr lvl="0">
              <a:lnSpc>
                <a:spcPct val="150000"/>
              </a:lnSpc>
            </a:pPr>
            <a:r>
              <a:rPr lang="en-GB" dirty="0"/>
              <a:t>Essential information or fixed information points</a:t>
            </a:r>
          </a:p>
          <a:p>
            <a:pPr>
              <a:lnSpc>
                <a:spcPct val="150000"/>
              </a:lnSpc>
            </a:pPr>
            <a:r>
              <a:rPr lang="en-GB" dirty="0"/>
              <a:t>e.g. groups of people, specific concepts </a:t>
            </a:r>
          </a:p>
          <a:p>
            <a:pPr lvl="0">
              <a:lnSpc>
                <a:spcPct val="150000"/>
              </a:lnSpc>
            </a:pPr>
            <a:r>
              <a:rPr lang="en-GB" dirty="0"/>
              <a:t>Any attempt to paraphrase these could be misleading as they represent shared knowledge and common points of reference.</a:t>
            </a:r>
          </a:p>
        </p:txBody>
      </p:sp>
    </p:spTree>
    <p:extLst>
      <p:ext uri="{BB962C8B-B14F-4D97-AF65-F5344CB8AC3E}">
        <p14:creationId xmlns:p14="http://schemas.microsoft.com/office/powerpoint/2010/main" val="2341286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 a conceptual focus on specific ideas #3</a:t>
            </a:r>
            <a:endParaRPr lang="en-US" dirty="0"/>
          </a:p>
        </p:txBody>
      </p:sp>
      <p:sp>
        <p:nvSpPr>
          <p:cNvPr id="3" name="Content Placeholder 2"/>
          <p:cNvSpPr>
            <a:spLocks noGrp="1"/>
          </p:cNvSpPr>
          <p:nvPr>
            <p:ph idx="1"/>
          </p:nvPr>
        </p:nvSpPr>
        <p:spPr>
          <a:xfrm>
            <a:off x="498474" y="1981200"/>
            <a:ext cx="7556313" cy="4673165"/>
          </a:xfrm>
        </p:spPr>
        <p:txBody>
          <a:bodyPr>
            <a:normAutofit/>
          </a:bodyPr>
          <a:lstStyle/>
          <a:p>
            <a:pPr lvl="0">
              <a:lnSpc>
                <a:spcPct val="150000"/>
              </a:lnSpc>
            </a:pPr>
            <a:r>
              <a:rPr lang="en-GB" dirty="0"/>
              <a:t>Cohesive </a:t>
            </a:r>
            <a:r>
              <a:rPr lang="en-GB" dirty="0" smtClean="0"/>
              <a:t>devices</a:t>
            </a:r>
            <a:endParaRPr lang="en-GB" dirty="0"/>
          </a:p>
          <a:p>
            <a:pPr>
              <a:lnSpc>
                <a:spcPct val="150000"/>
              </a:lnSpc>
            </a:pPr>
            <a:r>
              <a:rPr lang="en-GB" dirty="0"/>
              <a:t>e.g. </a:t>
            </a:r>
            <a:r>
              <a:rPr lang="en-GB" dirty="0" smtClean="0"/>
              <a:t>articles (e.g. the/an/and), conjunctions (e.g. and/but), prepositions (e.g. for, in, of)</a:t>
            </a:r>
            <a:endParaRPr lang="en-GB" dirty="0"/>
          </a:p>
          <a:p>
            <a:pPr lvl="0">
              <a:lnSpc>
                <a:spcPct val="150000"/>
              </a:lnSpc>
            </a:pPr>
            <a:r>
              <a:rPr lang="en-GB" dirty="0"/>
              <a:t>These devices are grammatically dependent and the way you write a text will determine which cohesive devices must be used</a:t>
            </a:r>
          </a:p>
        </p:txBody>
      </p:sp>
    </p:spTree>
    <p:extLst>
      <p:ext uri="{BB962C8B-B14F-4D97-AF65-F5344CB8AC3E}">
        <p14:creationId xmlns:p14="http://schemas.microsoft.com/office/powerpoint/2010/main" val="562841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 a conceptual focus on specific ideas #4</a:t>
            </a:r>
            <a:endParaRPr lang="en-US" dirty="0"/>
          </a:p>
        </p:txBody>
      </p:sp>
      <p:sp>
        <p:nvSpPr>
          <p:cNvPr id="3" name="Content Placeholder 2"/>
          <p:cNvSpPr>
            <a:spLocks noGrp="1"/>
          </p:cNvSpPr>
          <p:nvPr>
            <p:ph idx="1"/>
          </p:nvPr>
        </p:nvSpPr>
        <p:spPr>
          <a:xfrm>
            <a:off x="498474" y="1981200"/>
            <a:ext cx="7556313" cy="4673165"/>
          </a:xfrm>
        </p:spPr>
        <p:txBody>
          <a:bodyPr>
            <a:normAutofit/>
          </a:bodyPr>
          <a:lstStyle/>
          <a:p>
            <a:pPr lvl="0">
              <a:lnSpc>
                <a:spcPct val="150000"/>
              </a:lnSpc>
            </a:pPr>
            <a:r>
              <a:rPr lang="en-GB" dirty="0"/>
              <a:t>Descriptive items, adjectives, adverbs, connectives</a:t>
            </a:r>
          </a:p>
          <a:p>
            <a:pPr>
              <a:lnSpc>
                <a:spcPct val="150000"/>
              </a:lnSpc>
            </a:pPr>
            <a:r>
              <a:rPr lang="en-GB" dirty="0"/>
              <a:t>e.g. “almost all”, “while”, “well into” </a:t>
            </a:r>
          </a:p>
          <a:p>
            <a:pPr lvl="0">
              <a:lnSpc>
                <a:spcPct val="150000"/>
              </a:lnSpc>
            </a:pPr>
            <a:r>
              <a:rPr lang="en-GB" dirty="0"/>
              <a:t>These items are distinctively chosen as modes of expression by individual writers. There are a lot of synonyms and antonyms for these points and they should definitely be paraphrased.</a:t>
            </a:r>
          </a:p>
        </p:txBody>
      </p:sp>
    </p:spTree>
    <p:extLst>
      <p:ext uri="{BB962C8B-B14F-4D97-AF65-F5344CB8AC3E}">
        <p14:creationId xmlns:p14="http://schemas.microsoft.com/office/powerpoint/2010/main" val="39112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 a conceptual focus on specific ideas #5</a:t>
            </a:r>
            <a:endParaRPr lang="en-US" dirty="0"/>
          </a:p>
        </p:txBody>
      </p:sp>
      <p:sp>
        <p:nvSpPr>
          <p:cNvPr id="3" name="Content Placeholder 2"/>
          <p:cNvSpPr>
            <a:spLocks noGrp="1"/>
          </p:cNvSpPr>
          <p:nvPr>
            <p:ph idx="1"/>
          </p:nvPr>
        </p:nvSpPr>
        <p:spPr>
          <a:xfrm>
            <a:off x="498474" y="1981200"/>
            <a:ext cx="7556313" cy="4673165"/>
          </a:xfrm>
        </p:spPr>
        <p:txBody>
          <a:bodyPr>
            <a:normAutofit/>
          </a:bodyPr>
          <a:lstStyle/>
          <a:p>
            <a:pPr>
              <a:lnSpc>
                <a:spcPct val="150000"/>
              </a:lnSpc>
            </a:pPr>
            <a:r>
              <a:rPr lang="en-US" dirty="0"/>
              <a:t>Make a list </a:t>
            </a:r>
            <a:r>
              <a:rPr lang="en-US" dirty="0" smtClean="0"/>
              <a:t>of </a:t>
            </a:r>
            <a:r>
              <a:rPr lang="en-US" dirty="0"/>
              <a:t>any words or expressions you would consider to be essential information, or descriptive items (answers included in Appendix </a:t>
            </a:r>
            <a:r>
              <a:rPr lang="en-US" dirty="0" smtClean="0"/>
              <a:t>A of printed document).</a:t>
            </a:r>
          </a:p>
          <a:p>
            <a:pPr>
              <a:lnSpc>
                <a:spcPct val="150000"/>
              </a:lnSpc>
            </a:pPr>
            <a:endParaRPr lang="en-US" dirty="0"/>
          </a:p>
          <a:p>
            <a:pPr>
              <a:lnSpc>
                <a:spcPct val="150000"/>
              </a:lnSpc>
            </a:pPr>
            <a:r>
              <a:rPr lang="en-GB" b="1" dirty="0"/>
              <a:t>Consider your argument and decide which information is relevant and which can be adapted or omitted.</a:t>
            </a:r>
            <a:endParaRPr lang="en-GB" dirty="0"/>
          </a:p>
          <a:p>
            <a:pPr>
              <a:lnSpc>
                <a:spcPct val="150000"/>
              </a:lnSpc>
            </a:pPr>
            <a:endParaRPr lang="en-GB" dirty="0"/>
          </a:p>
        </p:txBody>
      </p:sp>
    </p:spTree>
    <p:extLst>
      <p:ext uri="{BB962C8B-B14F-4D97-AF65-F5344CB8AC3E}">
        <p14:creationId xmlns:p14="http://schemas.microsoft.com/office/powerpoint/2010/main" val="3760807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717898"/>
            <a:ext cx="7556313" cy="5950273"/>
          </a:xfrm>
        </p:spPr>
        <p:txBody>
          <a:bodyPr>
            <a:normAutofit/>
          </a:bodyPr>
          <a:lstStyle/>
          <a:p>
            <a:r>
              <a:rPr lang="en-GB" b="1" dirty="0"/>
              <a:t>Argument A:</a:t>
            </a:r>
            <a:endParaRPr lang="en-GB" dirty="0"/>
          </a:p>
          <a:p>
            <a:pPr marL="0" indent="0">
              <a:buNone/>
            </a:pPr>
            <a:r>
              <a:rPr lang="en-GB" dirty="0"/>
              <a:t>You are writing an essay on how parents can be involved in their children’s learning and how responsible use of Internet resources may assist in this</a:t>
            </a:r>
            <a:r>
              <a:rPr lang="en-GB" dirty="0" smtClean="0"/>
              <a:t>.</a:t>
            </a:r>
            <a:endParaRPr lang="en-GB" dirty="0"/>
          </a:p>
          <a:p>
            <a:r>
              <a:rPr lang="en-GB" b="1" dirty="0"/>
              <a:t>Argument B:</a:t>
            </a:r>
            <a:endParaRPr lang="en-GB" dirty="0"/>
          </a:p>
          <a:p>
            <a:pPr marL="0" indent="0">
              <a:buNone/>
            </a:pPr>
            <a:r>
              <a:rPr lang="en-GB" dirty="0"/>
              <a:t>You are writing an essay on how schools are using technology in education and how teachers need to design activities that will help with learning and engagement.</a:t>
            </a:r>
          </a:p>
          <a:p>
            <a:r>
              <a:rPr lang="en-GB" b="1" dirty="0"/>
              <a:t>Argument C:</a:t>
            </a:r>
            <a:endParaRPr lang="en-GB" dirty="0"/>
          </a:p>
          <a:p>
            <a:pPr marL="0" indent="0">
              <a:buNone/>
            </a:pPr>
            <a:r>
              <a:rPr lang="en-GB" dirty="0"/>
              <a:t>You are writing an essay on how local education authorities view the use of Internet resources in schools with a view to monitoring independent time that children are allowed to work alone or in groups.</a:t>
            </a:r>
          </a:p>
          <a:p>
            <a:endParaRPr lang="en-US" dirty="0"/>
          </a:p>
        </p:txBody>
      </p:sp>
    </p:spTree>
    <p:extLst>
      <p:ext uri="{BB962C8B-B14F-4D97-AF65-F5344CB8AC3E}">
        <p14:creationId xmlns:p14="http://schemas.microsoft.com/office/powerpoint/2010/main" val="179535109"/>
      </p:ext>
    </p:extLst>
  </p:cSld>
  <p:clrMapOvr>
    <a:masterClrMapping/>
  </p:clrMapOvr>
</p:sld>
</file>

<file path=ppt/theme/theme1.xml><?xml version="1.0" encoding="utf-8"?>
<a:theme xmlns:a="http://schemas.openxmlformats.org/drawingml/2006/main" name="Advantag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160</TotalTime>
  <Words>2150</Words>
  <Application>Microsoft Macintosh PowerPoint</Application>
  <PresentationFormat>On-screen Show (4:3)</PresentationFormat>
  <Paragraphs>119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Advantage</vt:lpstr>
      <vt:lpstr>Approaches to paraphrasing and summarising</vt:lpstr>
      <vt:lpstr>Paraphrasing and summarising #1</vt:lpstr>
      <vt:lpstr>Paraphrasing and summarising</vt:lpstr>
      <vt:lpstr>Paraphrasing: a conceptual focus on specific ideas #1</vt:lpstr>
      <vt:lpstr>Paraphrasing: a conceptual focus on specific ideas #2</vt:lpstr>
      <vt:lpstr>Paraphrasing: a conceptual focus on specific ideas #3</vt:lpstr>
      <vt:lpstr>Paraphrasing: a conceptual focus on specific ideas #4</vt:lpstr>
      <vt:lpstr>Paraphrasing: a conceptual focus on specific ideas #5</vt:lpstr>
      <vt:lpstr>PowerPoint Presentation</vt:lpstr>
      <vt:lpstr>Possible paraphrased versions</vt:lpstr>
      <vt:lpstr>Argument A</vt:lpstr>
      <vt:lpstr>Argument B</vt:lpstr>
      <vt:lpstr>Argument C</vt:lpstr>
      <vt:lpstr>Sequential ideas</vt:lpstr>
      <vt:lpstr>Summarising: a situational focus on overall ideas #1</vt:lpstr>
      <vt:lpstr>Summarising: a situational focus on overall ideas #2</vt:lpstr>
      <vt:lpstr>Summarising: a situational focus on overall ideas #3</vt:lpstr>
      <vt:lpstr>Summarising: a situational focus on overall ideas #4: Situation</vt:lpstr>
      <vt:lpstr>Summarising: a situational focus on overall ideas #5: Problem</vt:lpstr>
      <vt:lpstr>Summarising: a situational focus on overall ideas #6: Solution</vt:lpstr>
      <vt:lpstr>Summarising: a situational focus on overall ideas #7: Evaluation</vt:lpstr>
      <vt:lpstr>Two summarised/paraphrased texts based on Jordan (1997) </vt:lpstr>
      <vt:lpstr>Summary and paraphrase</vt:lpstr>
      <vt:lpstr>Paraphrase and summary</vt:lpstr>
      <vt:lpstr>References included</vt:lpstr>
      <vt:lpstr>Single source and chain of references</vt:lpstr>
      <vt:lpstr>Next  Essential Aspects of Academic Practice #4  Writing a bibliography and associated style guide features  </vt:lpstr>
    </vt:vector>
  </TitlesOfParts>
  <Company>Aberystwyth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Locating academic practice in assignments</dc:title>
  <dc:creator>John Morgan</dc:creator>
  <cp:lastModifiedBy>John Morgan</cp:lastModifiedBy>
  <cp:revision>24</cp:revision>
  <dcterms:created xsi:type="dcterms:W3CDTF">2015-04-21T10:22:22Z</dcterms:created>
  <dcterms:modified xsi:type="dcterms:W3CDTF">2016-04-20T10:09:55Z</dcterms:modified>
</cp:coreProperties>
</file>