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445" r:id="rId2"/>
    <p:sldId id="499" r:id="rId3"/>
    <p:sldId id="464" r:id="rId4"/>
    <p:sldId id="496" r:id="rId5"/>
    <p:sldId id="465" r:id="rId6"/>
    <p:sldId id="468" r:id="rId7"/>
    <p:sldId id="486" r:id="rId8"/>
    <p:sldId id="469" r:id="rId9"/>
    <p:sldId id="470" r:id="rId10"/>
    <p:sldId id="471" r:id="rId11"/>
    <p:sldId id="481" r:id="rId12"/>
    <p:sldId id="480" r:id="rId13"/>
    <p:sldId id="473" r:id="rId14"/>
    <p:sldId id="475" r:id="rId15"/>
    <p:sldId id="483" r:id="rId16"/>
    <p:sldId id="476" r:id="rId17"/>
    <p:sldId id="478" r:id="rId18"/>
    <p:sldId id="479" r:id="rId19"/>
    <p:sldId id="488" r:id="rId20"/>
    <p:sldId id="497" r:id="rId21"/>
    <p:sldId id="484" r:id="rId22"/>
    <p:sldId id="489" r:id="rId23"/>
    <p:sldId id="485" r:id="rId24"/>
    <p:sldId id="487" r:id="rId25"/>
    <p:sldId id="495" r:id="rId26"/>
    <p:sldId id="466" r:id="rId27"/>
    <p:sldId id="490" r:id="rId28"/>
    <p:sldId id="467" r:id="rId29"/>
    <p:sldId id="491" r:id="rId30"/>
    <p:sldId id="494" r:id="rId31"/>
    <p:sldId id="492" r:id="rId32"/>
    <p:sldId id="500" r:id="rId33"/>
    <p:sldId id="501" r:id="rId34"/>
    <p:sldId id="503" r:id="rId35"/>
    <p:sldId id="505" r:id="rId36"/>
    <p:sldId id="504" r:id="rId37"/>
    <p:sldId id="502" r:id="rId38"/>
    <p:sldId id="493" r:id="rId39"/>
    <p:sldId id="498" r:id="rId40"/>
    <p:sldId id="456" r:id="rId41"/>
    <p:sldId id="455" r:id="rId42"/>
    <p:sldId id="45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CCFF"/>
    <a:srgbClr val="FFCC00"/>
    <a:srgbClr val="FF00FF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8" autoAdjust="0"/>
    <p:restoredTop sz="94322" autoAdjust="0"/>
  </p:normalViewPr>
  <p:slideViewPr>
    <p:cSldViewPr>
      <p:cViewPr varScale="1">
        <p:scale>
          <a:sx n="86" d="100"/>
          <a:sy n="86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36C9B-AFBC-4330-A61F-E9D849BDC8ED}" type="doc">
      <dgm:prSet loTypeId="urn:microsoft.com/office/officeart/2005/8/layout/cycle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F80E1EE1-858E-4913-A182-B74B54DF76B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Freelancer Academy</a:t>
          </a:r>
          <a:endParaRPr lang="en-GB" dirty="0"/>
        </a:p>
      </dgm:t>
    </dgm:pt>
    <dgm:pt modelId="{164192E4-DD81-4683-9D15-7416E9862760}" type="parTrans" cxnId="{5B3E0F6E-72EA-4FDE-9C89-C7D30A0D74CE}">
      <dgm:prSet/>
      <dgm:spPr/>
      <dgm:t>
        <a:bodyPr/>
        <a:lstStyle/>
        <a:p>
          <a:endParaRPr lang="en-GB"/>
        </a:p>
      </dgm:t>
    </dgm:pt>
    <dgm:pt modelId="{5CDA487C-472B-45AB-8705-97CB8D90D4D4}" type="sibTrans" cxnId="{5B3E0F6E-72EA-4FDE-9C89-C7D30A0D74CE}">
      <dgm:prSet/>
      <dgm:spPr/>
      <dgm:t>
        <a:bodyPr/>
        <a:lstStyle/>
        <a:p>
          <a:endParaRPr lang="en-GB"/>
        </a:p>
      </dgm:t>
    </dgm:pt>
    <dgm:pt modelId="{B518F4BE-5BAB-4355-889C-6AB2C2FCE228}">
      <dgm:prSet phldrT="[Text]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Work Tasters </a:t>
          </a:r>
          <a:endParaRPr lang="en-GB" dirty="0"/>
        </a:p>
      </dgm:t>
    </dgm:pt>
    <dgm:pt modelId="{F90DE9F1-9B91-44AE-9A83-7CCA9B9FA5B4}" type="parTrans" cxnId="{E07DABD4-9B7B-41E4-BDE8-FD4AAF120F50}">
      <dgm:prSet/>
      <dgm:spPr/>
      <dgm:t>
        <a:bodyPr/>
        <a:lstStyle/>
        <a:p>
          <a:endParaRPr lang="en-GB"/>
        </a:p>
      </dgm:t>
    </dgm:pt>
    <dgm:pt modelId="{DB3CD74E-F763-4C1B-BC99-6F8A6E63E1BC}" type="sibTrans" cxnId="{E07DABD4-9B7B-41E4-BDE8-FD4AAF120F50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GB"/>
        </a:p>
      </dgm:t>
    </dgm:pt>
    <dgm:pt modelId="{B3BD1EBC-6CDA-4D83-9C29-619A3E8551F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Work Placements  </a:t>
          </a:r>
          <a:endParaRPr lang="en-GB" dirty="0"/>
        </a:p>
      </dgm:t>
    </dgm:pt>
    <dgm:pt modelId="{C18357C4-64D0-43F1-8CBC-ACF3A45268EE}" type="parTrans" cxnId="{1069B6ED-D747-4E6A-8226-887955A5795B}">
      <dgm:prSet/>
      <dgm:spPr/>
      <dgm:t>
        <a:bodyPr/>
        <a:lstStyle/>
        <a:p>
          <a:endParaRPr lang="en-GB"/>
        </a:p>
      </dgm:t>
    </dgm:pt>
    <dgm:pt modelId="{8C8C2747-36BA-448D-8997-114333CC9AF2}" type="sibTrans" cxnId="{1069B6ED-D747-4E6A-8226-887955A5795B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GB"/>
        </a:p>
      </dgm:t>
    </dgm:pt>
    <dgm:pt modelId="{92FC6B8C-F48B-49C8-B2F7-B6E3DCB77223}">
      <dgm:prSet phldrT="[Text]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dirty="0" smtClean="0"/>
            <a:t>Graduate Academy </a:t>
          </a:r>
          <a:endParaRPr lang="en-GB" dirty="0"/>
        </a:p>
      </dgm:t>
    </dgm:pt>
    <dgm:pt modelId="{5804BA06-245E-48D6-B90E-E08C38F89D6E}" type="parTrans" cxnId="{991B198B-1880-4A58-9BA3-E4787549B4BE}">
      <dgm:prSet/>
      <dgm:spPr/>
      <dgm:t>
        <a:bodyPr/>
        <a:lstStyle/>
        <a:p>
          <a:endParaRPr lang="en-GB"/>
        </a:p>
      </dgm:t>
    </dgm:pt>
    <dgm:pt modelId="{A0C454D4-0C70-465B-9C58-78AF7AFD42FD}" type="sibTrans" cxnId="{991B198B-1880-4A58-9BA3-E4787549B4BE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GB"/>
        </a:p>
      </dgm:t>
    </dgm:pt>
    <dgm:pt modelId="{BCE1EB75-8766-48C3-8EAE-17D684DCD1ED}" type="pres">
      <dgm:prSet presAssocID="{9A036C9B-AFBC-4330-A61F-E9D849BDC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F392825-6418-44F9-B08A-26D2DF73962F}" type="pres">
      <dgm:prSet presAssocID="{F80E1EE1-858E-4913-A182-B74B54DF76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963D8C-5CA9-4153-AC01-C844DC564EB3}" type="pres">
      <dgm:prSet presAssocID="{F80E1EE1-858E-4913-A182-B74B54DF76B0}" presName="spNode" presStyleCnt="0"/>
      <dgm:spPr/>
    </dgm:pt>
    <dgm:pt modelId="{2B6B8F0D-A5E6-4AFB-94E8-9B27B525171A}" type="pres">
      <dgm:prSet presAssocID="{5CDA487C-472B-45AB-8705-97CB8D90D4D4}" presName="sibTrans" presStyleLbl="sibTrans1D1" presStyleIdx="0" presStyleCnt="4"/>
      <dgm:spPr/>
      <dgm:t>
        <a:bodyPr/>
        <a:lstStyle/>
        <a:p>
          <a:endParaRPr lang="en-GB"/>
        </a:p>
      </dgm:t>
    </dgm:pt>
    <dgm:pt modelId="{D56A40C8-40E0-436C-B63A-C8DB30188DB1}" type="pres">
      <dgm:prSet presAssocID="{B518F4BE-5BAB-4355-889C-6AB2C2FCE2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C5B8EE-155F-465D-BE15-B2E1CF0B34E8}" type="pres">
      <dgm:prSet presAssocID="{B518F4BE-5BAB-4355-889C-6AB2C2FCE228}" presName="spNode" presStyleCnt="0"/>
      <dgm:spPr/>
    </dgm:pt>
    <dgm:pt modelId="{16C1222E-10E5-4BBE-B6F3-0BFBC789C0FA}" type="pres">
      <dgm:prSet presAssocID="{DB3CD74E-F763-4C1B-BC99-6F8A6E63E1BC}" presName="sibTrans" presStyleLbl="sibTrans1D1" presStyleIdx="1" presStyleCnt="4"/>
      <dgm:spPr/>
      <dgm:t>
        <a:bodyPr/>
        <a:lstStyle/>
        <a:p>
          <a:endParaRPr lang="en-GB"/>
        </a:p>
      </dgm:t>
    </dgm:pt>
    <dgm:pt modelId="{C4F2BE25-1707-4BFD-997C-6FD6E14254D1}" type="pres">
      <dgm:prSet presAssocID="{B3BD1EBC-6CDA-4D83-9C29-619A3E8551F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05F0D-12A9-4307-A456-05FE9E1AB5D6}" type="pres">
      <dgm:prSet presAssocID="{B3BD1EBC-6CDA-4D83-9C29-619A3E8551F4}" presName="spNode" presStyleCnt="0"/>
      <dgm:spPr/>
    </dgm:pt>
    <dgm:pt modelId="{894F1947-1709-4C9A-86E2-CBC8280033BA}" type="pres">
      <dgm:prSet presAssocID="{8C8C2747-36BA-448D-8997-114333CC9AF2}" presName="sibTrans" presStyleLbl="sibTrans1D1" presStyleIdx="2" presStyleCnt="4"/>
      <dgm:spPr/>
      <dgm:t>
        <a:bodyPr/>
        <a:lstStyle/>
        <a:p>
          <a:endParaRPr lang="en-GB"/>
        </a:p>
      </dgm:t>
    </dgm:pt>
    <dgm:pt modelId="{00D361FF-5D57-4E6D-96BA-CF232F506D48}" type="pres">
      <dgm:prSet presAssocID="{92FC6B8C-F48B-49C8-B2F7-B6E3DCB772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22FC0-52D3-4176-9ACE-0E817A1ADFA1}" type="pres">
      <dgm:prSet presAssocID="{92FC6B8C-F48B-49C8-B2F7-B6E3DCB77223}" presName="spNode" presStyleCnt="0"/>
      <dgm:spPr/>
    </dgm:pt>
    <dgm:pt modelId="{F81EFA13-14A9-44E7-8277-1B2F331A8A25}" type="pres">
      <dgm:prSet presAssocID="{A0C454D4-0C70-465B-9C58-78AF7AFD42FD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135A5E8F-D389-420A-A677-88CE28D943D3}" type="presOf" srcId="{9A036C9B-AFBC-4330-A61F-E9D849BDC8ED}" destId="{BCE1EB75-8766-48C3-8EAE-17D684DCD1ED}" srcOrd="0" destOrd="0" presId="urn:microsoft.com/office/officeart/2005/8/layout/cycle6"/>
    <dgm:cxn modelId="{0AB0CFAD-5990-40AF-A465-69710DD629DE}" type="presOf" srcId="{B518F4BE-5BAB-4355-889C-6AB2C2FCE228}" destId="{D56A40C8-40E0-436C-B63A-C8DB30188DB1}" srcOrd="0" destOrd="0" presId="urn:microsoft.com/office/officeart/2005/8/layout/cycle6"/>
    <dgm:cxn modelId="{6516A9E4-523C-447D-9309-9474FD0C62B7}" type="presOf" srcId="{A0C454D4-0C70-465B-9C58-78AF7AFD42FD}" destId="{F81EFA13-14A9-44E7-8277-1B2F331A8A25}" srcOrd="0" destOrd="0" presId="urn:microsoft.com/office/officeart/2005/8/layout/cycle6"/>
    <dgm:cxn modelId="{30E2FACC-332A-4897-8112-2E4E4DB141A5}" type="presOf" srcId="{92FC6B8C-F48B-49C8-B2F7-B6E3DCB77223}" destId="{00D361FF-5D57-4E6D-96BA-CF232F506D48}" srcOrd="0" destOrd="0" presId="urn:microsoft.com/office/officeart/2005/8/layout/cycle6"/>
    <dgm:cxn modelId="{8F0A9502-6B27-4170-A907-9AD57E143109}" type="presOf" srcId="{5CDA487C-472B-45AB-8705-97CB8D90D4D4}" destId="{2B6B8F0D-A5E6-4AFB-94E8-9B27B525171A}" srcOrd="0" destOrd="0" presId="urn:microsoft.com/office/officeart/2005/8/layout/cycle6"/>
    <dgm:cxn modelId="{E07DABD4-9B7B-41E4-BDE8-FD4AAF120F50}" srcId="{9A036C9B-AFBC-4330-A61F-E9D849BDC8ED}" destId="{B518F4BE-5BAB-4355-889C-6AB2C2FCE228}" srcOrd="1" destOrd="0" parTransId="{F90DE9F1-9B91-44AE-9A83-7CCA9B9FA5B4}" sibTransId="{DB3CD74E-F763-4C1B-BC99-6F8A6E63E1BC}"/>
    <dgm:cxn modelId="{AB778E80-9AA0-4571-8E9A-68FC584D491C}" type="presOf" srcId="{F80E1EE1-858E-4913-A182-B74B54DF76B0}" destId="{7F392825-6418-44F9-B08A-26D2DF73962F}" srcOrd="0" destOrd="0" presId="urn:microsoft.com/office/officeart/2005/8/layout/cycle6"/>
    <dgm:cxn modelId="{5A181720-7A7D-4AA5-8FF6-001994ABBC1C}" type="presOf" srcId="{8C8C2747-36BA-448D-8997-114333CC9AF2}" destId="{894F1947-1709-4C9A-86E2-CBC8280033BA}" srcOrd="0" destOrd="0" presId="urn:microsoft.com/office/officeart/2005/8/layout/cycle6"/>
    <dgm:cxn modelId="{991B198B-1880-4A58-9BA3-E4787549B4BE}" srcId="{9A036C9B-AFBC-4330-A61F-E9D849BDC8ED}" destId="{92FC6B8C-F48B-49C8-B2F7-B6E3DCB77223}" srcOrd="3" destOrd="0" parTransId="{5804BA06-245E-48D6-B90E-E08C38F89D6E}" sibTransId="{A0C454D4-0C70-465B-9C58-78AF7AFD42FD}"/>
    <dgm:cxn modelId="{F2FD15E1-6291-43AC-BEDD-8D9F80E4AAE8}" type="presOf" srcId="{B3BD1EBC-6CDA-4D83-9C29-619A3E8551F4}" destId="{C4F2BE25-1707-4BFD-997C-6FD6E14254D1}" srcOrd="0" destOrd="0" presId="urn:microsoft.com/office/officeart/2005/8/layout/cycle6"/>
    <dgm:cxn modelId="{0BA255D7-EED6-451B-B3D8-3649A75E4770}" type="presOf" srcId="{DB3CD74E-F763-4C1B-BC99-6F8A6E63E1BC}" destId="{16C1222E-10E5-4BBE-B6F3-0BFBC789C0FA}" srcOrd="0" destOrd="0" presId="urn:microsoft.com/office/officeart/2005/8/layout/cycle6"/>
    <dgm:cxn modelId="{5B3E0F6E-72EA-4FDE-9C89-C7D30A0D74CE}" srcId="{9A036C9B-AFBC-4330-A61F-E9D849BDC8ED}" destId="{F80E1EE1-858E-4913-A182-B74B54DF76B0}" srcOrd="0" destOrd="0" parTransId="{164192E4-DD81-4683-9D15-7416E9862760}" sibTransId="{5CDA487C-472B-45AB-8705-97CB8D90D4D4}"/>
    <dgm:cxn modelId="{1069B6ED-D747-4E6A-8226-887955A5795B}" srcId="{9A036C9B-AFBC-4330-A61F-E9D849BDC8ED}" destId="{B3BD1EBC-6CDA-4D83-9C29-619A3E8551F4}" srcOrd="2" destOrd="0" parTransId="{C18357C4-64D0-43F1-8CBC-ACF3A45268EE}" sibTransId="{8C8C2747-36BA-448D-8997-114333CC9AF2}"/>
    <dgm:cxn modelId="{89954589-65B8-4025-BDED-7D2D2CB4278B}" type="presParOf" srcId="{BCE1EB75-8766-48C3-8EAE-17D684DCD1ED}" destId="{7F392825-6418-44F9-B08A-26D2DF73962F}" srcOrd="0" destOrd="0" presId="urn:microsoft.com/office/officeart/2005/8/layout/cycle6"/>
    <dgm:cxn modelId="{A96C6A18-D3F1-45CA-B272-A7097719CC4E}" type="presParOf" srcId="{BCE1EB75-8766-48C3-8EAE-17D684DCD1ED}" destId="{F8963D8C-5CA9-4153-AC01-C844DC564EB3}" srcOrd="1" destOrd="0" presId="urn:microsoft.com/office/officeart/2005/8/layout/cycle6"/>
    <dgm:cxn modelId="{A1244EE8-2AAF-430B-8435-6347607CD470}" type="presParOf" srcId="{BCE1EB75-8766-48C3-8EAE-17D684DCD1ED}" destId="{2B6B8F0D-A5E6-4AFB-94E8-9B27B525171A}" srcOrd="2" destOrd="0" presId="urn:microsoft.com/office/officeart/2005/8/layout/cycle6"/>
    <dgm:cxn modelId="{27957312-61DE-4AE9-B386-BE0175FBD453}" type="presParOf" srcId="{BCE1EB75-8766-48C3-8EAE-17D684DCD1ED}" destId="{D56A40C8-40E0-436C-B63A-C8DB30188DB1}" srcOrd="3" destOrd="0" presId="urn:microsoft.com/office/officeart/2005/8/layout/cycle6"/>
    <dgm:cxn modelId="{A2AA287B-CE23-4E19-834E-7576D4DF43AB}" type="presParOf" srcId="{BCE1EB75-8766-48C3-8EAE-17D684DCD1ED}" destId="{A7C5B8EE-155F-465D-BE15-B2E1CF0B34E8}" srcOrd="4" destOrd="0" presId="urn:microsoft.com/office/officeart/2005/8/layout/cycle6"/>
    <dgm:cxn modelId="{420B4B0A-B905-4B3F-A783-30DCC5915D36}" type="presParOf" srcId="{BCE1EB75-8766-48C3-8EAE-17D684DCD1ED}" destId="{16C1222E-10E5-4BBE-B6F3-0BFBC789C0FA}" srcOrd="5" destOrd="0" presId="urn:microsoft.com/office/officeart/2005/8/layout/cycle6"/>
    <dgm:cxn modelId="{C7CA5F82-46E5-4A50-BC20-C9416FFAFD51}" type="presParOf" srcId="{BCE1EB75-8766-48C3-8EAE-17D684DCD1ED}" destId="{C4F2BE25-1707-4BFD-997C-6FD6E14254D1}" srcOrd="6" destOrd="0" presId="urn:microsoft.com/office/officeart/2005/8/layout/cycle6"/>
    <dgm:cxn modelId="{2149910A-B894-4A14-828E-21D9F50CFC35}" type="presParOf" srcId="{BCE1EB75-8766-48C3-8EAE-17D684DCD1ED}" destId="{AF405F0D-12A9-4307-A456-05FE9E1AB5D6}" srcOrd="7" destOrd="0" presId="urn:microsoft.com/office/officeart/2005/8/layout/cycle6"/>
    <dgm:cxn modelId="{3B94B19D-0F46-4DB1-8B10-6457792953B3}" type="presParOf" srcId="{BCE1EB75-8766-48C3-8EAE-17D684DCD1ED}" destId="{894F1947-1709-4C9A-86E2-CBC8280033BA}" srcOrd="8" destOrd="0" presId="urn:microsoft.com/office/officeart/2005/8/layout/cycle6"/>
    <dgm:cxn modelId="{1918FB90-34E6-4CC8-BACA-8AC5DEFB087C}" type="presParOf" srcId="{BCE1EB75-8766-48C3-8EAE-17D684DCD1ED}" destId="{00D361FF-5D57-4E6D-96BA-CF232F506D48}" srcOrd="9" destOrd="0" presId="urn:microsoft.com/office/officeart/2005/8/layout/cycle6"/>
    <dgm:cxn modelId="{A5ABF9FA-6EBE-457A-A754-24820DF82635}" type="presParOf" srcId="{BCE1EB75-8766-48C3-8EAE-17D684DCD1ED}" destId="{85822FC0-52D3-4176-9ACE-0E817A1ADFA1}" srcOrd="10" destOrd="0" presId="urn:microsoft.com/office/officeart/2005/8/layout/cycle6"/>
    <dgm:cxn modelId="{8BD5D698-6D2B-490D-8217-600A231E7E23}" type="presParOf" srcId="{BCE1EB75-8766-48C3-8EAE-17D684DCD1ED}" destId="{F81EFA13-14A9-44E7-8277-1B2F331A8A2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92825-6418-44F9-B08A-26D2DF73962F}">
      <dsp:nvSpPr>
        <dsp:cNvPr id="0" name=""/>
        <dsp:cNvSpPr/>
      </dsp:nvSpPr>
      <dsp:spPr>
        <a:xfrm>
          <a:off x="3311524" y="871"/>
          <a:ext cx="2161927" cy="1405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Freelancer Academy</a:t>
          </a:r>
          <a:endParaRPr lang="en-GB" sz="2500" kern="1200" dirty="0"/>
        </a:p>
      </dsp:txBody>
      <dsp:txXfrm>
        <a:off x="3311524" y="871"/>
        <a:ext cx="2161927" cy="1405252"/>
      </dsp:txXfrm>
    </dsp:sp>
    <dsp:sp modelId="{2B6B8F0D-A5E6-4AFB-94E8-9B27B525171A}">
      <dsp:nvSpPr>
        <dsp:cNvPr id="0" name=""/>
        <dsp:cNvSpPr/>
      </dsp:nvSpPr>
      <dsp:spPr>
        <a:xfrm>
          <a:off x="2071649" y="703497"/>
          <a:ext cx="4641676" cy="4641676"/>
        </a:xfrm>
        <a:custGeom>
          <a:avLst/>
          <a:gdLst/>
          <a:ahLst/>
          <a:cxnLst/>
          <a:rect l="0" t="0" r="0" b="0"/>
          <a:pathLst>
            <a:path>
              <a:moveTo>
                <a:pt x="3417362" y="275373"/>
              </a:moveTo>
              <a:arcTo wR="2320838" hR="2320838" stAng="17891682" swAng="26248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A40C8-40E0-436C-B63A-C8DB30188DB1}">
      <dsp:nvSpPr>
        <dsp:cNvPr id="0" name=""/>
        <dsp:cNvSpPr/>
      </dsp:nvSpPr>
      <dsp:spPr>
        <a:xfrm>
          <a:off x="5632362" y="2321709"/>
          <a:ext cx="2161927" cy="140525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Work Tasters </a:t>
          </a:r>
          <a:endParaRPr lang="en-GB" sz="2500" kern="1200" dirty="0"/>
        </a:p>
      </dsp:txBody>
      <dsp:txXfrm>
        <a:off x="5632362" y="2321709"/>
        <a:ext cx="2161927" cy="1405252"/>
      </dsp:txXfrm>
    </dsp:sp>
    <dsp:sp modelId="{16C1222E-10E5-4BBE-B6F3-0BFBC789C0FA}">
      <dsp:nvSpPr>
        <dsp:cNvPr id="0" name=""/>
        <dsp:cNvSpPr/>
      </dsp:nvSpPr>
      <dsp:spPr>
        <a:xfrm>
          <a:off x="2071649" y="703497"/>
          <a:ext cx="4641676" cy="4641676"/>
        </a:xfrm>
        <a:custGeom>
          <a:avLst/>
          <a:gdLst/>
          <a:ahLst/>
          <a:cxnLst/>
          <a:rect l="0" t="0" r="0" b="0"/>
          <a:pathLst>
            <a:path>
              <a:moveTo>
                <a:pt x="4527363" y="3040237"/>
              </a:moveTo>
              <a:arcTo wR="2320838" hR="2320838" stAng="1083459" swAng="2624859"/>
            </a:path>
          </a:pathLst>
        </a:custGeom>
        <a:noFill/>
        <a:ln w="762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4F2BE25-1707-4BFD-997C-6FD6E14254D1}">
      <dsp:nvSpPr>
        <dsp:cNvPr id="0" name=""/>
        <dsp:cNvSpPr/>
      </dsp:nvSpPr>
      <dsp:spPr>
        <a:xfrm>
          <a:off x="3311524" y="4642547"/>
          <a:ext cx="2161927" cy="14052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Work Placements  </a:t>
          </a:r>
          <a:endParaRPr lang="en-GB" sz="2500" kern="1200" dirty="0"/>
        </a:p>
      </dsp:txBody>
      <dsp:txXfrm>
        <a:off x="3311524" y="4642547"/>
        <a:ext cx="2161927" cy="1405252"/>
      </dsp:txXfrm>
    </dsp:sp>
    <dsp:sp modelId="{894F1947-1709-4C9A-86E2-CBC8280033BA}">
      <dsp:nvSpPr>
        <dsp:cNvPr id="0" name=""/>
        <dsp:cNvSpPr/>
      </dsp:nvSpPr>
      <dsp:spPr>
        <a:xfrm>
          <a:off x="2071649" y="703497"/>
          <a:ext cx="4641676" cy="4641676"/>
        </a:xfrm>
        <a:custGeom>
          <a:avLst/>
          <a:gdLst/>
          <a:ahLst/>
          <a:cxnLst/>
          <a:rect l="0" t="0" r="0" b="0"/>
          <a:pathLst>
            <a:path>
              <a:moveTo>
                <a:pt x="1224313" y="4366302"/>
              </a:moveTo>
              <a:arcTo wR="2320838" hR="2320838" stAng="7091682" swAng="2624859"/>
            </a:path>
          </a:pathLst>
        </a:custGeom>
        <a:noFill/>
        <a:ln w="762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0D361FF-5D57-4E6D-96BA-CF232F506D48}">
      <dsp:nvSpPr>
        <dsp:cNvPr id="0" name=""/>
        <dsp:cNvSpPr/>
      </dsp:nvSpPr>
      <dsp:spPr>
        <a:xfrm>
          <a:off x="990685" y="2321709"/>
          <a:ext cx="2161927" cy="1405252"/>
        </a:xfrm>
        <a:prstGeom prst="roundRect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Graduate Academy </a:t>
          </a:r>
          <a:endParaRPr lang="en-GB" sz="2500" kern="1200" dirty="0"/>
        </a:p>
      </dsp:txBody>
      <dsp:txXfrm>
        <a:off x="990685" y="2321709"/>
        <a:ext cx="2161927" cy="1405252"/>
      </dsp:txXfrm>
    </dsp:sp>
    <dsp:sp modelId="{F81EFA13-14A9-44E7-8277-1B2F331A8A25}">
      <dsp:nvSpPr>
        <dsp:cNvPr id="0" name=""/>
        <dsp:cNvSpPr/>
      </dsp:nvSpPr>
      <dsp:spPr>
        <a:xfrm>
          <a:off x="2071649" y="703497"/>
          <a:ext cx="4641676" cy="4641676"/>
        </a:xfrm>
        <a:custGeom>
          <a:avLst/>
          <a:gdLst/>
          <a:ahLst/>
          <a:cxnLst/>
          <a:rect l="0" t="0" r="0" b="0"/>
          <a:pathLst>
            <a:path>
              <a:moveTo>
                <a:pt x="114312" y="1601439"/>
              </a:moveTo>
              <a:arcTo wR="2320838" hR="2320838" stAng="11883459" swAng="2624859"/>
            </a:path>
          </a:pathLst>
        </a:custGeom>
        <a:noFill/>
        <a:ln w="762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26F5-52ED-488A-BF28-FD64F0611CDE}" type="datetimeFigureOut">
              <a:rPr lang="en-GB" smtClean="0"/>
              <a:pPr/>
              <a:t>20/02/2012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3B58-C5D9-4204-AA89-CE7B25F97E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52C9AEE-25C7-4E12-B1BD-7A7A6B794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7D4560-2E16-463B-9D3A-DA81E24AEAB4}" type="slidenum">
              <a:rPr lang="en-GB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25605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B3787F-628E-4378-A3F3-49FEDC4A8AE9}" type="datetime1">
              <a:rPr lang="en-GB" smtClean="0">
                <a:ea typeface="ＭＳ Ｐゴシック" pitchFamily="34" charset="-128"/>
              </a:rPr>
              <a:pPr>
                <a:defRPr/>
              </a:pPr>
              <a:t>20/02/2012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© Carolyn Parry Aberystwyth University 2008</a:t>
            </a:r>
          </a:p>
        </p:txBody>
      </p:sp>
      <p:sp>
        <p:nvSpPr>
          <p:cNvPr id="28679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The Secret Art of Effective Career Planning Workshop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03AE4-7998-49DF-9A2A-ECAF536138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03AE4-7998-49DF-9A2A-ECAF536138D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03AE4-7998-49DF-9A2A-ECAF536138D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6E602-EFE5-45C2-A34D-9C3B1074F989}" type="slidenum">
              <a:rPr lang="en-US"/>
              <a:pPr/>
              <a:t>16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1CD7-4152-4952-AEFF-A2E828CBE2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1CD7-4152-4952-AEFF-A2E828CBE2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03AE4-7998-49DF-9A2A-ECAF536138D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C7B4D-EDD9-47EF-8E74-0076FF7F4320}" type="slidenum">
              <a:rPr lang="en-GB" smtClean="0">
                <a:ea typeface="ＭＳ Ｐゴシック" pitchFamily="34" charset="-128"/>
              </a:rPr>
              <a:pPr/>
              <a:t>40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8FEE4-1101-453E-A26E-93FED1CD328E}" type="slidenum">
              <a:rPr lang="en-GB" smtClean="0">
                <a:ea typeface="ＭＳ Ｐゴシック" pitchFamily="34" charset="-128"/>
              </a:rPr>
              <a:pPr/>
              <a:t>41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Drop in sessions and longer 30 minute interviews</a:t>
            </a: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9CA4-93EF-4609-A276-C53BF94FFEF5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C9AEE-25C7-4E12-B1BD-7A7A6B794D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703AE4-7998-49DF-9A2A-ECAF536138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ide option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>
    <p:pull dir="lu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facebook.com/abercareers" TargetMode="External"/><Relationship Id="rId4" Type="http://schemas.openxmlformats.org/officeDocument/2006/relationships/hyperlink" Target="http://www.aber.ac.uk/career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obsearch.about.com/od/professionalbranding/a/profiles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et.org/film/knowledge/freelancers/article_3687_1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illset.org/uploads/pdf/asset_4807.pdf?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.ac.uk/careers/covle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.ac.uk/careers/appform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t.ac.uk/careers/applicn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r.ac.uk/careers/interview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bsite.co.uk/bemyinterviewer" TargetMode="External"/><Relationship Id="rId5" Type="http://schemas.openxmlformats.org/officeDocument/2006/relationships/hyperlink" Target="http://www.aber.ac.uk/careers/modules/nerves/page_01.htm" TargetMode="External"/><Relationship Id="rId4" Type="http://schemas.openxmlformats.org/officeDocument/2006/relationships/hyperlink" Target="http://coursecast.aber.ac.uk/Panopto/Pages/Viewer/Default.aspx?id=4560fd11-c31f-4591-8d59-283c7d407ef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t.ac.uk/careers/Film.htm" TargetMode="External"/><Relationship Id="rId3" Type="http://schemas.openxmlformats.org/officeDocument/2006/relationships/hyperlink" Target="http://www.bbc.co.uk/careers/trainee-schemes/ptp" TargetMode="External"/><Relationship Id="rId7" Type="http://schemas.openxmlformats.org/officeDocument/2006/relationships/hyperlink" Target="http://www.grapevinejobs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4rfv.co.uk/recruit.asp" TargetMode="External"/><Relationship Id="rId5" Type="http://schemas.openxmlformats.org/officeDocument/2006/relationships/hyperlink" Target="http://www.filmcrewpro.com/uk/?affid=7010&amp;gclid=CLm29sWim64CFeontAod31LULg" TargetMode="External"/><Relationship Id="rId4" Type="http://schemas.openxmlformats.org/officeDocument/2006/relationships/hyperlink" Target="http://jobs.guardian.co.uk/jobs/media/tv/?CMP=KNCJOBSCHKW1472&amp;gclid=CN-yoLGim64CFcEntAod0TTxJw" TargetMode="External"/><Relationship Id="rId9" Type="http://schemas.openxmlformats.org/officeDocument/2006/relationships/hyperlink" Target="http://www.broadcastgraduate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et.org/careers/further_resources/article_4178_1.as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nt.ac.uk/careers/sitesmedia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ite.co.uk/twitter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reers.guardian.co.uk/audio/using-twitter-to-find-a-job" TargetMode="External"/><Relationship Id="rId4" Type="http://schemas.openxmlformats.org/officeDocument/2006/relationships/hyperlink" Target="http://careers.guardian.co.uk/careers-blog/job-seeking-twitter-tip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lanceadvisor.co.uk/workline-u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vfreelancers.org.uk/linksworkhunt.htm" TargetMode="External"/><Relationship Id="rId4" Type="http://schemas.openxmlformats.org/officeDocument/2006/relationships/hyperlink" Target="http://www.tovs.co.uk/favicon.ic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wales.co.u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er.ac.uk/careers/casjob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aber.ac.uk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er.ac.uk/care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lide optio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71462"/>
            <a:ext cx="9286908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0099FF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715304" cy="25003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r>
              <a:rPr lang="en-GB" sz="4000" dirty="0" smtClean="0"/>
              <a:t>Your degree in Film and Television –</a:t>
            </a:r>
          </a:p>
          <a:p>
            <a:r>
              <a:rPr lang="en-GB" sz="4000" dirty="0" smtClean="0"/>
              <a:t>What next?</a:t>
            </a:r>
          </a:p>
          <a:p>
            <a:endParaRPr lang="en-GB" sz="2800" dirty="0" smtClean="0"/>
          </a:p>
          <a:p>
            <a:r>
              <a:rPr lang="en-GB" sz="2800" dirty="0" smtClean="0"/>
              <a:t>Chris Morris-Thornton</a:t>
            </a:r>
          </a:p>
          <a:p>
            <a:r>
              <a:rPr lang="en-GB" sz="2800" dirty="0" smtClean="0"/>
              <a:t>and Cathy </a:t>
            </a:r>
            <a:r>
              <a:rPr lang="en-GB" sz="2800" dirty="0" err="1" smtClean="0"/>
              <a:t>Piquemal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Careers Service </a:t>
            </a:r>
            <a:r>
              <a:rPr lang="en-GB" sz="1800" dirty="0" smtClean="0"/>
              <a:t>Floor E </a:t>
            </a:r>
            <a:r>
              <a:rPr lang="en-GB" sz="1800" dirty="0" err="1" smtClean="0"/>
              <a:t>Llandinam</a:t>
            </a:r>
            <a:endParaRPr lang="en-GB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Tel. 01970 622378. </a:t>
            </a:r>
            <a:r>
              <a:rPr lang="en-US" sz="1800" dirty="0" smtClean="0">
                <a:hlinkClick r:id="rId4"/>
              </a:rPr>
              <a:t>www.aber.ac.uk/careers/</a:t>
            </a:r>
            <a:endParaRPr lang="en-US" sz="1800" dirty="0" smtClean="0"/>
          </a:p>
          <a:p>
            <a:endParaRPr lang="en-GB" sz="4000" dirty="0" smtClean="0"/>
          </a:p>
          <a:p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71736" y="5857892"/>
            <a:ext cx="621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GB" u="sng" dirty="0" smtClean="0">
                <a:hlinkClick r:id="rId5"/>
              </a:rPr>
              <a:t> </a:t>
            </a:r>
            <a:r>
              <a:rPr lang="en-GB" dirty="0" smtClean="0">
                <a:latin typeface="Comic Sans MS" pitchFamily="66" charset="0"/>
              </a:rPr>
              <a:t>Find us on </a:t>
            </a:r>
            <a:r>
              <a:rPr lang="en-GB" dirty="0" err="1" smtClean="0">
                <a:latin typeface="Comic Sans MS" pitchFamily="66" charset="0"/>
              </a:rPr>
              <a:t>Facebook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u="sng" dirty="0" smtClean="0">
                <a:latin typeface="Comic Sans MS" pitchFamily="66" charset="0"/>
                <a:hlinkClick r:id="rId5"/>
              </a:rPr>
              <a:t>www.facebook.com/abercareers</a:t>
            </a:r>
            <a:r>
              <a:rPr lang="en-GB" u="sng" dirty="0" smtClean="0">
                <a:latin typeface="Comic Sans MS" pitchFamily="66" charset="0"/>
              </a:rPr>
              <a:t>   </a:t>
            </a:r>
            <a:endParaRPr lang="en-GB" sz="2000" dirty="0" smtClean="0">
              <a:latin typeface="Comic Sans MS" pitchFamily="66" charset="0"/>
            </a:endParaRPr>
          </a:p>
        </p:txBody>
      </p:sp>
      <p:pic>
        <p:nvPicPr>
          <p:cNvPr id="6" name="Picture 5" descr="Facebook ico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6215082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Profile </a:t>
            </a:r>
            <a:r>
              <a:rPr lang="en-GB" sz="1400" dirty="0" smtClean="0"/>
              <a:t>page 1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err="1" smtClean="0"/>
              <a:t>Eg</a:t>
            </a:r>
            <a:endParaRPr lang="en-GB" sz="2400" dirty="0" smtClean="0"/>
          </a:p>
          <a:p>
            <a:r>
              <a:rPr lang="en-GB" sz="2400" dirty="0" smtClean="0"/>
              <a:t>Enthusiastic final year undergraduate in Film and Television..., with wide experience of/ proven abilities/particular expertise  in ...  and passionately interested in ... ,with a keen ambition to pursue a career in... Now seeking... </a:t>
            </a:r>
          </a:p>
          <a:p>
            <a:endParaRPr lang="en-GB" sz="2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4500570"/>
            <a:ext cx="4572032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  Optional – but Useful especially for speculative approaches.  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/>
              <a:t>Professional (or Key) skills </a:t>
            </a:r>
            <a:br>
              <a:rPr lang="en-GB" sz="3600" dirty="0" smtClean="0"/>
            </a:br>
            <a:r>
              <a:rPr lang="en-GB" sz="3600" dirty="0" smtClean="0"/>
              <a:t>and abilities </a:t>
            </a:r>
            <a:r>
              <a:rPr lang="en-GB" sz="1400" dirty="0" smtClean="0"/>
              <a:t>page 1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err="1" smtClean="0"/>
              <a:t>eg</a:t>
            </a:r>
            <a:endParaRPr lang="en-GB" sz="2400" dirty="0" smtClean="0"/>
          </a:p>
          <a:p>
            <a:r>
              <a:rPr lang="en-GB" sz="2000" dirty="0" smtClean="0"/>
              <a:t>Skilled use of xyz film editing software</a:t>
            </a:r>
          </a:p>
          <a:p>
            <a:r>
              <a:rPr lang="en-GB" sz="2000" dirty="0" smtClean="0"/>
              <a:t>Imaginative and technically competent </a:t>
            </a:r>
          </a:p>
          <a:p>
            <a:pPr>
              <a:buNone/>
            </a:pPr>
            <a:r>
              <a:rPr lang="en-GB" sz="2000" dirty="0" smtClean="0"/>
              <a:t>    camera operative</a:t>
            </a:r>
          </a:p>
          <a:p>
            <a:r>
              <a:rPr lang="en-GB" sz="2000" dirty="0" smtClean="0"/>
              <a:t>Confident  and experienced user of </a:t>
            </a:r>
            <a:r>
              <a:rPr lang="en-GB" sz="2000" dirty="0" err="1" smtClean="0"/>
              <a:t>abc</a:t>
            </a:r>
            <a:r>
              <a:rPr lang="en-GB" sz="2000" dirty="0" smtClean="0"/>
              <a:t> sound recording software</a:t>
            </a:r>
          </a:p>
          <a:p>
            <a:r>
              <a:rPr lang="en-GB" sz="2000" dirty="0" smtClean="0"/>
              <a:t>Team leader on ... and ... Productions</a:t>
            </a:r>
          </a:p>
          <a:p>
            <a:r>
              <a:rPr lang="en-GB" sz="2000" dirty="0" smtClean="0"/>
              <a:t>Highly organised...  </a:t>
            </a:r>
            <a:r>
              <a:rPr lang="en-GB" sz="2000" dirty="0" err="1" smtClean="0"/>
              <a:t>ie</a:t>
            </a:r>
            <a:r>
              <a:rPr lang="en-GB" sz="2000" dirty="0" smtClean="0"/>
              <a:t> </a:t>
            </a:r>
            <a:r>
              <a:rPr lang="en-GB" sz="2000" i="1" dirty="0" smtClean="0">
                <a:solidFill>
                  <a:srgbClr val="0000FF"/>
                </a:solidFill>
              </a:rPr>
              <a:t>Don’t miss out transferable skills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 Emphasise the skills and experience developed on your course and at work relevant to the role. Match yourself to the role!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C:\Users\Chris\AppData\Local\Microsoft\Windows\Temporary Internet Files\Content.IE5\ZUOEOWN0\MP9004018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2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Production credits </a:t>
            </a:r>
            <a:r>
              <a:rPr lang="en-GB" sz="1400" dirty="0" smtClean="0"/>
              <a:t>page 1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sz="1200" dirty="0" smtClean="0"/>
          </a:p>
          <a:p>
            <a:pPr lvl="0"/>
            <a:endParaRPr lang="en-GB" sz="1200" dirty="0" smtClean="0"/>
          </a:p>
          <a:p>
            <a:pPr lvl="0"/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916832"/>
          <a:ext cx="799288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94"/>
                <a:gridCol w="691692"/>
                <a:gridCol w="1613949"/>
                <a:gridCol w="2151931"/>
                <a:gridCol w="1998220"/>
              </a:tblGrid>
              <a:tr h="989856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Name of production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Your role/s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Director/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organisation/ 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university module</a:t>
                      </a:r>
                    </a:p>
                    <a:p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Type of production</a:t>
                      </a:r>
                    </a:p>
                    <a:p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Most recent first</a:t>
                      </a:r>
                    </a:p>
                    <a:p>
                      <a:endParaRPr lang="en-GB" sz="1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rgbClr val="0000FF"/>
                          </a:solidFill>
                        </a:rPr>
                        <a:t>White</a:t>
                      </a:r>
                      <a:r>
                        <a:rPr lang="en-GB" sz="1400" b="1" baseline="0" dirty="0" smtClean="0">
                          <a:solidFill>
                            <a:srgbClr val="0000FF"/>
                          </a:solidFill>
                        </a:rPr>
                        <a:t> out all lines on tables</a:t>
                      </a:r>
                      <a:endParaRPr lang="en-GB" sz="1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4348" y="4643446"/>
            <a:ext cx="4835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Achievements</a:t>
            </a:r>
          </a:p>
          <a:p>
            <a:r>
              <a:rPr lang="en-GB" dirty="0" smtClean="0"/>
              <a:t>Awards, prizes, special mentions?</a:t>
            </a:r>
          </a:p>
          <a:p>
            <a:endParaRPr lang="en-GB" b="1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pPr algn="l"/>
            <a:r>
              <a:rPr lang="en-GB" dirty="0" smtClean="0"/>
              <a:t>Education and Qualifications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77724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50"/>
                <a:gridCol w="857256"/>
                <a:gridCol w="481489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University name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dates</a:t>
                      </a: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School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name 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Other qualifications or further training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degree  title and class expected.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Relevant modules and special achievements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Dissertation/degree project/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A levels – subjects and grades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GCSEs 8  A – C including Maths and English  ( plus anything else relevant)</a:t>
                      </a:r>
                      <a:endParaRPr lang="en-GB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 smtClean="0">
                          <a:solidFill>
                            <a:srgbClr val="0000FF"/>
                          </a:solidFill>
                        </a:rPr>
                        <a:t>Note – your</a:t>
                      </a:r>
                      <a:r>
                        <a:rPr lang="en-GB" b="0" baseline="0" dirty="0" smtClean="0">
                          <a:solidFill>
                            <a:srgbClr val="0000FF"/>
                          </a:solidFill>
                        </a:rPr>
                        <a:t> university education could be entitled </a:t>
                      </a:r>
                      <a:r>
                        <a:rPr lang="en-GB" b="1" baseline="0" dirty="0" smtClean="0">
                          <a:solidFill>
                            <a:srgbClr val="0000FF"/>
                          </a:solidFill>
                        </a:rPr>
                        <a:t>Professional training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work experience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82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374"/>
                <a:gridCol w="1143008"/>
                <a:gridCol w="4672018"/>
              </a:tblGrid>
              <a:tr h="3824064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Organisation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dates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Job title or Role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Main duties/responsibilities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Specify what you did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 Highlight expertise,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skills, knowledge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 Identify achievements</a:t>
                      </a: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b="1" dirty="0" smtClean="0">
                          <a:solidFill>
                            <a:srgbClr val="0000FF"/>
                          </a:solidFill>
                        </a:rPr>
                        <a:t>Include voluntary/unpaid work/ own business/freelance</a:t>
                      </a:r>
                      <a:r>
                        <a:rPr lang="en-GB" b="1" baseline="0" dirty="0" smtClean="0">
                          <a:solidFill>
                            <a:srgbClr val="0000FF"/>
                          </a:solidFill>
                        </a:rPr>
                        <a:t> work</a:t>
                      </a:r>
                      <a:endParaRPr lang="en-GB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work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Keep this brief, and summarise  if necessary.</a:t>
            </a:r>
            <a:endParaRPr lang="en-GB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skills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639050" cy="454342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000" dirty="0" smtClean="0"/>
              <a:t>IT – be specific  ( Office, internet, email, blogs, social media)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Technical practical skills ( </a:t>
            </a:r>
            <a:r>
              <a:rPr lang="en-GB" sz="2000" dirty="0" err="1" smtClean="0"/>
              <a:t>eg</a:t>
            </a:r>
            <a:r>
              <a:rPr lang="en-GB" sz="2000" dirty="0" smtClean="0"/>
              <a:t> ability to drive, scuba dive)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Languages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Other?</a:t>
            </a:r>
          </a:p>
          <a:p>
            <a:pPr>
              <a:spcBef>
                <a:spcPts val="0"/>
              </a:spcBef>
            </a:pPr>
            <a:endParaRPr lang="en-GB" sz="2000" dirty="0" smtClean="0"/>
          </a:p>
          <a:p>
            <a:pPr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0000FF"/>
                </a:solidFill>
              </a:rPr>
              <a:t>This should be a brief section – the most relevant skills should have been mentioned already !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Interests</a:t>
            </a:r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639050" cy="4543425"/>
          </a:xfrm>
        </p:spPr>
        <p:txBody>
          <a:bodyPr/>
          <a:lstStyle/>
          <a:p>
            <a:r>
              <a:rPr lang="en-GB" sz="2800" dirty="0" smtClean="0"/>
              <a:t>First person narrative.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Keep it brief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Make it interesting, lively and memorable</a:t>
            </a:r>
          </a:p>
          <a:p>
            <a:endParaRPr lang="en-GB" sz="2400" dirty="0"/>
          </a:p>
          <a:p>
            <a:pPr>
              <a:buFontTx/>
              <a:buNone/>
            </a:pPr>
            <a:endParaRPr lang="en-GB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</a:rPr>
              <a:t>Referees</a:t>
            </a:r>
            <a:r>
              <a:rPr lang="en-GB" sz="4400" b="1" dirty="0" smtClean="0">
                <a:solidFill>
                  <a:srgbClr val="FFCC00"/>
                </a:solidFill>
              </a:rPr>
              <a:t> </a:t>
            </a:r>
            <a:endParaRPr lang="en-US" sz="4400" b="1" dirty="0">
              <a:solidFill>
                <a:srgbClr val="FFCC00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Name, position, organisation, address, </a:t>
            </a:r>
            <a:r>
              <a:rPr lang="en-GB" sz="2400" dirty="0" err="1" smtClean="0"/>
              <a:t>tel</a:t>
            </a:r>
            <a:r>
              <a:rPr lang="en-GB" sz="2400" dirty="0" smtClean="0"/>
              <a:t>, email – ask permission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Often two. One MUST be an academic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One from the industry if possible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Choose the best you can get  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 your online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hlinkClick r:id="rId3"/>
              </a:rPr>
              <a:t>http://jobs.guardian.co.uk/article/4290335/why-online-cvs-are-essential-in-your-job-search/</a:t>
            </a:r>
          </a:p>
          <a:p>
            <a:endParaRPr lang="en-GB" sz="2000" dirty="0" smtClean="0">
              <a:hlinkClick r:id="rId3"/>
            </a:endParaRPr>
          </a:p>
          <a:p>
            <a:r>
              <a:rPr lang="en-GB" sz="2000" dirty="0" smtClean="0">
                <a:hlinkClick r:id="rId3"/>
              </a:rPr>
              <a:t>http://jobsearch.about.com/od/professionalbranding/a/profiles.htm</a:t>
            </a:r>
          </a:p>
          <a:p>
            <a:endParaRPr lang="en-GB" sz="2000" dirty="0" smtClean="0">
              <a:hlinkClick r:id="rId3"/>
            </a:endParaRPr>
          </a:p>
          <a:p>
            <a:r>
              <a:rPr lang="en-GB" sz="2000" dirty="0" smtClean="0">
                <a:hlinkClick r:id="rId3"/>
              </a:rPr>
              <a:t>http://www.visualcv.com/</a:t>
            </a:r>
          </a:p>
          <a:p>
            <a:endParaRPr lang="en-GB" sz="2000" dirty="0" smtClean="0">
              <a:hlinkClick r:id="rId3"/>
            </a:endParaRPr>
          </a:p>
          <a:p>
            <a:pPr>
              <a:buNone/>
            </a:pPr>
            <a:endParaRPr lang="en-GB" sz="2000" dirty="0" smtClean="0">
              <a:hlinkClick r:id="rId3"/>
            </a:endParaRPr>
          </a:p>
          <a:p>
            <a:endParaRPr lang="en-GB" sz="2000" dirty="0" smtClean="0">
              <a:hlinkClick r:id="rId3"/>
            </a:endParaRP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Countdown...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2051" name="Picture 3" descr="C:\Users\Chris\AppData\Local\Microsoft\Windows\Temporary Internet Files\Content.IE5\BZSWU09A\MP900400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340" y="1928802"/>
            <a:ext cx="445236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Skillset</a:t>
            </a:r>
            <a:r>
              <a:rPr lang="en-GB" dirty="0" smtClean="0"/>
              <a:t> CV 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Effective Film CVs – </a:t>
            </a:r>
            <a:r>
              <a:rPr lang="en-GB" dirty="0" err="1" smtClean="0">
                <a:hlinkClick r:id="rId3"/>
              </a:rPr>
              <a:t>Skillset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4"/>
              </a:rPr>
              <a:t>CVs for the creative media industries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Covering Letter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it out properly following the guidelines here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www.aber.ac.uk/careers/covlet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Email ‘covering letter’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Should be formal</a:t>
            </a:r>
          </a:p>
          <a:p>
            <a:r>
              <a:rPr lang="en-GB" sz="2400" dirty="0" smtClean="0"/>
              <a:t>‘Dear Mr/Mrs/Ms x  ( no first names no ‘Hi’)</a:t>
            </a:r>
          </a:p>
          <a:p>
            <a:r>
              <a:rPr lang="en-GB" sz="2400" dirty="0" smtClean="0"/>
              <a:t>Grammatically correct  (don’t use  little ‘</a:t>
            </a:r>
            <a:r>
              <a:rPr lang="en-GB" sz="2400" dirty="0" err="1" smtClean="0"/>
              <a:t>i</a:t>
            </a:r>
            <a:r>
              <a:rPr lang="en-GB" sz="2400" dirty="0" smtClean="0"/>
              <a:t>’)</a:t>
            </a:r>
          </a:p>
          <a:p>
            <a:r>
              <a:rPr lang="en-GB" sz="2400" dirty="0" smtClean="0"/>
              <a:t>Finish with  ‘Best wishes’ or similar </a:t>
            </a:r>
          </a:p>
          <a:p>
            <a:pPr>
              <a:buNone/>
            </a:pPr>
            <a:r>
              <a:rPr lang="en-GB" sz="2400" dirty="0" smtClean="0"/>
              <a:t>   ( not ‘cheers’)  and your full name</a:t>
            </a:r>
          </a:p>
        </p:txBody>
      </p:sp>
    </p:spTree>
  </p:cSld>
  <p:clrMapOvr>
    <a:masterClrMapping/>
  </p:clrMapOvr>
  <p:transition spd="med"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Using the person specification/job description/ match yourself to the role.</a:t>
            </a:r>
          </a:p>
          <a:p>
            <a:endParaRPr lang="en-GB" sz="2000" dirty="0" smtClean="0"/>
          </a:p>
          <a:p>
            <a:r>
              <a:rPr lang="en-GB" sz="2000" dirty="0" smtClean="0"/>
              <a:t>Write down each named criterion in turn, using their words and give evidence for how you fulfil their requirements. Be specific not general.</a:t>
            </a:r>
          </a:p>
          <a:p>
            <a:endParaRPr lang="en-GB" sz="2000" dirty="0" smtClean="0"/>
          </a:p>
          <a:p>
            <a:r>
              <a:rPr lang="en-GB" sz="2000" dirty="0" smtClean="0"/>
              <a:t>Be succinct – less is more.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>
                <a:hlinkClick r:id="rId3"/>
              </a:rPr>
              <a:t>www.aber.ac.uk/careers/appforms</a:t>
            </a:r>
            <a:endParaRPr lang="en-GB" sz="2000" dirty="0" smtClean="0"/>
          </a:p>
          <a:p>
            <a:r>
              <a:rPr lang="en-GB" sz="2000" dirty="0" smtClean="0">
                <a:hlinkClick r:id="rId4"/>
              </a:rPr>
              <a:t>How to improve your job application and interview </a:t>
            </a:r>
            <a:r>
              <a:rPr lang="en-GB" sz="2000" dirty="0" err="1" smtClean="0">
                <a:hlinkClick r:id="rId4"/>
              </a:rPr>
              <a:t>skills#APPLICATION</a:t>
            </a:r>
            <a:endParaRPr lang="en-GB" sz="2000" dirty="0" smtClean="0"/>
          </a:p>
          <a:p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643050"/>
            <a:ext cx="7772400" cy="4114800"/>
          </a:xfrm>
        </p:spPr>
        <p:txBody>
          <a:bodyPr/>
          <a:lstStyle/>
          <a:p>
            <a:r>
              <a:rPr lang="en-GB" sz="2200" dirty="0" smtClean="0">
                <a:hlinkClick r:id="rId3"/>
              </a:rPr>
              <a:t>www.aber.ac.uk/careers/interviews</a:t>
            </a:r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>
                <a:hlinkClick r:id="rId4"/>
              </a:rPr>
              <a:t>Secrets of Successful Interviews - </a:t>
            </a:r>
            <a:r>
              <a:rPr lang="en-GB" sz="2200" dirty="0" err="1" smtClean="0">
                <a:hlinkClick r:id="rId4"/>
              </a:rPr>
              <a:t>Panopto</a:t>
            </a:r>
            <a:r>
              <a:rPr lang="en-GB" sz="2200" dirty="0" smtClean="0">
                <a:hlinkClick r:id="rId4"/>
              </a:rPr>
              <a:t> Viewer</a:t>
            </a:r>
            <a:r>
              <a:rPr lang="en-GB" sz="2200" dirty="0" smtClean="0"/>
              <a:t>     video lecture</a:t>
            </a:r>
          </a:p>
          <a:p>
            <a:endParaRPr lang="en-GB" sz="2200" dirty="0" smtClean="0"/>
          </a:p>
          <a:p>
            <a:r>
              <a:rPr lang="en-GB" sz="2200" dirty="0" smtClean="0">
                <a:hlinkClick r:id="rId5"/>
              </a:rPr>
              <a:t>Coping with nerves </a:t>
            </a:r>
            <a:r>
              <a:rPr lang="en-GB" sz="2200" dirty="0" smtClean="0"/>
              <a:t>  e-learning module with audio  relaxation podcast</a:t>
            </a:r>
          </a:p>
          <a:p>
            <a:endParaRPr lang="en-GB" sz="2200" dirty="0" smtClean="0"/>
          </a:p>
          <a:p>
            <a:r>
              <a:rPr lang="en-GB" sz="2200" dirty="0" smtClean="0">
                <a:hlinkClick r:id="rId6"/>
              </a:rPr>
              <a:t>Be My Interviewer - Job Interview Tips &amp; Advice</a:t>
            </a:r>
            <a:r>
              <a:rPr lang="en-GB" sz="2200" dirty="0" smtClean="0"/>
              <a:t>    interactive video  -  great advice from prominent business people</a:t>
            </a:r>
          </a:p>
          <a:p>
            <a:endParaRPr lang="en-GB" sz="2800" dirty="0" smtClean="0"/>
          </a:p>
          <a:p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Interview readiness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Interview outfit?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Able to ‘pitch’ own skills and abilities confidently</a:t>
            </a:r>
          </a:p>
          <a:p>
            <a:endParaRPr lang="en-GB" sz="2400" dirty="0" smtClean="0"/>
          </a:p>
          <a:p>
            <a:r>
              <a:rPr lang="en-GB" sz="2400" dirty="0" smtClean="0"/>
              <a:t>Preparedness (be sure to study the advice and guidance in previous links)</a:t>
            </a:r>
            <a:endParaRPr lang="en-GB" sz="2400" dirty="0"/>
          </a:p>
        </p:txBody>
      </p:sp>
    </p:spTree>
  </p:cSld>
  <p:clrMapOvr>
    <a:masterClrMapping/>
  </p:clrMapOvr>
  <p:transition spd="med"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Job hunting websites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hlinkClick r:id="rId3"/>
              </a:rPr>
              <a:t>BBC - Careers - The Production Talent Pool</a:t>
            </a:r>
            <a:endParaRPr lang="en-GB" sz="2400" dirty="0" smtClean="0">
              <a:hlinkClick r:id="rId4"/>
            </a:endParaRPr>
          </a:p>
          <a:p>
            <a:r>
              <a:rPr lang="en-GB" sz="2400" dirty="0" smtClean="0">
                <a:hlinkClick r:id="rId4"/>
              </a:rPr>
              <a:t>TV jobs | Guardian Jobs</a:t>
            </a:r>
            <a:endParaRPr lang="en-GB" sz="2400" dirty="0" smtClean="0"/>
          </a:p>
          <a:p>
            <a:r>
              <a:rPr lang="en-GB" sz="2400" dirty="0" smtClean="0">
                <a:hlinkClick r:id="rId5"/>
              </a:rPr>
              <a:t>Film Crew Pro | Find and Post Film and TV Jobs</a:t>
            </a:r>
            <a:endParaRPr lang="en-GB" sz="2400" dirty="0" smtClean="0"/>
          </a:p>
          <a:p>
            <a:r>
              <a:rPr lang="en-GB" sz="2400" dirty="0" smtClean="0">
                <a:hlinkClick r:id="rId6"/>
              </a:rPr>
              <a:t>http://www.4rfv.co.uk/recruit.asp</a:t>
            </a:r>
            <a:endParaRPr lang="en-GB" sz="2400" dirty="0" smtClean="0"/>
          </a:p>
          <a:p>
            <a:r>
              <a:rPr lang="en-GB" sz="2400" dirty="0" smtClean="0">
                <a:hlinkClick r:id="rId7"/>
              </a:rPr>
              <a:t>http://www.grapevinejobs.com/</a:t>
            </a:r>
            <a:endParaRPr lang="en-GB" sz="2400" dirty="0" smtClean="0"/>
          </a:p>
          <a:p>
            <a:r>
              <a:rPr lang="en-GB" sz="2400" dirty="0" smtClean="0">
                <a:hlinkClick r:id="rId8"/>
              </a:rPr>
              <a:t>Film Careers</a:t>
            </a:r>
            <a:endParaRPr lang="en-GB" sz="2400" dirty="0" smtClean="0"/>
          </a:p>
          <a:p>
            <a:r>
              <a:rPr lang="en-GB" sz="2400" u="sng" dirty="0" smtClean="0">
                <a:hlinkClick r:id="rId9"/>
              </a:rPr>
              <a:t>http://www.broadcastgraduate.com/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58166" cy="4114800"/>
          </a:xfrm>
        </p:spPr>
        <p:txBody>
          <a:bodyPr/>
          <a:lstStyle/>
          <a:p>
            <a:r>
              <a:rPr lang="en-GB" sz="2400" dirty="0" err="1" smtClean="0">
                <a:hlinkClick r:id="rId3"/>
              </a:rPr>
              <a:t>Skillset</a:t>
            </a:r>
            <a:r>
              <a:rPr lang="en-GB" sz="2400" dirty="0" smtClean="0">
                <a:hlinkClick r:id="rId3"/>
              </a:rPr>
              <a:t> Recruitment links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u="sng" dirty="0" smtClean="0">
                <a:hlinkClick r:id="rId4"/>
              </a:rPr>
              <a:t>http://www.kent.ac.uk/careers/sitesmedia.htm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u="sng" dirty="0" smtClean="0">
                <a:hlinkClick r:id="rId3"/>
              </a:rPr>
              <a:t>http://www.skillset.org/careers/further_resources/article_4178_1.asp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 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Using social media to find a job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hlinkClick r:id="rId3"/>
              </a:rPr>
              <a:t>Jobs By Twitter - Find a Job Using Twitter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>
                <a:hlinkClick r:id="rId4"/>
              </a:rPr>
              <a:t>Twitter tips: how I used social media to find jobs | Guardian careers | guardian.co.uk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>
                <a:hlinkClick r:id="rId5"/>
              </a:rPr>
              <a:t>Careers Talk podcast: How to use Twitter to find a job | Guardian careers | guardian.co.uk</a:t>
            </a:r>
            <a:endParaRPr lang="en-GB" sz="2400" dirty="0" smtClean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Freelancing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hlinkClick r:id="rId3"/>
              </a:rPr>
              <a:t>Welcome to </a:t>
            </a:r>
            <a:r>
              <a:rPr lang="en-GB" sz="2800" dirty="0" err="1" smtClean="0">
                <a:hlinkClick r:id="rId3"/>
              </a:rPr>
              <a:t>Workline</a:t>
            </a:r>
            <a:r>
              <a:rPr lang="en-GB" sz="2800" dirty="0" smtClean="0">
                <a:hlinkClick r:id="rId3"/>
              </a:rPr>
              <a:t> UK. - Freelance Advisor</a:t>
            </a: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>
                <a:hlinkClick r:id="rId4"/>
              </a:rPr>
              <a:t>http://www.tovs.co.uk/favicon.ico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>
                <a:hlinkClick r:id="rId5"/>
              </a:rPr>
              <a:t>TV Freelancers: work hunt links</a:t>
            </a:r>
            <a:endParaRPr lang="en-GB" sz="2800" dirty="0"/>
          </a:p>
        </p:txBody>
      </p:sp>
    </p:spTree>
  </p:cSld>
  <p:clrMapOvr>
    <a:masterClrMapping/>
  </p:clrMapOvr>
  <p:transition spd="med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Career Fitness?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467200"/>
          </a:xfrm>
        </p:spPr>
        <p:txBody>
          <a:bodyPr/>
          <a:lstStyle/>
          <a:p>
            <a:r>
              <a:rPr lang="en-GB" sz="2800" dirty="0" smtClean="0"/>
              <a:t>How career fit are you?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Do you know what you should be doing to ensure you are in a graduate role  soon after graduation?</a:t>
            </a:r>
          </a:p>
          <a:p>
            <a:endParaRPr lang="en-GB" sz="2800" dirty="0" smtClean="0"/>
          </a:p>
          <a:p>
            <a:r>
              <a:rPr lang="en-GB" sz="2800" dirty="0" smtClean="0"/>
              <a:t>Are you doing it?</a:t>
            </a:r>
            <a:endParaRPr lang="en-GB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Stories from JCP and other stories</a:t>
            </a:r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Cathy and </a:t>
            </a:r>
            <a:r>
              <a:rPr lang="en-GB" dirty="0" err="1" smtClean="0"/>
              <a:t>GoWales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visit </a:t>
            </a:r>
            <a:r>
              <a:rPr lang="en-GB" dirty="0" smtClean="0">
                <a:hlinkClick r:id="rId3"/>
              </a:rPr>
              <a:t>www.gowales.co.uk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98146355"/>
              </p:ext>
            </p:extLst>
          </p:nvPr>
        </p:nvGraphicFramePr>
        <p:xfrm>
          <a:off x="179512" y="260648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lae8\AppData\Local\Microsoft\Windows\Temporary Internet Files\Content.IE5\AMKW27TI\GO_COLOUR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2140274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sf colour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805264"/>
            <a:ext cx="1223776" cy="917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313153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36428"/>
              </p:ext>
            </p:extLst>
          </p:nvPr>
        </p:nvGraphicFramePr>
        <p:xfrm>
          <a:off x="179512" y="144056"/>
          <a:ext cx="8712968" cy="2891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223"/>
                <a:gridCol w="1944217"/>
                <a:gridCol w="1656184"/>
                <a:gridCol w="1296144"/>
                <a:gridCol w="1800200"/>
              </a:tblGrid>
              <a:tr h="37034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Placements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38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Placements last between 6 and 10 </a:t>
                      </a:r>
                      <a:r>
                        <a:rPr lang="en-GB" sz="1400" b="1" dirty="0" smtClean="0"/>
                        <a:t>weeks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and </a:t>
                      </a:r>
                      <a:r>
                        <a:rPr lang="en-GB" sz="1400" b="1" dirty="0" smtClean="0"/>
                        <a:t>are normally full-time.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Placements are paid £250 per week minimum.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Gain a level 4 qualification</a:t>
                      </a:r>
                      <a:r>
                        <a:rPr lang="en-GB" sz="1400" b="1" baseline="0" dirty="0" smtClean="0"/>
                        <a:t> - a</a:t>
                      </a:r>
                      <a:r>
                        <a:rPr lang="en-GB" sz="1400" b="1" dirty="0" smtClean="0"/>
                        <a:t> Professional Development Award in the relevant sector.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You can add some quality experience to your CV.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In 70% of the cases placements lead to further work with the host company.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302736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36428"/>
              </p:ext>
            </p:extLst>
          </p:nvPr>
        </p:nvGraphicFramePr>
        <p:xfrm>
          <a:off x="179512" y="144056"/>
          <a:ext cx="8712968" cy="46530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223"/>
                <a:gridCol w="3600401"/>
                <a:gridCol w="3096344"/>
              </a:tblGrid>
              <a:tr h="895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Placements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20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8419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Tasters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894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Normally from 3 days up to 2 weeks in length.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Unpaid. You observe and maybe take part in some selected tasks but you’re not an employee of the organisation while on a Work Taster.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GO Wales acts on your behalf and as much as possible tailors to your needs and requirements.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20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302736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36428"/>
              </p:ext>
            </p:extLst>
          </p:nvPr>
        </p:nvGraphicFramePr>
        <p:xfrm>
          <a:off x="179512" y="144056"/>
          <a:ext cx="8712968" cy="48582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223"/>
                <a:gridCol w="1944217"/>
                <a:gridCol w="1656184"/>
                <a:gridCol w="1584176"/>
                <a:gridCol w="1512168"/>
              </a:tblGrid>
              <a:tr h="41538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Placements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12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024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Tasters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12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024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Graduate Academy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06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Free training worth up to £2,500. Residential course in </a:t>
                      </a:r>
                      <a:r>
                        <a:rPr lang="en-GB" sz="1200" b="1" err="1" smtClean="0"/>
                        <a:t>Lampeter</a:t>
                      </a:r>
                      <a:r>
                        <a:rPr lang="en-GB" sz="1200" b="1" smtClean="0"/>
                        <a:t>, West Wales, plus practical work experience in your preferred location in Wales.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Commercial focus – gain basic leadership and management skills and knowledge related to real working environments.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Opportunity to increase your confidence and self-esteem and the skills needed to fully market yourself to employers.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Professional, business-like training environment. Support from advisers and tutors with extensive experience in industry.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Qualification awarded by the Institute of Leadership &amp; Management (ILM) – recognised by employers worldwide.</a:t>
                      </a:r>
                    </a:p>
                  </a:txBody>
                  <a:tcPr>
                    <a:lnB w="12700" cmpd="sng"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12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302736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336428"/>
              </p:ext>
            </p:extLst>
          </p:nvPr>
        </p:nvGraphicFramePr>
        <p:xfrm>
          <a:off x="179512" y="144056"/>
          <a:ext cx="8712968" cy="42210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223"/>
                <a:gridCol w="1944217"/>
                <a:gridCol w="1656184"/>
                <a:gridCol w="1584176"/>
                <a:gridCol w="1512168"/>
              </a:tblGrid>
              <a:tr h="43299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Placements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82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6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Work Tasters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82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276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Graduate Academy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382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383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Freelancers Academy</a:t>
                      </a:r>
                    </a:p>
                  </a:txBody>
                  <a:tcPr>
                    <a:lnT w="12700" cmpd="sng">
                      <a:noFill/>
                    </a:lnT>
                    <a:cell3D prstMaterial="dkEdge">
                      <a:bevel/>
                      <a:lightRig rig="flood" dir="t"/>
                    </a:cell3D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17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Free training course for graduates living in Wales – worth up to £2,000.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You will receive an Institute of Leadership &amp; Management (ILM) qualification in ‘Starting your Enterprise’.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Academy course tutors are experienced freelancers ready to help you learn from their experiences.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Support and advice to create a winning business plan.</a:t>
                      </a:r>
                    </a:p>
                    <a:p>
                      <a:pPr algn="ctr"/>
                      <a:endParaRPr lang="en-GB" sz="1200" b="1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The chance to see if you’ve got what it takes to successfully work as a freelancer.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302736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548680"/>
            <a:ext cx="8424936" cy="2016224"/>
          </a:xfrm>
          <a:prstGeom prst="roundRect">
            <a:avLst/>
          </a:prstGeom>
          <a:solidFill>
            <a:srgbClr val="F0ECF4"/>
          </a:solidFill>
          <a:ln w="127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General Work Experience CV </a:t>
            </a: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checks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Discuss GO </a:t>
            </a: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Wales opportunities </a:t>
            </a: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in short </a:t>
            </a: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bookable interview slots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Every Tuesday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, Wednesday and Friday </a:t>
            </a: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afternoons 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between 14.00 and </a:t>
            </a: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16.00</a:t>
            </a:r>
            <a:endParaRPr lang="en-GB" sz="1800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2564904"/>
            <a:ext cx="8424936" cy="1872208"/>
          </a:xfrm>
          <a:prstGeom prst="roundRect">
            <a:avLst/>
          </a:prstGeom>
          <a:solidFill>
            <a:srgbClr val="F0ECF4"/>
          </a:solidFill>
          <a:ln w="127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Bookable appointments to discuss Work Tasters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Every 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Monday, Wednesday and Friday </a:t>
            </a: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mornings 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between 10.00 and </a:t>
            </a: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12.30</a:t>
            </a:r>
            <a:endParaRPr lang="en-GB" sz="1800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4509120"/>
            <a:ext cx="8424936" cy="2016224"/>
          </a:xfrm>
          <a:prstGeom prst="roundRect">
            <a:avLst/>
          </a:prstGeom>
          <a:solidFill>
            <a:srgbClr val="F0ECF4"/>
          </a:solidFill>
          <a:ln w="127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8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Aber</a:t>
            </a: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Graduates can access </a:t>
            </a: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specific interview and guidance slots on the </a:t>
            </a:r>
            <a:r>
              <a:rPr lang="en-GB" sz="1800" dirty="0" err="1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Aber</a:t>
            </a: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Opportunity </a:t>
            </a:r>
            <a:r>
              <a:rPr lang="en-GB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Network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Every 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Monday, Tuesday Wednesday and Thursday </a:t>
            </a:r>
            <a:r>
              <a:rPr lang="en-GB" sz="18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afternoons </a:t>
            </a:r>
            <a:r>
              <a:rPr lang="en-GB" sz="18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between 14.30 and 16.00</a:t>
            </a:r>
            <a:r>
              <a:rPr lang="en-GB" sz="18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</a:t>
            </a:r>
            <a:endParaRPr lang="en-GB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0"/>
            <a:ext cx="4068272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How we can help you: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72790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r>
              <a:rPr lang="en-GB" sz="2400" dirty="0" smtClean="0"/>
              <a:t>What are you going to do within the next month to further your career chances?</a:t>
            </a:r>
          </a:p>
          <a:p>
            <a:endParaRPr lang="en-GB" sz="2400" dirty="0" smtClean="0"/>
          </a:p>
          <a:p>
            <a:r>
              <a:rPr lang="en-GB" sz="2400" dirty="0" smtClean="0"/>
              <a:t>Write a prioritised list </a:t>
            </a:r>
            <a:endParaRPr lang="en-GB" sz="2400" dirty="0"/>
          </a:p>
        </p:txBody>
      </p:sp>
    </p:spTree>
  </p:cSld>
  <p:clrMapOvr>
    <a:masterClrMapping/>
  </p:clrMapOvr>
  <p:transition spd="med">
    <p:pull dir="l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we can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Daily advice and guidance drop ins, Careers service – the Union. Longer bookable appointments 01970 622378. </a:t>
            </a:r>
          </a:p>
          <a:p>
            <a:endParaRPr lang="en-GB" sz="2400" dirty="0" smtClean="0"/>
          </a:p>
          <a:p>
            <a:r>
              <a:rPr lang="en-GB" sz="2400" dirty="0" smtClean="0"/>
              <a:t>Ongoing careers support after graduation</a:t>
            </a:r>
          </a:p>
          <a:p>
            <a:endParaRPr lang="en-GB" sz="2400" dirty="0" smtClean="0"/>
          </a:p>
          <a:p>
            <a:r>
              <a:rPr lang="en-GB" sz="2400" dirty="0" smtClean="0"/>
              <a:t>Go Wales tasters and placements, </a:t>
            </a:r>
            <a:r>
              <a:rPr lang="en-GB" sz="2400" dirty="0" err="1" smtClean="0"/>
              <a:t>Aber</a:t>
            </a:r>
            <a:r>
              <a:rPr lang="en-GB" sz="2400" dirty="0" smtClean="0"/>
              <a:t> opportunities network, freelancers academy, graduate academy</a:t>
            </a:r>
            <a:endParaRPr lang="en-GB" sz="2400" dirty="0"/>
          </a:p>
        </p:txBody>
      </p:sp>
    </p:spTree>
  </p:cSld>
  <p:clrMapOvr>
    <a:masterClrMapping/>
  </p:clrMapOvr>
  <p:transition spd="med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choices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If you do not want to stay in the industry, remember that the bulk of graduate jobs do not specify a particular degree.</a:t>
            </a:r>
          </a:p>
          <a:p>
            <a:endParaRPr lang="en-GB" sz="2400" dirty="0" smtClean="0"/>
          </a:p>
          <a:p>
            <a:r>
              <a:rPr lang="en-GB" sz="2400" dirty="0" smtClean="0">
                <a:hlinkClick r:id="rId3"/>
              </a:rPr>
              <a:t>www.prospects.ac.uk</a:t>
            </a:r>
            <a:r>
              <a:rPr lang="en-GB" sz="2400" dirty="0" smtClean="0"/>
              <a:t>   for everything you need to know about graduate careers</a:t>
            </a:r>
          </a:p>
          <a:p>
            <a:endParaRPr lang="en-GB" sz="2400" dirty="0" smtClean="0"/>
          </a:p>
          <a:p>
            <a:r>
              <a:rPr lang="en-GB" sz="2400" dirty="0" smtClean="0"/>
              <a:t>See also </a:t>
            </a:r>
            <a:r>
              <a:rPr lang="en-GB" sz="2400" dirty="0" smtClean="0">
                <a:hlinkClick r:id="rId4"/>
              </a:rPr>
              <a:t>www.aber.ac.uk/careers/casjobs</a:t>
            </a:r>
            <a:r>
              <a:rPr lang="en-GB" sz="2400" dirty="0" smtClean="0"/>
              <a:t>  our vacancy database</a:t>
            </a:r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Careers service 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844675"/>
            <a:ext cx="3743325" cy="47609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/>
            <a:r>
              <a:rPr lang="en-GB" sz="2000" dirty="0" smtClean="0"/>
              <a:t>Advice and guidance drop ins </a:t>
            </a:r>
          </a:p>
          <a:p>
            <a:pPr eaLnBrk="1" hangingPunct="1">
              <a:buFontTx/>
              <a:buNone/>
            </a:pPr>
            <a:r>
              <a:rPr lang="en-GB" sz="2000" dirty="0" smtClean="0"/>
              <a:t>    10.30 – 1.00 daily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  <a:p>
            <a:pPr eaLnBrk="1" hangingPunct="1"/>
            <a:r>
              <a:rPr lang="en-GB" sz="2000" dirty="0" smtClean="0"/>
              <a:t>Part time/term time jobs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Go Wales placements and Tasters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24580" name="Picture 4" descr="JL_NewOff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7275" y="1989138"/>
            <a:ext cx="3952875" cy="4032250"/>
          </a:xfr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16463" y="14843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Next door  to Union shop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The Careers Service - </a:t>
            </a:r>
            <a:r>
              <a:rPr lang="en-GB" sz="3600" dirty="0" err="1" smtClean="0"/>
              <a:t>Llandinam</a:t>
            </a:r>
            <a:endParaRPr lang="en-US" sz="36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00113" y="1989138"/>
            <a:ext cx="3743325" cy="1765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40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535488" y="1714500"/>
            <a:ext cx="4251325" cy="4968875"/>
          </a:xfrm>
        </p:spPr>
        <p:txBody>
          <a:bodyPr/>
          <a:lstStyle/>
          <a:p>
            <a:pPr eaLnBrk="1" hangingPunct="1"/>
            <a:r>
              <a:rPr lang="en-GB" sz="2400" dirty="0" smtClean="0"/>
              <a:t>One to One guidance and support bookable 01970 622378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smtClean="0"/>
              <a:t>Careers information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23557" name="Picture 5" descr="Careers%20Libra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556792"/>
            <a:ext cx="3744416" cy="3343300"/>
          </a:xfr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Careers Service</a:t>
            </a:r>
            <a:endParaRPr lang="en-US" sz="36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424862" cy="3705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/>
              <a:t> </a:t>
            </a:r>
            <a:r>
              <a:rPr lang="en-GB" sz="3600" dirty="0" err="1" smtClean="0"/>
              <a:t>Llandinam</a:t>
            </a:r>
            <a:r>
              <a:rPr lang="en-GB" sz="3600" dirty="0" smtClean="0"/>
              <a:t> and </a:t>
            </a:r>
          </a:p>
          <a:p>
            <a:pPr algn="ctr" eaLnBrk="1" hangingPunct="1">
              <a:buFontTx/>
              <a:buNone/>
            </a:pPr>
            <a:r>
              <a:rPr lang="en-GB" sz="3600" dirty="0" smtClean="0"/>
              <a:t>The Union</a:t>
            </a:r>
          </a:p>
          <a:p>
            <a:pPr algn="ctr" eaLnBrk="1" hangingPunct="1">
              <a:buFontTx/>
              <a:buNone/>
            </a:pPr>
            <a:r>
              <a:rPr lang="en-GB" sz="2500" dirty="0" smtClean="0"/>
              <a:t>01970 622378</a:t>
            </a:r>
            <a:br>
              <a:rPr lang="en-GB" sz="2500" dirty="0" smtClean="0"/>
            </a:br>
            <a:r>
              <a:rPr lang="en-GB" sz="2500" dirty="0" smtClean="0">
                <a:hlinkClick r:id="rId3"/>
              </a:rPr>
              <a:t>careers@aber.ac.uk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u="sng" dirty="0" smtClean="0">
                <a:hlinkClick r:id="rId4"/>
              </a:rPr>
              <a:t>www.aber.ac.uk/careers</a:t>
            </a:r>
            <a:endParaRPr lang="en-GB" sz="2500" u="sng" dirty="0" smtClean="0"/>
          </a:p>
          <a:p>
            <a:pPr algn="ctr" eaLnBrk="1" hangingPunct="1">
              <a:buFontTx/>
              <a:buNone/>
            </a:pPr>
            <a:r>
              <a:rPr lang="en-GB" sz="2500" dirty="0" smtClean="0"/>
              <a:t/>
            </a:r>
            <a:br>
              <a:rPr lang="en-GB" sz="2500" dirty="0" smtClean="0"/>
            </a:br>
            <a:endParaRPr lang="en-US" sz="2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14546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</a:rPr>
              <a:t>Note: You need to run this whole presentation as a slide show for the links to work!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session’s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392488"/>
          </a:xfrm>
        </p:spPr>
        <p:txBody>
          <a:bodyPr/>
          <a:lstStyle/>
          <a:p>
            <a:r>
              <a:rPr lang="en-GB" sz="2400" dirty="0" smtClean="0"/>
              <a:t>To ensure you know what you need to know, have and do as a job seeker</a:t>
            </a:r>
          </a:p>
          <a:p>
            <a:endParaRPr lang="en-GB" sz="2400" dirty="0" smtClean="0"/>
          </a:p>
          <a:p>
            <a:r>
              <a:rPr lang="en-GB" sz="2400" dirty="0" smtClean="0"/>
              <a:t>To highlight sources of information, help and support</a:t>
            </a:r>
          </a:p>
          <a:p>
            <a:endParaRPr lang="en-GB" sz="2400" dirty="0" smtClean="0"/>
          </a:p>
          <a:p>
            <a:r>
              <a:rPr lang="en-GB" sz="2400" dirty="0" smtClean="0"/>
              <a:t>To give information which should help you get that graduate job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To nudge you into action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did TFTS grads do? 9/10?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85786" y="2000240"/>
          <a:ext cx="80296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1436"/>
                <a:gridCol w="1800200"/>
                <a:gridCol w="1797968"/>
              </a:tblGrid>
              <a:tr h="409258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6 months after graduation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TFTS </a:t>
                      </a: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Aber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Nationally %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1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Work only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Work and further study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Further study only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unemployed</a:t>
                      </a:r>
                    </a:p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9.9</a:t>
                      </a:r>
                    </a:p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68.5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9.0</a:t>
                      </a:r>
                    </a:p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11.2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did they do?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2910" y="1785926"/>
            <a:ext cx="3810000" cy="4114800"/>
          </a:xfrm>
        </p:spPr>
        <p:txBody>
          <a:bodyPr/>
          <a:lstStyle/>
          <a:p>
            <a:r>
              <a:rPr lang="en-GB" sz="1800" dirty="0" smtClean="0"/>
              <a:t>Business Development Consultant</a:t>
            </a:r>
          </a:p>
          <a:p>
            <a:r>
              <a:rPr lang="en-GB" sz="1800" dirty="0" smtClean="0"/>
              <a:t>Cast Member	</a:t>
            </a:r>
          </a:p>
          <a:p>
            <a:r>
              <a:rPr lang="en-GB" sz="1800" dirty="0" smtClean="0"/>
              <a:t>Data Analyst		</a:t>
            </a:r>
          </a:p>
          <a:p>
            <a:r>
              <a:rPr lang="en-GB" sz="1800" dirty="0" smtClean="0"/>
              <a:t>Functionality Tester	</a:t>
            </a:r>
          </a:p>
          <a:p>
            <a:r>
              <a:rPr lang="en-GB" sz="1800" dirty="0" smtClean="0"/>
              <a:t>Graphic Reporter</a:t>
            </a:r>
          </a:p>
          <a:p>
            <a:r>
              <a:rPr lang="en-GB" sz="1800" dirty="0" smtClean="0"/>
              <a:t>Teacher</a:t>
            </a:r>
          </a:p>
          <a:p>
            <a:r>
              <a:rPr lang="en-GB" sz="1800" dirty="0" smtClean="0"/>
              <a:t>Marketing Manager	</a:t>
            </a:r>
          </a:p>
          <a:p>
            <a:r>
              <a:rPr lang="en-GB" sz="1800" dirty="0" smtClean="0"/>
              <a:t>Media Studies Instructor / Cover Supervisor	</a:t>
            </a:r>
          </a:p>
          <a:p>
            <a:r>
              <a:rPr lang="en-GB" sz="1800" dirty="0" smtClean="0"/>
              <a:t>Office Manager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3810000" cy="4114800"/>
          </a:xfrm>
        </p:spPr>
        <p:txBody>
          <a:bodyPr/>
          <a:lstStyle/>
          <a:p>
            <a:r>
              <a:rPr lang="en-GB" sz="1800" dirty="0" smtClean="0"/>
              <a:t>Production Crew Member</a:t>
            </a:r>
          </a:p>
          <a:p>
            <a:r>
              <a:rPr lang="en-GB" sz="1800" dirty="0" smtClean="0"/>
              <a:t>Radio Producer</a:t>
            </a:r>
          </a:p>
          <a:p>
            <a:r>
              <a:rPr lang="en-GB" sz="1800" dirty="0" smtClean="0"/>
              <a:t>Researcher for TV company</a:t>
            </a:r>
          </a:p>
          <a:p>
            <a:r>
              <a:rPr lang="en-GB" sz="1800" dirty="0" smtClean="0"/>
              <a:t>Runner / Production Assistant</a:t>
            </a:r>
          </a:p>
          <a:p>
            <a:r>
              <a:rPr lang="en-GB" sz="1800" dirty="0" smtClean="0"/>
              <a:t>Social Media Developer / Video Producer</a:t>
            </a:r>
          </a:p>
          <a:p>
            <a:r>
              <a:rPr lang="en-GB" sz="1800" dirty="0" smtClean="0"/>
              <a:t>Theatre Designer/Technician</a:t>
            </a:r>
          </a:p>
          <a:p>
            <a:r>
              <a:rPr lang="en-GB" sz="1800" dirty="0" smtClean="0"/>
              <a:t>Trainee Assistant Production Manager</a:t>
            </a:r>
          </a:p>
          <a:p>
            <a:r>
              <a:rPr lang="en-GB" sz="1800" dirty="0" smtClean="0"/>
              <a:t>Operations Executive</a:t>
            </a:r>
          </a:p>
          <a:p>
            <a:pPr>
              <a:buNone/>
            </a:pPr>
            <a:endParaRPr lang="en-GB" sz="1800" dirty="0" smtClean="0"/>
          </a:p>
          <a:p>
            <a:endParaRPr lang="en-GB" sz="1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Job seeker’s health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You must know </a:t>
            </a:r>
          </a:p>
          <a:p>
            <a:r>
              <a:rPr lang="en-GB" sz="2400" dirty="0" smtClean="0"/>
              <a:t>How to write excellent CVs and applications</a:t>
            </a:r>
          </a:p>
          <a:p>
            <a:r>
              <a:rPr lang="en-GB" sz="2400" dirty="0" smtClean="0"/>
              <a:t>How to develop an effective online profile</a:t>
            </a:r>
          </a:p>
          <a:p>
            <a:r>
              <a:rPr lang="en-GB" sz="2400" dirty="0" smtClean="0"/>
              <a:t>How to perform well at interview</a:t>
            </a:r>
          </a:p>
          <a:p>
            <a:r>
              <a:rPr lang="en-GB" sz="2400" dirty="0" smtClean="0"/>
              <a:t>Where to find guidance, support and information</a:t>
            </a:r>
          </a:p>
          <a:p>
            <a:r>
              <a:rPr lang="en-GB" sz="2400" dirty="0" smtClean="0"/>
              <a:t>How and where to look for jobs</a:t>
            </a:r>
          </a:p>
          <a:p>
            <a:r>
              <a:rPr lang="en-GB" sz="2400" dirty="0" smtClean="0"/>
              <a:t>All about </a:t>
            </a:r>
            <a:r>
              <a:rPr lang="en-GB" sz="2400" dirty="0" err="1" smtClean="0"/>
              <a:t>GoWales</a:t>
            </a:r>
            <a:r>
              <a:rPr lang="en-GB" sz="2400" dirty="0" smtClean="0"/>
              <a:t> opportunities – placements, tasters and training</a:t>
            </a:r>
            <a:endParaRPr lang="en-GB" sz="24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Your CV – Heading </a:t>
            </a:r>
            <a:r>
              <a:rPr lang="en-GB" sz="2000" dirty="0" smtClean="0"/>
              <a:t>page 1</a:t>
            </a:r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800" dirty="0" smtClean="0"/>
              <a:t>   </a:t>
            </a:r>
            <a:r>
              <a:rPr lang="en-GB" sz="2800" dirty="0" smtClean="0">
                <a:ea typeface="Adobe Fangsong Std R" pitchFamily="18" charset="-128"/>
              </a:rPr>
              <a:t>Ian </a:t>
            </a:r>
            <a:r>
              <a:rPr lang="en-GB" sz="2800" dirty="0" err="1" smtClean="0">
                <a:ea typeface="Adobe Fangsong Std R" pitchFamily="18" charset="-128"/>
              </a:rPr>
              <a:t>Brightman</a:t>
            </a:r>
            <a:endParaRPr lang="en-GB" sz="2800" dirty="0" smtClean="0">
              <a:ea typeface="Adobe Fangsong Std R" pitchFamily="18" charset="-128"/>
            </a:endParaRPr>
          </a:p>
          <a:p>
            <a:pPr>
              <a:buNone/>
            </a:pPr>
            <a:r>
              <a:rPr lang="en-GB" sz="1800" dirty="0" smtClean="0">
                <a:ea typeface="Adobe Fangsong Std R" pitchFamily="18" charset="-128"/>
              </a:rPr>
              <a:t>     21 Endless road, Boulder Way, Aberystwyth SYXX 999</a:t>
            </a:r>
          </a:p>
          <a:p>
            <a:pPr>
              <a:buNone/>
            </a:pPr>
            <a:r>
              <a:rPr lang="en-GB" sz="1800" dirty="0" smtClean="0">
                <a:ea typeface="Adobe Fangsong Std R" pitchFamily="18" charset="-128"/>
              </a:rPr>
              <a:t>     Tel. 01010 777777  Email Ian.brightman@any.com</a:t>
            </a:r>
          </a:p>
          <a:p>
            <a:pPr>
              <a:buNone/>
            </a:pPr>
            <a:endParaRPr lang="en-GB" sz="2000" dirty="0" smtClean="0">
              <a:latin typeface="Century Gothic" pitchFamily="34" charset="0"/>
              <a:ea typeface="Adobe Fangsong Std R" pitchFamily="18" charset="-128"/>
            </a:endParaRPr>
          </a:p>
          <a:p>
            <a:pPr>
              <a:buNone/>
            </a:pPr>
            <a:endParaRPr lang="en-GB" sz="2000" dirty="0" smtClean="0">
              <a:latin typeface="Century Gothic" pitchFamily="34" charset="0"/>
              <a:ea typeface="Adobe Fangsong Std R" pitchFamily="18" charset="-128"/>
            </a:endParaRPr>
          </a:p>
          <a:p>
            <a:pPr>
              <a:buNone/>
            </a:pPr>
            <a:endParaRPr lang="en-GB" sz="2000" dirty="0">
              <a:latin typeface="Century Gothic" pitchFamily="34" charset="0"/>
              <a:ea typeface="Adobe Fangsong Std R" pitchFamily="18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42976" y="3286124"/>
            <a:ext cx="592935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929058" y="4500570"/>
            <a:ext cx="4819406" cy="15927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No need to write ‘Curriculum Vitae’ or headings  such as address.  Nor personal details  </a:t>
            </a:r>
            <a:r>
              <a:rPr lang="en-GB" dirty="0" err="1" smtClean="0">
                <a:solidFill>
                  <a:srgbClr val="0000FF"/>
                </a:solidFill>
              </a:rPr>
              <a:t>eg</a:t>
            </a:r>
            <a:r>
              <a:rPr lang="en-GB" dirty="0" smtClean="0">
                <a:solidFill>
                  <a:srgbClr val="0000FF"/>
                </a:solidFill>
              </a:rPr>
              <a:t> date of birth, marital status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ers PP template New">
  <a:themeElements>
    <a:clrScheme name="Careers PP template New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9900"/>
      </a:folHlink>
    </a:clrScheme>
    <a:fontScheme name="Careers PP template New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eers PP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ers PP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ers PP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ers PP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ers PP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eers PP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eers PP template New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Careers PowerPoint 2008</Template>
  <TotalTime>3635</TotalTime>
  <Words>1632</Words>
  <Application>Microsoft Office PowerPoint</Application>
  <PresentationFormat>On-screen Show (4:3)</PresentationFormat>
  <Paragraphs>378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Careers PP template New</vt:lpstr>
      <vt:lpstr> </vt:lpstr>
      <vt:lpstr>Countdown...</vt:lpstr>
      <vt:lpstr>Career Fitness?</vt:lpstr>
      <vt:lpstr>Your choices</vt:lpstr>
      <vt:lpstr>This session’s aims</vt:lpstr>
      <vt:lpstr>What did TFTS grads do? 9/10?</vt:lpstr>
      <vt:lpstr>What did they do?</vt:lpstr>
      <vt:lpstr> Job seeker’s health check</vt:lpstr>
      <vt:lpstr> Your CV – Heading page 1</vt:lpstr>
      <vt:lpstr>Profile page 1</vt:lpstr>
      <vt:lpstr>Professional (or Key) skills  and abilities page 1</vt:lpstr>
      <vt:lpstr>Production credits page 1</vt:lpstr>
      <vt:lpstr>Education and Qualifications</vt:lpstr>
      <vt:lpstr>Relevant work experience</vt:lpstr>
      <vt:lpstr>Other work experience</vt:lpstr>
      <vt:lpstr>Other skills</vt:lpstr>
      <vt:lpstr>Interests</vt:lpstr>
      <vt:lpstr>Referees </vt:lpstr>
      <vt:lpstr>Build your online profile</vt:lpstr>
      <vt:lpstr>Skillset CV advice</vt:lpstr>
      <vt:lpstr>Covering Letter</vt:lpstr>
      <vt:lpstr>Email ‘covering letter’</vt:lpstr>
      <vt:lpstr>Application forms</vt:lpstr>
      <vt:lpstr>Interviews</vt:lpstr>
      <vt:lpstr>Interview readiness</vt:lpstr>
      <vt:lpstr>Job hunting websites</vt:lpstr>
      <vt:lpstr>Macro links</vt:lpstr>
      <vt:lpstr>Using social media to find a job</vt:lpstr>
      <vt:lpstr>Freelancing</vt:lpstr>
      <vt:lpstr>Cathy</vt:lpstr>
      <vt:lpstr>Cathy and GoWales</vt:lpstr>
      <vt:lpstr>Slide 32</vt:lpstr>
      <vt:lpstr>Slide 33</vt:lpstr>
      <vt:lpstr>Slide 34</vt:lpstr>
      <vt:lpstr>Slide 35</vt:lpstr>
      <vt:lpstr>Slide 36</vt:lpstr>
      <vt:lpstr>Slide 37</vt:lpstr>
      <vt:lpstr>Action planning</vt:lpstr>
      <vt:lpstr>How we can help</vt:lpstr>
      <vt:lpstr>Careers service </vt:lpstr>
      <vt:lpstr>The Careers Service - Llandinam</vt:lpstr>
      <vt:lpstr>Careers Service</vt:lpstr>
    </vt:vector>
  </TitlesOfParts>
  <Company>Lucas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 Lucas</dc:creator>
  <cp:lastModifiedBy>crp</cp:lastModifiedBy>
  <cp:revision>173</cp:revision>
  <dcterms:created xsi:type="dcterms:W3CDTF">2007-09-11T10:21:41Z</dcterms:created>
  <dcterms:modified xsi:type="dcterms:W3CDTF">2012-02-21T16:16:35Z</dcterms:modified>
</cp:coreProperties>
</file>