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ppt/tags/tag15.xml" ContentType="application/vnd.openxmlformats-officedocument.presentationml.tags+xml"/>
  <Override PartName="/ppt/notesSlides/notesSlide15.xml" ContentType="application/vnd.openxmlformats-officedocument.presentationml.notesSlide+xml"/>
  <Override PartName="/ppt/tags/tag16.xml" ContentType="application/vnd.openxmlformats-officedocument.presentationml.tags+xml"/>
  <Override PartName="/ppt/notesSlides/notesSlide16.xml" ContentType="application/vnd.openxmlformats-officedocument.presentationml.notesSlide+xml"/>
  <Override PartName="/ppt/tags/tag17.xml" ContentType="application/vnd.openxmlformats-officedocument.presentationml.tags+xml"/>
  <Override PartName="/ppt/notesSlides/notesSlide17.xml" ContentType="application/vnd.openxmlformats-officedocument.presentationml.notesSlide+xml"/>
  <Override PartName="/ppt/tags/tag18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sldIdLst>
    <p:sldId id="279" r:id="rId2"/>
    <p:sldId id="276" r:id="rId3"/>
    <p:sldId id="301" r:id="rId4"/>
    <p:sldId id="357" r:id="rId5"/>
    <p:sldId id="332" r:id="rId6"/>
    <p:sldId id="333" r:id="rId7"/>
    <p:sldId id="331" r:id="rId8"/>
    <p:sldId id="302" r:id="rId9"/>
    <p:sldId id="330" r:id="rId10"/>
    <p:sldId id="334" r:id="rId11"/>
    <p:sldId id="338" r:id="rId12"/>
    <p:sldId id="339" r:id="rId13"/>
    <p:sldId id="340" r:id="rId14"/>
    <p:sldId id="341" r:id="rId15"/>
    <p:sldId id="343" r:id="rId16"/>
    <p:sldId id="344" r:id="rId17"/>
    <p:sldId id="345" r:id="rId18"/>
    <p:sldId id="346" r:id="rId19"/>
    <p:sldId id="347" r:id="rId20"/>
    <p:sldId id="348" r:id="rId21"/>
    <p:sldId id="350" r:id="rId22"/>
    <p:sldId id="351" r:id="rId23"/>
    <p:sldId id="353" r:id="rId24"/>
    <p:sldId id="354" r:id="rId25"/>
    <p:sldId id="355" r:id="rId26"/>
    <p:sldId id="305" r:id="rId27"/>
    <p:sldId id="335" r:id="rId28"/>
    <p:sldId id="306" r:id="rId29"/>
    <p:sldId id="356" r:id="rId30"/>
    <p:sldId id="286" r:id="rId31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02">
          <p15:clr>
            <a:srgbClr val="A4A3A4"/>
          </p15:clr>
        </p15:guide>
        <p15:guide id="2" pos="1270">
          <p15:clr>
            <a:srgbClr val="A4A3A4"/>
          </p15:clr>
        </p15:guide>
        <p15:guide id="3" orient="horz" pos="3521">
          <p15:clr>
            <a:srgbClr val="A4A3A4"/>
          </p15:clr>
        </p15:guide>
        <p15:guide id="4" pos="612">
          <p15:clr>
            <a:srgbClr val="A4A3A4"/>
          </p15:clr>
        </p15:guide>
        <p15:guide id="5" orient="horz" pos="1003">
          <p15:clr>
            <a:srgbClr val="A4A3A4"/>
          </p15:clr>
        </p15:guide>
        <p15:guide id="6" orient="horz" pos="152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4765"/>
    <p:restoredTop sz="81050" autoAdjust="0"/>
  </p:normalViewPr>
  <p:slideViewPr>
    <p:cSldViewPr snapToGrid="0">
      <p:cViewPr varScale="1">
        <p:scale>
          <a:sx n="53" d="100"/>
          <a:sy n="53" d="100"/>
        </p:scale>
        <p:origin x="972" y="78"/>
      </p:cViewPr>
      <p:guideLst>
        <p:guide orient="horz" pos="1502"/>
        <p:guide pos="1270"/>
        <p:guide orient="horz" pos="3521"/>
        <p:guide pos="612"/>
        <p:guide orient="horz" pos="1003"/>
        <p:guide orient="horz" pos="1525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1696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43E9C40-862C-CE4D-BABF-D4096F1D79A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233596-20D4-B74E-B6B5-D8412DAB053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436CD319-A7BF-2C4E-A6DF-C9F2596A1FC6}" type="datetimeFigureOut">
              <a:rPr lang="en-US"/>
              <a:pPr>
                <a:defRPr/>
              </a:pPr>
              <a:t>10/3/2019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7806A454-3628-6B42-94A7-AF9ECFB193A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D9716FD5-C1D2-974F-82C1-FBB3AF8215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751421-3F74-274C-B683-28EDC7FA96B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C9AE55-6D37-F941-B3DD-7FF253B183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38D8B7AA-1906-8440-981E-60DAECF6ED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>
            <a:extLst>
              <a:ext uri="{FF2B5EF4-FFF2-40B4-BE49-F238E27FC236}">
                <a16:creationId xmlns:a16="http://schemas.microsoft.com/office/drawing/2014/main" id="{638CD4AC-2EFE-804F-922F-57668CBC59D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2" name="Notes Placeholder 2">
            <a:extLst>
              <a:ext uri="{FF2B5EF4-FFF2-40B4-BE49-F238E27FC236}">
                <a16:creationId xmlns:a16="http://schemas.microsoft.com/office/drawing/2014/main" id="{6E9DC207-0868-5340-9D71-B467A6F2FF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b="1" dirty="0"/>
              <a:t>Title page</a:t>
            </a:r>
          </a:p>
        </p:txBody>
      </p:sp>
      <p:sp>
        <p:nvSpPr>
          <p:cNvPr id="15363" name="Slide Number Placeholder 3">
            <a:extLst>
              <a:ext uri="{FF2B5EF4-FFF2-40B4-BE49-F238E27FC236}">
                <a16:creationId xmlns:a16="http://schemas.microsoft.com/office/drawing/2014/main" id="{E1F20DB8-68C8-2E49-A938-10C3D65F92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8F119C5C-A3F8-F242-A621-F1203514635F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>
            <a:extLst>
              <a:ext uri="{FF2B5EF4-FFF2-40B4-BE49-F238E27FC236}">
                <a16:creationId xmlns:a16="http://schemas.microsoft.com/office/drawing/2014/main" id="{ACAE94A9-9FBC-3647-A087-B0A993E5ED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Notes Placeholder 2">
            <a:extLst>
              <a:ext uri="{FF2B5EF4-FFF2-40B4-BE49-F238E27FC236}">
                <a16:creationId xmlns:a16="http://schemas.microsoft.com/office/drawing/2014/main" id="{EDB5B086-65AD-544A-AF1A-12921D41A8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b="1"/>
              <a:t>Title page</a:t>
            </a:r>
          </a:p>
        </p:txBody>
      </p:sp>
      <p:sp>
        <p:nvSpPr>
          <p:cNvPr id="17411" name="Slide Number Placeholder 3">
            <a:extLst>
              <a:ext uri="{FF2B5EF4-FFF2-40B4-BE49-F238E27FC236}">
                <a16:creationId xmlns:a16="http://schemas.microsoft.com/office/drawing/2014/main" id="{F2068634-5A12-FD48-AAC1-EE5C9D26EE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F67DA546-74F5-C24E-9973-A4E7914AB90D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4726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>
            <a:extLst>
              <a:ext uri="{FF2B5EF4-FFF2-40B4-BE49-F238E27FC236}">
                <a16:creationId xmlns:a16="http://schemas.microsoft.com/office/drawing/2014/main" id="{ACAE94A9-9FBC-3647-A087-B0A993E5ED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Notes Placeholder 2">
            <a:extLst>
              <a:ext uri="{FF2B5EF4-FFF2-40B4-BE49-F238E27FC236}">
                <a16:creationId xmlns:a16="http://schemas.microsoft.com/office/drawing/2014/main" id="{EDB5B086-65AD-544A-AF1A-12921D41A8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b="1"/>
              <a:t>Title page</a:t>
            </a:r>
          </a:p>
        </p:txBody>
      </p:sp>
      <p:sp>
        <p:nvSpPr>
          <p:cNvPr id="17411" name="Slide Number Placeholder 3">
            <a:extLst>
              <a:ext uri="{FF2B5EF4-FFF2-40B4-BE49-F238E27FC236}">
                <a16:creationId xmlns:a16="http://schemas.microsoft.com/office/drawing/2014/main" id="{F2068634-5A12-FD48-AAC1-EE5C9D26EE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F67DA546-74F5-C24E-9973-A4E7914AB90D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69719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>
            <a:extLst>
              <a:ext uri="{FF2B5EF4-FFF2-40B4-BE49-F238E27FC236}">
                <a16:creationId xmlns:a16="http://schemas.microsoft.com/office/drawing/2014/main" id="{ACAE94A9-9FBC-3647-A087-B0A993E5ED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Notes Placeholder 2">
            <a:extLst>
              <a:ext uri="{FF2B5EF4-FFF2-40B4-BE49-F238E27FC236}">
                <a16:creationId xmlns:a16="http://schemas.microsoft.com/office/drawing/2014/main" id="{EDB5B086-65AD-544A-AF1A-12921D41A8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b="1"/>
              <a:t>Title page</a:t>
            </a:r>
          </a:p>
        </p:txBody>
      </p:sp>
      <p:sp>
        <p:nvSpPr>
          <p:cNvPr id="17411" name="Slide Number Placeholder 3">
            <a:extLst>
              <a:ext uri="{FF2B5EF4-FFF2-40B4-BE49-F238E27FC236}">
                <a16:creationId xmlns:a16="http://schemas.microsoft.com/office/drawing/2014/main" id="{F2068634-5A12-FD48-AAC1-EE5C9D26EE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F67DA546-74F5-C24E-9973-A4E7914AB90D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75178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>
            <a:extLst>
              <a:ext uri="{FF2B5EF4-FFF2-40B4-BE49-F238E27FC236}">
                <a16:creationId xmlns:a16="http://schemas.microsoft.com/office/drawing/2014/main" id="{ACAE94A9-9FBC-3647-A087-B0A993E5ED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Notes Placeholder 2">
            <a:extLst>
              <a:ext uri="{FF2B5EF4-FFF2-40B4-BE49-F238E27FC236}">
                <a16:creationId xmlns:a16="http://schemas.microsoft.com/office/drawing/2014/main" id="{EDB5B086-65AD-544A-AF1A-12921D41A8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b="1"/>
              <a:t>Title page</a:t>
            </a:r>
          </a:p>
        </p:txBody>
      </p:sp>
      <p:sp>
        <p:nvSpPr>
          <p:cNvPr id="17411" name="Slide Number Placeholder 3">
            <a:extLst>
              <a:ext uri="{FF2B5EF4-FFF2-40B4-BE49-F238E27FC236}">
                <a16:creationId xmlns:a16="http://schemas.microsoft.com/office/drawing/2014/main" id="{F2068634-5A12-FD48-AAC1-EE5C9D26EE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F67DA546-74F5-C24E-9973-A4E7914AB90D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705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>
            <a:extLst>
              <a:ext uri="{FF2B5EF4-FFF2-40B4-BE49-F238E27FC236}">
                <a16:creationId xmlns:a16="http://schemas.microsoft.com/office/drawing/2014/main" id="{ACAE94A9-9FBC-3647-A087-B0A993E5ED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Notes Placeholder 2">
            <a:extLst>
              <a:ext uri="{FF2B5EF4-FFF2-40B4-BE49-F238E27FC236}">
                <a16:creationId xmlns:a16="http://schemas.microsoft.com/office/drawing/2014/main" id="{EDB5B086-65AD-544A-AF1A-12921D41A8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b="1"/>
              <a:t>Title page</a:t>
            </a:r>
          </a:p>
        </p:txBody>
      </p:sp>
      <p:sp>
        <p:nvSpPr>
          <p:cNvPr id="17411" name="Slide Number Placeholder 3">
            <a:extLst>
              <a:ext uri="{FF2B5EF4-FFF2-40B4-BE49-F238E27FC236}">
                <a16:creationId xmlns:a16="http://schemas.microsoft.com/office/drawing/2014/main" id="{F2068634-5A12-FD48-AAC1-EE5C9D26EE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F67DA546-74F5-C24E-9973-A4E7914AB90D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15708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>
            <a:extLst>
              <a:ext uri="{FF2B5EF4-FFF2-40B4-BE49-F238E27FC236}">
                <a16:creationId xmlns:a16="http://schemas.microsoft.com/office/drawing/2014/main" id="{ACAE94A9-9FBC-3647-A087-B0A993E5ED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Notes Placeholder 2">
            <a:extLst>
              <a:ext uri="{FF2B5EF4-FFF2-40B4-BE49-F238E27FC236}">
                <a16:creationId xmlns:a16="http://schemas.microsoft.com/office/drawing/2014/main" id="{EDB5B086-65AD-544A-AF1A-12921D41A8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b="1"/>
              <a:t>Title page</a:t>
            </a:r>
          </a:p>
        </p:txBody>
      </p:sp>
      <p:sp>
        <p:nvSpPr>
          <p:cNvPr id="17411" name="Slide Number Placeholder 3">
            <a:extLst>
              <a:ext uri="{FF2B5EF4-FFF2-40B4-BE49-F238E27FC236}">
                <a16:creationId xmlns:a16="http://schemas.microsoft.com/office/drawing/2014/main" id="{F2068634-5A12-FD48-AAC1-EE5C9D26EE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F67DA546-74F5-C24E-9973-A4E7914AB90D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04367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>
            <a:extLst>
              <a:ext uri="{FF2B5EF4-FFF2-40B4-BE49-F238E27FC236}">
                <a16:creationId xmlns:a16="http://schemas.microsoft.com/office/drawing/2014/main" id="{ACAE94A9-9FBC-3647-A087-B0A993E5ED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Notes Placeholder 2">
            <a:extLst>
              <a:ext uri="{FF2B5EF4-FFF2-40B4-BE49-F238E27FC236}">
                <a16:creationId xmlns:a16="http://schemas.microsoft.com/office/drawing/2014/main" id="{EDB5B086-65AD-544A-AF1A-12921D41A8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b="1"/>
              <a:t>Title page</a:t>
            </a:r>
          </a:p>
        </p:txBody>
      </p:sp>
      <p:sp>
        <p:nvSpPr>
          <p:cNvPr id="17411" name="Slide Number Placeholder 3">
            <a:extLst>
              <a:ext uri="{FF2B5EF4-FFF2-40B4-BE49-F238E27FC236}">
                <a16:creationId xmlns:a16="http://schemas.microsoft.com/office/drawing/2014/main" id="{F2068634-5A12-FD48-AAC1-EE5C9D26EE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F67DA546-74F5-C24E-9973-A4E7914AB90D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50708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>
            <a:extLst>
              <a:ext uri="{FF2B5EF4-FFF2-40B4-BE49-F238E27FC236}">
                <a16:creationId xmlns:a16="http://schemas.microsoft.com/office/drawing/2014/main" id="{ACAE94A9-9FBC-3647-A087-B0A993E5ED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Notes Placeholder 2">
            <a:extLst>
              <a:ext uri="{FF2B5EF4-FFF2-40B4-BE49-F238E27FC236}">
                <a16:creationId xmlns:a16="http://schemas.microsoft.com/office/drawing/2014/main" id="{EDB5B086-65AD-544A-AF1A-12921D41A8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b="1"/>
              <a:t>Title page</a:t>
            </a:r>
          </a:p>
        </p:txBody>
      </p:sp>
      <p:sp>
        <p:nvSpPr>
          <p:cNvPr id="17411" name="Slide Number Placeholder 3">
            <a:extLst>
              <a:ext uri="{FF2B5EF4-FFF2-40B4-BE49-F238E27FC236}">
                <a16:creationId xmlns:a16="http://schemas.microsoft.com/office/drawing/2014/main" id="{F2068634-5A12-FD48-AAC1-EE5C9D26EE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F67DA546-74F5-C24E-9973-A4E7914AB90D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69989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>
            <a:extLst>
              <a:ext uri="{FF2B5EF4-FFF2-40B4-BE49-F238E27FC236}">
                <a16:creationId xmlns:a16="http://schemas.microsoft.com/office/drawing/2014/main" id="{ACAE94A9-9FBC-3647-A087-B0A993E5ED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Notes Placeholder 2">
            <a:extLst>
              <a:ext uri="{FF2B5EF4-FFF2-40B4-BE49-F238E27FC236}">
                <a16:creationId xmlns:a16="http://schemas.microsoft.com/office/drawing/2014/main" id="{EDB5B086-65AD-544A-AF1A-12921D41A8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b="1"/>
              <a:t>Title page</a:t>
            </a:r>
          </a:p>
        </p:txBody>
      </p:sp>
      <p:sp>
        <p:nvSpPr>
          <p:cNvPr id="17411" name="Slide Number Placeholder 3">
            <a:extLst>
              <a:ext uri="{FF2B5EF4-FFF2-40B4-BE49-F238E27FC236}">
                <a16:creationId xmlns:a16="http://schemas.microsoft.com/office/drawing/2014/main" id="{F2068634-5A12-FD48-AAC1-EE5C9D26EE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F67DA546-74F5-C24E-9973-A4E7914AB90D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67140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>
            <a:extLst>
              <a:ext uri="{FF2B5EF4-FFF2-40B4-BE49-F238E27FC236}">
                <a16:creationId xmlns:a16="http://schemas.microsoft.com/office/drawing/2014/main" id="{ACAE94A9-9FBC-3647-A087-B0A993E5ED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Notes Placeholder 2">
            <a:extLst>
              <a:ext uri="{FF2B5EF4-FFF2-40B4-BE49-F238E27FC236}">
                <a16:creationId xmlns:a16="http://schemas.microsoft.com/office/drawing/2014/main" id="{EDB5B086-65AD-544A-AF1A-12921D41A8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b="1"/>
              <a:t>Title page</a:t>
            </a:r>
          </a:p>
        </p:txBody>
      </p:sp>
      <p:sp>
        <p:nvSpPr>
          <p:cNvPr id="17411" name="Slide Number Placeholder 3">
            <a:extLst>
              <a:ext uri="{FF2B5EF4-FFF2-40B4-BE49-F238E27FC236}">
                <a16:creationId xmlns:a16="http://schemas.microsoft.com/office/drawing/2014/main" id="{F2068634-5A12-FD48-AAC1-EE5C9D26EE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F67DA546-74F5-C24E-9973-A4E7914AB90D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44881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>
            <a:extLst>
              <a:ext uri="{FF2B5EF4-FFF2-40B4-BE49-F238E27FC236}">
                <a16:creationId xmlns:a16="http://schemas.microsoft.com/office/drawing/2014/main" id="{ACAE94A9-9FBC-3647-A087-B0A993E5ED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Notes Placeholder 2">
            <a:extLst>
              <a:ext uri="{FF2B5EF4-FFF2-40B4-BE49-F238E27FC236}">
                <a16:creationId xmlns:a16="http://schemas.microsoft.com/office/drawing/2014/main" id="{EDB5B086-65AD-544A-AF1A-12921D41A8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b="1"/>
              <a:t>Title page</a:t>
            </a:r>
          </a:p>
        </p:txBody>
      </p:sp>
      <p:sp>
        <p:nvSpPr>
          <p:cNvPr id="17411" name="Slide Number Placeholder 3">
            <a:extLst>
              <a:ext uri="{FF2B5EF4-FFF2-40B4-BE49-F238E27FC236}">
                <a16:creationId xmlns:a16="http://schemas.microsoft.com/office/drawing/2014/main" id="{F2068634-5A12-FD48-AAC1-EE5C9D26EE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F67DA546-74F5-C24E-9973-A4E7914AB90D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>
            <a:extLst>
              <a:ext uri="{FF2B5EF4-FFF2-40B4-BE49-F238E27FC236}">
                <a16:creationId xmlns:a16="http://schemas.microsoft.com/office/drawing/2014/main" id="{ACAE94A9-9FBC-3647-A087-B0A993E5ED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Notes Placeholder 2">
            <a:extLst>
              <a:ext uri="{FF2B5EF4-FFF2-40B4-BE49-F238E27FC236}">
                <a16:creationId xmlns:a16="http://schemas.microsoft.com/office/drawing/2014/main" id="{EDB5B086-65AD-544A-AF1A-12921D41A8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b="1"/>
              <a:t>Title page</a:t>
            </a:r>
          </a:p>
        </p:txBody>
      </p:sp>
      <p:sp>
        <p:nvSpPr>
          <p:cNvPr id="17411" name="Slide Number Placeholder 3">
            <a:extLst>
              <a:ext uri="{FF2B5EF4-FFF2-40B4-BE49-F238E27FC236}">
                <a16:creationId xmlns:a16="http://schemas.microsoft.com/office/drawing/2014/main" id="{F2068634-5A12-FD48-AAC1-EE5C9D26EE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F67DA546-74F5-C24E-9973-A4E7914AB90D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98563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>
            <a:extLst>
              <a:ext uri="{FF2B5EF4-FFF2-40B4-BE49-F238E27FC236}">
                <a16:creationId xmlns:a16="http://schemas.microsoft.com/office/drawing/2014/main" id="{ACAE94A9-9FBC-3647-A087-B0A993E5ED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Notes Placeholder 2">
            <a:extLst>
              <a:ext uri="{FF2B5EF4-FFF2-40B4-BE49-F238E27FC236}">
                <a16:creationId xmlns:a16="http://schemas.microsoft.com/office/drawing/2014/main" id="{EDB5B086-65AD-544A-AF1A-12921D41A8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b="1"/>
              <a:t>Title page</a:t>
            </a:r>
          </a:p>
        </p:txBody>
      </p:sp>
      <p:sp>
        <p:nvSpPr>
          <p:cNvPr id="17411" name="Slide Number Placeholder 3">
            <a:extLst>
              <a:ext uri="{FF2B5EF4-FFF2-40B4-BE49-F238E27FC236}">
                <a16:creationId xmlns:a16="http://schemas.microsoft.com/office/drawing/2014/main" id="{F2068634-5A12-FD48-AAC1-EE5C9D26EE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F67DA546-74F5-C24E-9973-A4E7914AB90D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64932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>
            <a:extLst>
              <a:ext uri="{FF2B5EF4-FFF2-40B4-BE49-F238E27FC236}">
                <a16:creationId xmlns:a16="http://schemas.microsoft.com/office/drawing/2014/main" id="{ACAE94A9-9FBC-3647-A087-B0A993E5ED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Notes Placeholder 2">
            <a:extLst>
              <a:ext uri="{FF2B5EF4-FFF2-40B4-BE49-F238E27FC236}">
                <a16:creationId xmlns:a16="http://schemas.microsoft.com/office/drawing/2014/main" id="{EDB5B086-65AD-544A-AF1A-12921D41A8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b="1"/>
              <a:t>Title page</a:t>
            </a:r>
          </a:p>
        </p:txBody>
      </p:sp>
      <p:sp>
        <p:nvSpPr>
          <p:cNvPr id="17411" name="Slide Number Placeholder 3">
            <a:extLst>
              <a:ext uri="{FF2B5EF4-FFF2-40B4-BE49-F238E27FC236}">
                <a16:creationId xmlns:a16="http://schemas.microsoft.com/office/drawing/2014/main" id="{F2068634-5A12-FD48-AAC1-EE5C9D26EE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F67DA546-74F5-C24E-9973-A4E7914AB90D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89443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>
            <a:extLst>
              <a:ext uri="{FF2B5EF4-FFF2-40B4-BE49-F238E27FC236}">
                <a16:creationId xmlns:a16="http://schemas.microsoft.com/office/drawing/2014/main" id="{ACAE94A9-9FBC-3647-A087-B0A993E5ED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Notes Placeholder 2">
            <a:extLst>
              <a:ext uri="{FF2B5EF4-FFF2-40B4-BE49-F238E27FC236}">
                <a16:creationId xmlns:a16="http://schemas.microsoft.com/office/drawing/2014/main" id="{EDB5B086-65AD-544A-AF1A-12921D41A8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b="1"/>
              <a:t>Title page</a:t>
            </a:r>
          </a:p>
        </p:txBody>
      </p:sp>
      <p:sp>
        <p:nvSpPr>
          <p:cNvPr id="17411" name="Slide Number Placeholder 3">
            <a:extLst>
              <a:ext uri="{FF2B5EF4-FFF2-40B4-BE49-F238E27FC236}">
                <a16:creationId xmlns:a16="http://schemas.microsoft.com/office/drawing/2014/main" id="{F2068634-5A12-FD48-AAC1-EE5C9D26EE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F67DA546-74F5-C24E-9973-A4E7914AB90D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89712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>
            <a:extLst>
              <a:ext uri="{FF2B5EF4-FFF2-40B4-BE49-F238E27FC236}">
                <a16:creationId xmlns:a16="http://schemas.microsoft.com/office/drawing/2014/main" id="{ACAE94A9-9FBC-3647-A087-B0A993E5ED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Notes Placeholder 2">
            <a:extLst>
              <a:ext uri="{FF2B5EF4-FFF2-40B4-BE49-F238E27FC236}">
                <a16:creationId xmlns:a16="http://schemas.microsoft.com/office/drawing/2014/main" id="{EDB5B086-65AD-544A-AF1A-12921D41A8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b="1"/>
              <a:t>Title page</a:t>
            </a:r>
          </a:p>
        </p:txBody>
      </p:sp>
      <p:sp>
        <p:nvSpPr>
          <p:cNvPr id="17411" name="Slide Number Placeholder 3">
            <a:extLst>
              <a:ext uri="{FF2B5EF4-FFF2-40B4-BE49-F238E27FC236}">
                <a16:creationId xmlns:a16="http://schemas.microsoft.com/office/drawing/2014/main" id="{F2068634-5A12-FD48-AAC1-EE5C9D26EE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F67DA546-74F5-C24E-9973-A4E7914AB90D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935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>
            <a:extLst>
              <a:ext uri="{FF2B5EF4-FFF2-40B4-BE49-F238E27FC236}">
                <a16:creationId xmlns:a16="http://schemas.microsoft.com/office/drawing/2014/main" id="{ACAE94A9-9FBC-3647-A087-B0A993E5ED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Notes Placeholder 2">
            <a:extLst>
              <a:ext uri="{FF2B5EF4-FFF2-40B4-BE49-F238E27FC236}">
                <a16:creationId xmlns:a16="http://schemas.microsoft.com/office/drawing/2014/main" id="{EDB5B086-65AD-544A-AF1A-12921D41A8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b="1"/>
              <a:t>Title page</a:t>
            </a:r>
          </a:p>
        </p:txBody>
      </p:sp>
      <p:sp>
        <p:nvSpPr>
          <p:cNvPr id="17411" name="Slide Number Placeholder 3">
            <a:extLst>
              <a:ext uri="{FF2B5EF4-FFF2-40B4-BE49-F238E27FC236}">
                <a16:creationId xmlns:a16="http://schemas.microsoft.com/office/drawing/2014/main" id="{F2068634-5A12-FD48-AAC1-EE5C9D26EE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F67DA546-74F5-C24E-9973-A4E7914AB90D}" type="slidenum">
              <a:rPr lang="en-US" altLang="en-US" smtClean="0"/>
              <a:pPr/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373822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>
            <a:extLst>
              <a:ext uri="{FF2B5EF4-FFF2-40B4-BE49-F238E27FC236}">
                <a16:creationId xmlns:a16="http://schemas.microsoft.com/office/drawing/2014/main" id="{ACAE94A9-9FBC-3647-A087-B0A993E5ED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Notes Placeholder 2">
            <a:extLst>
              <a:ext uri="{FF2B5EF4-FFF2-40B4-BE49-F238E27FC236}">
                <a16:creationId xmlns:a16="http://schemas.microsoft.com/office/drawing/2014/main" id="{EDB5B086-65AD-544A-AF1A-12921D41A8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b="1"/>
              <a:t>Title page</a:t>
            </a:r>
          </a:p>
        </p:txBody>
      </p:sp>
      <p:sp>
        <p:nvSpPr>
          <p:cNvPr id="17411" name="Slide Number Placeholder 3">
            <a:extLst>
              <a:ext uri="{FF2B5EF4-FFF2-40B4-BE49-F238E27FC236}">
                <a16:creationId xmlns:a16="http://schemas.microsoft.com/office/drawing/2014/main" id="{F2068634-5A12-FD48-AAC1-EE5C9D26EE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F67DA546-74F5-C24E-9973-A4E7914AB90D}" type="slidenum">
              <a:rPr lang="en-US" altLang="en-US" smtClean="0"/>
              <a:pPr/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638559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>
            <a:extLst>
              <a:ext uri="{FF2B5EF4-FFF2-40B4-BE49-F238E27FC236}">
                <a16:creationId xmlns:a16="http://schemas.microsoft.com/office/drawing/2014/main" id="{ACAE94A9-9FBC-3647-A087-B0A993E5ED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Notes Placeholder 2">
            <a:extLst>
              <a:ext uri="{FF2B5EF4-FFF2-40B4-BE49-F238E27FC236}">
                <a16:creationId xmlns:a16="http://schemas.microsoft.com/office/drawing/2014/main" id="{EDB5B086-65AD-544A-AF1A-12921D41A8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b="1"/>
              <a:t>Title page</a:t>
            </a:r>
          </a:p>
        </p:txBody>
      </p:sp>
      <p:sp>
        <p:nvSpPr>
          <p:cNvPr id="17411" name="Slide Number Placeholder 3">
            <a:extLst>
              <a:ext uri="{FF2B5EF4-FFF2-40B4-BE49-F238E27FC236}">
                <a16:creationId xmlns:a16="http://schemas.microsoft.com/office/drawing/2014/main" id="{F2068634-5A12-FD48-AAC1-EE5C9D26EE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F67DA546-74F5-C24E-9973-A4E7914AB90D}" type="slidenum">
              <a:rPr lang="en-US" altLang="en-US" smtClean="0"/>
              <a:pPr/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761210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>
            <a:extLst>
              <a:ext uri="{FF2B5EF4-FFF2-40B4-BE49-F238E27FC236}">
                <a16:creationId xmlns:a16="http://schemas.microsoft.com/office/drawing/2014/main" id="{ACAE94A9-9FBC-3647-A087-B0A993E5ED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Notes Placeholder 2">
            <a:extLst>
              <a:ext uri="{FF2B5EF4-FFF2-40B4-BE49-F238E27FC236}">
                <a16:creationId xmlns:a16="http://schemas.microsoft.com/office/drawing/2014/main" id="{EDB5B086-65AD-544A-AF1A-12921D41A8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b="1"/>
              <a:t>Title page</a:t>
            </a:r>
          </a:p>
        </p:txBody>
      </p:sp>
      <p:sp>
        <p:nvSpPr>
          <p:cNvPr id="17411" name="Slide Number Placeholder 3">
            <a:extLst>
              <a:ext uri="{FF2B5EF4-FFF2-40B4-BE49-F238E27FC236}">
                <a16:creationId xmlns:a16="http://schemas.microsoft.com/office/drawing/2014/main" id="{F2068634-5A12-FD48-AAC1-EE5C9D26EE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F67DA546-74F5-C24E-9973-A4E7914AB90D}" type="slidenum">
              <a:rPr lang="en-US" altLang="en-US" smtClean="0"/>
              <a:pPr/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973561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>
            <a:extLst>
              <a:ext uri="{FF2B5EF4-FFF2-40B4-BE49-F238E27FC236}">
                <a16:creationId xmlns:a16="http://schemas.microsoft.com/office/drawing/2014/main" id="{ACAE94A9-9FBC-3647-A087-B0A993E5ED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Notes Placeholder 2">
            <a:extLst>
              <a:ext uri="{FF2B5EF4-FFF2-40B4-BE49-F238E27FC236}">
                <a16:creationId xmlns:a16="http://schemas.microsoft.com/office/drawing/2014/main" id="{EDB5B086-65AD-544A-AF1A-12921D41A8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b="1"/>
              <a:t>Title page</a:t>
            </a:r>
          </a:p>
        </p:txBody>
      </p:sp>
      <p:sp>
        <p:nvSpPr>
          <p:cNvPr id="17411" name="Slide Number Placeholder 3">
            <a:extLst>
              <a:ext uri="{FF2B5EF4-FFF2-40B4-BE49-F238E27FC236}">
                <a16:creationId xmlns:a16="http://schemas.microsoft.com/office/drawing/2014/main" id="{F2068634-5A12-FD48-AAC1-EE5C9D26EE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F67DA546-74F5-C24E-9973-A4E7914AB90D}" type="slidenum">
              <a:rPr lang="en-US" altLang="en-US" smtClean="0"/>
              <a:pPr/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1149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>
            <a:extLst>
              <a:ext uri="{FF2B5EF4-FFF2-40B4-BE49-F238E27FC236}">
                <a16:creationId xmlns:a16="http://schemas.microsoft.com/office/drawing/2014/main" id="{ACAE94A9-9FBC-3647-A087-B0A993E5ED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Notes Placeholder 2">
            <a:extLst>
              <a:ext uri="{FF2B5EF4-FFF2-40B4-BE49-F238E27FC236}">
                <a16:creationId xmlns:a16="http://schemas.microsoft.com/office/drawing/2014/main" id="{EDB5B086-65AD-544A-AF1A-12921D41A8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b="1"/>
              <a:t>Title page</a:t>
            </a:r>
          </a:p>
        </p:txBody>
      </p:sp>
      <p:sp>
        <p:nvSpPr>
          <p:cNvPr id="17411" name="Slide Number Placeholder 3">
            <a:extLst>
              <a:ext uri="{FF2B5EF4-FFF2-40B4-BE49-F238E27FC236}">
                <a16:creationId xmlns:a16="http://schemas.microsoft.com/office/drawing/2014/main" id="{F2068634-5A12-FD48-AAC1-EE5C9D26EE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F67DA546-74F5-C24E-9973-A4E7914AB90D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783995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>
            <a:extLst>
              <a:ext uri="{FF2B5EF4-FFF2-40B4-BE49-F238E27FC236}">
                <a16:creationId xmlns:a16="http://schemas.microsoft.com/office/drawing/2014/main" id="{B3C47D24-5DD5-594A-92FA-613AD7B6264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0" name="Notes Placeholder 2">
            <a:extLst>
              <a:ext uri="{FF2B5EF4-FFF2-40B4-BE49-F238E27FC236}">
                <a16:creationId xmlns:a16="http://schemas.microsoft.com/office/drawing/2014/main" id="{F56A68B9-A024-D147-8613-5959C2E2EC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b="1"/>
              <a:t>Title page</a:t>
            </a:r>
          </a:p>
        </p:txBody>
      </p:sp>
      <p:sp>
        <p:nvSpPr>
          <p:cNvPr id="48131" name="Slide Number Placeholder 3">
            <a:extLst>
              <a:ext uri="{FF2B5EF4-FFF2-40B4-BE49-F238E27FC236}">
                <a16:creationId xmlns:a16="http://schemas.microsoft.com/office/drawing/2014/main" id="{559D5F72-689F-0B48-B6FE-D5A9F850136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2095581A-12FD-F94E-BD40-9518E530096D}" type="slidenum">
              <a:rPr lang="en-US" altLang="en-US" smtClean="0"/>
              <a:pPr/>
              <a:t>30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>
            <a:extLst>
              <a:ext uri="{FF2B5EF4-FFF2-40B4-BE49-F238E27FC236}">
                <a16:creationId xmlns:a16="http://schemas.microsoft.com/office/drawing/2014/main" id="{ACAE94A9-9FBC-3647-A087-B0A993E5ED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Notes Placeholder 2">
            <a:extLst>
              <a:ext uri="{FF2B5EF4-FFF2-40B4-BE49-F238E27FC236}">
                <a16:creationId xmlns:a16="http://schemas.microsoft.com/office/drawing/2014/main" id="{EDB5B086-65AD-544A-AF1A-12921D41A8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b="1"/>
              <a:t>Title page</a:t>
            </a:r>
          </a:p>
        </p:txBody>
      </p:sp>
      <p:sp>
        <p:nvSpPr>
          <p:cNvPr id="17411" name="Slide Number Placeholder 3">
            <a:extLst>
              <a:ext uri="{FF2B5EF4-FFF2-40B4-BE49-F238E27FC236}">
                <a16:creationId xmlns:a16="http://schemas.microsoft.com/office/drawing/2014/main" id="{F2068634-5A12-FD48-AAC1-EE5C9D26EE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F67DA546-74F5-C24E-9973-A4E7914AB90D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02150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>
            <a:extLst>
              <a:ext uri="{FF2B5EF4-FFF2-40B4-BE49-F238E27FC236}">
                <a16:creationId xmlns:a16="http://schemas.microsoft.com/office/drawing/2014/main" id="{ACAE94A9-9FBC-3647-A087-B0A993E5ED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Notes Placeholder 2">
            <a:extLst>
              <a:ext uri="{FF2B5EF4-FFF2-40B4-BE49-F238E27FC236}">
                <a16:creationId xmlns:a16="http://schemas.microsoft.com/office/drawing/2014/main" id="{EDB5B086-65AD-544A-AF1A-12921D41A8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b="1"/>
              <a:t>Title page</a:t>
            </a:r>
          </a:p>
        </p:txBody>
      </p:sp>
      <p:sp>
        <p:nvSpPr>
          <p:cNvPr id="17411" name="Slide Number Placeholder 3">
            <a:extLst>
              <a:ext uri="{FF2B5EF4-FFF2-40B4-BE49-F238E27FC236}">
                <a16:creationId xmlns:a16="http://schemas.microsoft.com/office/drawing/2014/main" id="{F2068634-5A12-FD48-AAC1-EE5C9D26EE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F67DA546-74F5-C24E-9973-A4E7914AB90D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12205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>
            <a:extLst>
              <a:ext uri="{FF2B5EF4-FFF2-40B4-BE49-F238E27FC236}">
                <a16:creationId xmlns:a16="http://schemas.microsoft.com/office/drawing/2014/main" id="{ACAE94A9-9FBC-3647-A087-B0A993E5ED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Notes Placeholder 2">
            <a:extLst>
              <a:ext uri="{FF2B5EF4-FFF2-40B4-BE49-F238E27FC236}">
                <a16:creationId xmlns:a16="http://schemas.microsoft.com/office/drawing/2014/main" id="{EDB5B086-65AD-544A-AF1A-12921D41A8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b="1"/>
              <a:t>Title page</a:t>
            </a:r>
          </a:p>
        </p:txBody>
      </p:sp>
      <p:sp>
        <p:nvSpPr>
          <p:cNvPr id="17411" name="Slide Number Placeholder 3">
            <a:extLst>
              <a:ext uri="{FF2B5EF4-FFF2-40B4-BE49-F238E27FC236}">
                <a16:creationId xmlns:a16="http://schemas.microsoft.com/office/drawing/2014/main" id="{F2068634-5A12-FD48-AAC1-EE5C9D26EE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F67DA546-74F5-C24E-9973-A4E7914AB90D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52102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>
            <a:extLst>
              <a:ext uri="{FF2B5EF4-FFF2-40B4-BE49-F238E27FC236}">
                <a16:creationId xmlns:a16="http://schemas.microsoft.com/office/drawing/2014/main" id="{ACAE94A9-9FBC-3647-A087-B0A993E5ED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Notes Placeholder 2">
            <a:extLst>
              <a:ext uri="{FF2B5EF4-FFF2-40B4-BE49-F238E27FC236}">
                <a16:creationId xmlns:a16="http://schemas.microsoft.com/office/drawing/2014/main" id="{EDB5B086-65AD-544A-AF1A-12921D41A8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b="1"/>
              <a:t>Title page</a:t>
            </a:r>
          </a:p>
        </p:txBody>
      </p:sp>
      <p:sp>
        <p:nvSpPr>
          <p:cNvPr id="17411" name="Slide Number Placeholder 3">
            <a:extLst>
              <a:ext uri="{FF2B5EF4-FFF2-40B4-BE49-F238E27FC236}">
                <a16:creationId xmlns:a16="http://schemas.microsoft.com/office/drawing/2014/main" id="{F2068634-5A12-FD48-AAC1-EE5C9D26EE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F67DA546-74F5-C24E-9973-A4E7914AB90D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17041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>
            <a:extLst>
              <a:ext uri="{FF2B5EF4-FFF2-40B4-BE49-F238E27FC236}">
                <a16:creationId xmlns:a16="http://schemas.microsoft.com/office/drawing/2014/main" id="{ACAE94A9-9FBC-3647-A087-B0A993E5ED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Notes Placeholder 2">
            <a:extLst>
              <a:ext uri="{FF2B5EF4-FFF2-40B4-BE49-F238E27FC236}">
                <a16:creationId xmlns:a16="http://schemas.microsoft.com/office/drawing/2014/main" id="{EDB5B086-65AD-544A-AF1A-12921D41A8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b="1"/>
              <a:t>Title page</a:t>
            </a:r>
          </a:p>
        </p:txBody>
      </p:sp>
      <p:sp>
        <p:nvSpPr>
          <p:cNvPr id="17411" name="Slide Number Placeholder 3">
            <a:extLst>
              <a:ext uri="{FF2B5EF4-FFF2-40B4-BE49-F238E27FC236}">
                <a16:creationId xmlns:a16="http://schemas.microsoft.com/office/drawing/2014/main" id="{F2068634-5A12-FD48-AAC1-EE5C9D26EE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F67DA546-74F5-C24E-9973-A4E7914AB90D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13573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>
            <a:extLst>
              <a:ext uri="{FF2B5EF4-FFF2-40B4-BE49-F238E27FC236}">
                <a16:creationId xmlns:a16="http://schemas.microsoft.com/office/drawing/2014/main" id="{ACAE94A9-9FBC-3647-A087-B0A993E5ED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Notes Placeholder 2">
            <a:extLst>
              <a:ext uri="{FF2B5EF4-FFF2-40B4-BE49-F238E27FC236}">
                <a16:creationId xmlns:a16="http://schemas.microsoft.com/office/drawing/2014/main" id="{EDB5B086-65AD-544A-AF1A-12921D41A8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b="1"/>
              <a:t>Title page</a:t>
            </a:r>
          </a:p>
        </p:txBody>
      </p:sp>
      <p:sp>
        <p:nvSpPr>
          <p:cNvPr id="17411" name="Slide Number Placeholder 3">
            <a:extLst>
              <a:ext uri="{FF2B5EF4-FFF2-40B4-BE49-F238E27FC236}">
                <a16:creationId xmlns:a16="http://schemas.microsoft.com/office/drawing/2014/main" id="{F2068634-5A12-FD48-AAC1-EE5C9D26EE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F67DA546-74F5-C24E-9973-A4E7914AB90D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7583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749058-6D18-2440-9355-39D23FE9D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92C0A8-092F-6540-AB60-FEEB2F71A318}" type="datetimeFigureOut">
              <a:rPr lang="en-US"/>
              <a:pPr>
                <a:defRPr/>
              </a:pPr>
              <a:t>10/3/2019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C50341-92E6-994F-A35A-3C41D2414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4A3022-8754-B54E-9D3A-7A3FDD05E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C02F5-E6E1-A04E-8250-EB2A9A7E7C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457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4F903D-A166-414B-80D9-0EE0323EE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66AD5-5683-E846-AC1D-D12CE32967C6}" type="datetimeFigureOut">
              <a:rPr lang="en-US"/>
              <a:pPr>
                <a:defRPr/>
              </a:pPr>
              <a:t>10/3/2019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5BD07F-DDEC-8A49-81F3-164D9AD85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3D5D5B-1787-F941-B1EE-A615D1CFC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AAB92-D080-454C-9067-BA2601D114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862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34F93F-74E4-4A49-B9F4-392C6D800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F47FA-D5BD-1A49-BE93-80CF1A9B61AA}" type="datetimeFigureOut">
              <a:rPr lang="en-US"/>
              <a:pPr>
                <a:defRPr/>
              </a:pPr>
              <a:t>10/3/2019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AAF98D-75C5-E546-87DB-2AF38E057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2E91A3-69B9-5748-9A46-33F2858C5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595E3-F1AF-2345-A41C-12FC51AF87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410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8ED76D-2765-5B43-862E-A413C49F1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4CF19-EDD8-5C4B-8216-324C7DA77862}" type="datetimeFigureOut">
              <a:rPr lang="en-US"/>
              <a:pPr>
                <a:defRPr/>
              </a:pPr>
              <a:t>10/3/2019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99E57F-2AF0-1040-B088-B6BA2712D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DE4CBA-495F-DB47-9564-C6A35CBF3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E4368-EAE7-754D-AD7D-8FFD783D12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166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8D1CD7-9F00-D04A-9CEC-0DCF2CA2D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864B5-E451-7746-BEA5-DA5B3CA9783A}" type="datetimeFigureOut">
              <a:rPr lang="en-US"/>
              <a:pPr>
                <a:defRPr/>
              </a:pPr>
              <a:t>10/3/2019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9CF1CC-05EE-DD4D-B066-3B889E728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B0E9AA-D254-A84C-83BC-0E447AAD8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D5DD1-FC33-E64D-AD5C-05FB39475F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03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FDA51AB-51C0-6749-B9A0-96375A6C4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E166F-4BB7-9242-9E03-40FD4ED4D486}" type="datetimeFigureOut">
              <a:rPr lang="en-US"/>
              <a:pPr>
                <a:defRPr/>
              </a:pPr>
              <a:t>10/3/2019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3746C08-34DD-FC44-B5D1-E76360B53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DCC8921-0914-364F-8F03-EF797ADEB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6609C3-2B7C-A345-8C46-4BDF0B3CD1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803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6CB31D1-44D0-8643-A16E-10614DA4C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DDE78-4B6C-264E-9BFE-29440FC4A240}" type="datetimeFigureOut">
              <a:rPr lang="en-US"/>
              <a:pPr>
                <a:defRPr/>
              </a:pPr>
              <a:t>10/3/2019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E3BE118-8BA6-4640-A71A-991DBA989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1A5B39F-6001-C749-8EE8-33ED32E0E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90489-1336-9244-9640-01B2616BC2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242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E2F03D2-FC34-C34A-9917-2C931F65F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20AD59-2D9C-4E49-85AF-A223AED28194}" type="datetimeFigureOut">
              <a:rPr lang="en-US"/>
              <a:pPr>
                <a:defRPr/>
              </a:pPr>
              <a:t>10/3/2019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081F77C-7AF9-9C4F-BF6C-0040B160C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20E141F-B057-8441-8E51-755389C3B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843AB-0C02-F449-9952-AC63F5067A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208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7E218CD-2129-9E4D-B064-85F3298F3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A74B8-A32A-4A4F-AF8E-D6DD12A3F800}" type="datetimeFigureOut">
              <a:rPr lang="en-US"/>
              <a:pPr>
                <a:defRPr/>
              </a:pPr>
              <a:t>10/3/2019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3AFE09C-DCD2-034F-A4D5-48E564398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F14CC59-EC55-A24E-B7BA-7B5303DC1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4F3F6-6D91-8042-8872-918D9442FE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724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455F71E-630B-9244-B65C-ABE9C88F9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8A3A6-432D-C14D-B03C-A7F826573DB8}" type="datetimeFigureOut">
              <a:rPr lang="en-US"/>
              <a:pPr>
                <a:defRPr/>
              </a:pPr>
              <a:t>10/3/2019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9710F2D-F3BF-F547-8DCB-604178B12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BE5C1B5-2CA0-8340-B3DF-F93234E19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3C17E-B55A-884D-9B0F-501468B247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31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1E7F6FE-3ACF-A44A-8E4F-5801A2506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BF2A0-09E9-BD46-84A5-B2A542EAE705}" type="datetimeFigureOut">
              <a:rPr lang="en-US"/>
              <a:pPr>
                <a:defRPr/>
              </a:pPr>
              <a:t>10/3/2019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645A5FF-77C9-C647-B5F7-40BC39A0D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C6BFAE2-37D7-D144-925D-D8FD401EF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66BCB-0AEB-A544-A989-5EC32EB399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47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F11A2138-1662-A343-BCF1-4B9E5876E3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  <a:endParaRPr lang="en-US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D71D7DF2-1945-F54C-9966-09C67C1036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81B44F-3E96-5A48-AC3D-E63E5BD9A5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ACE998B-E1C2-D144-AEE5-8CCAE88440A7}" type="datetimeFigureOut">
              <a:rPr lang="en-US"/>
              <a:pPr>
                <a:defRPr/>
              </a:pPr>
              <a:t>10/3/2019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559D66-3C39-1D43-A77F-557D93471C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687E9B-3D4F-3349-A1D3-A001934BDA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F3D9C62-F223-5C41-8030-29C6E11605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4.emf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56ADE75-3679-1B48-BD94-E599963F51AA}"/>
              </a:ext>
            </a:extLst>
          </p:cNvPr>
          <p:cNvSpPr txBox="1"/>
          <p:nvPr/>
        </p:nvSpPr>
        <p:spPr>
          <a:xfrm>
            <a:off x="995363" y="1487488"/>
            <a:ext cx="5481637" cy="207749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eaLnBrk="1" hangingPunct="1">
              <a:defRPr/>
            </a:pPr>
            <a:r>
              <a:rPr lang="en-US" sz="4500" b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  <a:ea typeface="ＭＳ Ｐゴシック" charset="0"/>
                <a:cs typeface="Plantin Std Light"/>
              </a:rPr>
              <a:t>Croeso</a:t>
            </a:r>
            <a:r>
              <a:rPr lang="en-US" sz="4500" dirty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  <a:ea typeface="ＭＳ Ｐゴシック" charset="0"/>
                <a:cs typeface="Plantin Std Light"/>
              </a:rPr>
              <a:t> | </a:t>
            </a:r>
            <a:r>
              <a:rPr lang="en-US" sz="45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  <a:ea typeface="ＭＳ Ｐゴシック" charset="0"/>
                <a:cs typeface="Plantin Std Light"/>
              </a:rPr>
              <a:t>Welcome to ABS Level 3 Business Lecture Series</a:t>
            </a:r>
          </a:p>
        </p:txBody>
      </p:sp>
      <p:pic>
        <p:nvPicPr>
          <p:cNvPr id="14339" name="Picture 5">
            <a:extLst>
              <a:ext uri="{FF2B5EF4-FFF2-40B4-BE49-F238E27FC236}">
                <a16:creationId xmlns:a16="http://schemas.microsoft.com/office/drawing/2014/main" id="{836B3746-09B1-6545-9166-A637132F0F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925" y="249238"/>
            <a:ext cx="1495425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5">
            <a:extLst>
              <a:ext uri="{FF2B5EF4-FFF2-40B4-BE49-F238E27FC236}">
                <a16:creationId xmlns:a16="http://schemas.microsoft.com/office/drawing/2014/main" id="{87DA0766-B54D-794B-A1A3-8A670AB30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5925" y="5343525"/>
            <a:ext cx="98107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7">
            <a:extLst>
              <a:ext uri="{FF2B5EF4-FFF2-40B4-BE49-F238E27FC236}">
                <a16:creationId xmlns:a16="http://schemas.microsoft.com/office/drawing/2014/main" id="{EC62DB98-4191-0E4F-8D3F-13B0665DA1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713" y="5343525"/>
            <a:ext cx="98107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9460"/>
            <a:ext cx="8229600" cy="1095154"/>
          </a:xfrm>
        </p:spPr>
        <p:txBody>
          <a:bodyPr/>
          <a:lstStyle/>
          <a:p>
            <a:r>
              <a:rPr lang="en-GB" dirty="0"/>
              <a:t>The Cash Flow Statement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6391"/>
            <a:ext cx="8346558" cy="4646427"/>
          </a:xfrm>
        </p:spPr>
        <p:txBody>
          <a:bodyPr/>
          <a:lstStyle/>
          <a:p>
            <a:r>
              <a:rPr lang="en-GB" dirty="0"/>
              <a:t>Part of the financial statements.</a:t>
            </a:r>
          </a:p>
          <a:p>
            <a:r>
              <a:rPr lang="en-GB" dirty="0"/>
              <a:t>A summary of the amount of cash coming in and out of the company.</a:t>
            </a:r>
          </a:p>
          <a:p>
            <a:r>
              <a:rPr lang="en-GB" dirty="0"/>
              <a:t>Measures how efficient a company is in managing its cash position.</a:t>
            </a:r>
          </a:p>
          <a:p>
            <a:r>
              <a:rPr lang="en-GB" dirty="0"/>
              <a:t>Identifies how well a business generates cash to fund its operating expenses and debt obligations.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10719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9460"/>
            <a:ext cx="8229600" cy="1095154"/>
          </a:xfrm>
        </p:spPr>
        <p:txBody>
          <a:bodyPr/>
          <a:lstStyle/>
          <a:p>
            <a:r>
              <a:rPr lang="en-GB" dirty="0"/>
              <a:t>The Cash Flow Statement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6391"/>
            <a:ext cx="8346558" cy="4646427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Made up of three parts:</a:t>
            </a:r>
          </a:p>
          <a:p>
            <a:pPr marL="0" indent="0">
              <a:buNone/>
            </a:pPr>
            <a:endParaRPr lang="en-GB" dirty="0"/>
          </a:p>
          <a:p>
            <a:pPr marL="514350" indent="-514350">
              <a:buAutoNum type="arabicPeriod"/>
            </a:pPr>
            <a:r>
              <a:rPr lang="en-GB" dirty="0"/>
              <a:t>Revenue / Income</a:t>
            </a:r>
          </a:p>
          <a:p>
            <a:pPr marL="514350" indent="-514350">
              <a:buAutoNum type="arabicPeriod"/>
            </a:pPr>
            <a:r>
              <a:rPr lang="en-GB" dirty="0"/>
              <a:t>Expenses / Outgoings</a:t>
            </a:r>
          </a:p>
          <a:p>
            <a:pPr marL="514350" indent="-514350">
              <a:buAutoNum type="arabicPeriod"/>
            </a:pPr>
            <a:r>
              <a:rPr lang="en-GB" dirty="0"/>
              <a:t>Balances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514419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9460"/>
            <a:ext cx="8229600" cy="1095154"/>
          </a:xfrm>
        </p:spPr>
        <p:txBody>
          <a:bodyPr/>
          <a:lstStyle/>
          <a:p>
            <a:r>
              <a:rPr lang="en-GB" dirty="0"/>
              <a:t>The Cash Flow Statement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6391"/>
            <a:ext cx="8346558" cy="4646427"/>
          </a:xfrm>
        </p:spPr>
        <p:txBody>
          <a:bodyPr/>
          <a:lstStyle/>
          <a:p>
            <a:pPr marL="0" indent="0">
              <a:buNone/>
            </a:pPr>
            <a:r>
              <a:rPr lang="en-GB" b="1" u="sng" dirty="0"/>
              <a:t>Revenue</a:t>
            </a:r>
          </a:p>
          <a:p>
            <a:r>
              <a:rPr lang="en-GB" dirty="0"/>
              <a:t>Income received by a business for goods or services provided.</a:t>
            </a:r>
          </a:p>
          <a:p>
            <a:r>
              <a:rPr lang="en-GB" dirty="0"/>
              <a:t>This revenue can often be split into cash sales and debtor payments.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285188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9460"/>
            <a:ext cx="8229600" cy="1095154"/>
          </a:xfrm>
        </p:spPr>
        <p:txBody>
          <a:bodyPr/>
          <a:lstStyle/>
          <a:p>
            <a:r>
              <a:rPr lang="en-GB" dirty="0"/>
              <a:t>The Cash Flow Statement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6391"/>
            <a:ext cx="8346558" cy="4646427"/>
          </a:xfrm>
        </p:spPr>
        <p:txBody>
          <a:bodyPr/>
          <a:lstStyle/>
          <a:p>
            <a:pPr marL="0" indent="0">
              <a:buNone/>
            </a:pPr>
            <a:r>
              <a:rPr lang="en-GB" b="1" u="sng" dirty="0"/>
              <a:t>Expenses</a:t>
            </a:r>
          </a:p>
          <a:p>
            <a:r>
              <a:rPr lang="en-GB" dirty="0"/>
              <a:t>All the money spent by a business within the time period is shown under expenses.</a:t>
            </a:r>
          </a:p>
          <a:p>
            <a:r>
              <a:rPr lang="en-GB" dirty="0"/>
              <a:t>Expenses are broken down within the cash flow to see where the money is being spent.</a:t>
            </a:r>
          </a:p>
          <a:p>
            <a:r>
              <a:rPr lang="en-GB" dirty="0"/>
              <a:t>Examples of expenses could include: Wages, electricity, rent, stationary etc.</a:t>
            </a:r>
          </a:p>
          <a:p>
            <a:endParaRPr lang="en-GB" dirty="0"/>
          </a:p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27353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9460"/>
            <a:ext cx="8229600" cy="1095154"/>
          </a:xfrm>
        </p:spPr>
        <p:txBody>
          <a:bodyPr/>
          <a:lstStyle/>
          <a:p>
            <a:r>
              <a:rPr lang="en-GB" dirty="0"/>
              <a:t>The Cash Flow Statement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6391"/>
            <a:ext cx="8346558" cy="4646427"/>
          </a:xfrm>
        </p:spPr>
        <p:txBody>
          <a:bodyPr/>
          <a:lstStyle/>
          <a:p>
            <a:pPr marL="0" indent="0">
              <a:buNone/>
            </a:pPr>
            <a:r>
              <a:rPr lang="en-GB" b="1" u="sng" dirty="0"/>
              <a:t>Calculating net cash flow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b="1" dirty="0"/>
              <a:t>= Total Revenue – Total Expenses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	Revenue &gt; Expenses  = + cash flow</a:t>
            </a:r>
          </a:p>
          <a:p>
            <a:pPr marL="0" indent="0">
              <a:buNone/>
            </a:pPr>
            <a:r>
              <a:rPr lang="en-GB" b="1" dirty="0"/>
              <a:t>	Revenue &lt; Expenses =  - cash flow</a:t>
            </a:r>
          </a:p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695266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9460"/>
            <a:ext cx="8229600" cy="1095154"/>
          </a:xfrm>
        </p:spPr>
        <p:txBody>
          <a:bodyPr/>
          <a:lstStyle/>
          <a:p>
            <a:r>
              <a:rPr lang="en-GB" dirty="0"/>
              <a:t>The Cash Flow Statement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6391"/>
            <a:ext cx="8346558" cy="4646427"/>
          </a:xfrm>
        </p:spPr>
        <p:txBody>
          <a:bodyPr/>
          <a:lstStyle/>
          <a:p>
            <a:pPr marL="0" indent="0">
              <a:buNone/>
            </a:pPr>
            <a:r>
              <a:rPr lang="en-GB" b="1" u="sng" dirty="0"/>
              <a:t>Closing balances</a:t>
            </a:r>
          </a:p>
          <a:p>
            <a:r>
              <a:rPr lang="en-GB" dirty="0"/>
              <a:t>Each period has an opening balance that has been carried forward from the previous period.</a:t>
            </a:r>
          </a:p>
          <a:p>
            <a:r>
              <a:rPr lang="en-GB" dirty="0"/>
              <a:t>This opening balance represents is the amount of cash available at the beginning of the period.</a:t>
            </a:r>
          </a:p>
          <a:p>
            <a:r>
              <a:rPr lang="en-GB" dirty="0"/>
              <a:t>The net cash flow is added or deducted from this opening balance to form the closing balance.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	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749851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9460"/>
            <a:ext cx="8229600" cy="1095154"/>
          </a:xfrm>
        </p:spPr>
        <p:txBody>
          <a:bodyPr/>
          <a:lstStyle/>
          <a:p>
            <a:r>
              <a:rPr lang="en-GB" dirty="0"/>
              <a:t>The Cash Flow Statement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6391"/>
            <a:ext cx="8346558" cy="4646427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Example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	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0825727"/>
              </p:ext>
            </p:extLst>
          </p:nvPr>
        </p:nvGraphicFramePr>
        <p:xfrm>
          <a:off x="1137684" y="2573078"/>
          <a:ext cx="6560288" cy="19457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1948">
                  <a:extLst>
                    <a:ext uri="{9D8B030D-6E8A-4147-A177-3AD203B41FA5}">
                      <a16:colId xmlns:a16="http://schemas.microsoft.com/office/drawing/2014/main" val="3342898616"/>
                    </a:ext>
                  </a:extLst>
                </a:gridCol>
                <a:gridCol w="4548340">
                  <a:extLst>
                    <a:ext uri="{9D8B030D-6E8A-4147-A177-3AD203B41FA5}">
                      <a16:colId xmlns:a16="http://schemas.microsoft.com/office/drawing/2014/main" val="1582082780"/>
                    </a:ext>
                  </a:extLst>
                </a:gridCol>
              </a:tblGrid>
              <a:tr h="48643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January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3520173"/>
                  </a:ext>
                </a:extLst>
              </a:tr>
              <a:tr h="486439">
                <a:tc>
                  <a:txBody>
                    <a:bodyPr/>
                    <a:lstStyle/>
                    <a:p>
                      <a:r>
                        <a:rPr lang="en-GB" dirty="0"/>
                        <a:t>Total Revenue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£1,200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5081735"/>
                  </a:ext>
                </a:extLst>
              </a:tr>
              <a:tr h="486439">
                <a:tc>
                  <a:txBody>
                    <a:bodyPr/>
                    <a:lstStyle/>
                    <a:p>
                      <a:r>
                        <a:rPr lang="en-GB" dirty="0"/>
                        <a:t>Total expenses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£4,900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8979594"/>
                  </a:ext>
                </a:extLst>
              </a:tr>
              <a:tr h="486439">
                <a:tc>
                  <a:txBody>
                    <a:bodyPr/>
                    <a:lstStyle/>
                    <a:p>
                      <a:r>
                        <a:rPr lang="en-GB" dirty="0"/>
                        <a:t>Net cash flow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-</a:t>
                      </a:r>
                      <a:r>
                        <a:rPr lang="en-GB" baseline="0" dirty="0"/>
                        <a:t> £3,700                      </a:t>
                      </a:r>
                      <a:r>
                        <a:rPr lang="en-GB" baseline="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(Revenue – Expenses)</a:t>
                      </a:r>
                      <a:endParaRPr lang="en-GB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7144446"/>
                  </a:ext>
                </a:extLst>
              </a:tr>
            </a:tbl>
          </a:graphicData>
        </a:graphic>
      </p:graphicFrame>
      <p:sp>
        <p:nvSpPr>
          <p:cNvPr id="9" name="Left Arrow 8"/>
          <p:cNvSpPr/>
          <p:nvPr/>
        </p:nvSpPr>
        <p:spPr>
          <a:xfrm>
            <a:off x="4306080" y="3981040"/>
            <a:ext cx="978408" cy="484632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186558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9460"/>
            <a:ext cx="8229600" cy="1095154"/>
          </a:xfrm>
        </p:spPr>
        <p:txBody>
          <a:bodyPr/>
          <a:lstStyle/>
          <a:p>
            <a:r>
              <a:rPr lang="en-GB" dirty="0"/>
              <a:t>The Cash Flow Statement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6391"/>
            <a:ext cx="8346558" cy="4646427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Example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	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9322663"/>
              </p:ext>
            </p:extLst>
          </p:nvPr>
        </p:nvGraphicFramePr>
        <p:xfrm>
          <a:off x="1190848" y="2711302"/>
          <a:ext cx="6911160" cy="20627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7654">
                  <a:extLst>
                    <a:ext uri="{9D8B030D-6E8A-4147-A177-3AD203B41FA5}">
                      <a16:colId xmlns:a16="http://schemas.microsoft.com/office/drawing/2014/main" val="613470359"/>
                    </a:ext>
                  </a:extLst>
                </a:gridCol>
                <a:gridCol w="1477926">
                  <a:extLst>
                    <a:ext uri="{9D8B030D-6E8A-4147-A177-3AD203B41FA5}">
                      <a16:colId xmlns:a16="http://schemas.microsoft.com/office/drawing/2014/main" val="761802918"/>
                    </a:ext>
                  </a:extLst>
                </a:gridCol>
                <a:gridCol w="1727790">
                  <a:extLst>
                    <a:ext uri="{9D8B030D-6E8A-4147-A177-3AD203B41FA5}">
                      <a16:colId xmlns:a16="http://schemas.microsoft.com/office/drawing/2014/main" val="1384722726"/>
                    </a:ext>
                  </a:extLst>
                </a:gridCol>
                <a:gridCol w="1727790">
                  <a:extLst>
                    <a:ext uri="{9D8B030D-6E8A-4147-A177-3AD203B41FA5}">
                      <a16:colId xmlns:a16="http://schemas.microsoft.com/office/drawing/2014/main" val="296348357"/>
                    </a:ext>
                  </a:extLst>
                </a:gridCol>
              </a:tblGrid>
              <a:tr h="5156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January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February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March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1692266"/>
                  </a:ext>
                </a:extLst>
              </a:tr>
              <a:tr h="515679">
                <a:tc>
                  <a:txBody>
                    <a:bodyPr/>
                    <a:lstStyle/>
                    <a:p>
                      <a:r>
                        <a:rPr lang="en-GB" dirty="0"/>
                        <a:t>Opening</a:t>
                      </a:r>
                      <a:r>
                        <a:rPr lang="en-GB" baseline="0" dirty="0"/>
                        <a:t> </a:t>
                      </a:r>
                      <a:r>
                        <a:rPr lang="en-GB" dirty="0"/>
                        <a:t>balance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7030A0"/>
                          </a:solidFill>
                        </a:rPr>
                        <a:t>-£3,700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-£5,360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630553"/>
                  </a:ext>
                </a:extLst>
              </a:tr>
              <a:tr h="515679">
                <a:tc>
                  <a:txBody>
                    <a:bodyPr/>
                    <a:lstStyle/>
                    <a:p>
                      <a:r>
                        <a:rPr lang="en-GB" dirty="0"/>
                        <a:t>+/- Net cash flow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-</a:t>
                      </a:r>
                      <a:r>
                        <a:rPr lang="en-GB" baseline="0" dirty="0"/>
                        <a:t> £1,660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-£700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5396070"/>
                  </a:ext>
                </a:extLst>
              </a:tr>
              <a:tr h="515679">
                <a:tc>
                  <a:txBody>
                    <a:bodyPr/>
                    <a:lstStyle/>
                    <a:p>
                      <a:r>
                        <a:rPr lang="en-GB" dirty="0"/>
                        <a:t>Closing balance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7030A0"/>
                          </a:solidFill>
                        </a:rPr>
                        <a:t>-£3,700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-£5,360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-£6,060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0543014"/>
                  </a:ext>
                </a:extLst>
              </a:tr>
            </a:tbl>
          </a:graphicData>
        </a:graphic>
      </p:graphicFrame>
      <p:cxnSp>
        <p:nvCxnSpPr>
          <p:cNvPr id="7" name="Straight Arrow Connector 6"/>
          <p:cNvCxnSpPr/>
          <p:nvPr/>
        </p:nvCxnSpPr>
        <p:spPr>
          <a:xfrm flipV="1">
            <a:off x="4082902" y="3530009"/>
            <a:ext cx="691117" cy="95693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5746896" y="3530008"/>
            <a:ext cx="691117" cy="95693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759429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9460"/>
            <a:ext cx="8229600" cy="1095154"/>
          </a:xfrm>
        </p:spPr>
        <p:txBody>
          <a:bodyPr/>
          <a:lstStyle/>
          <a:p>
            <a:r>
              <a:rPr lang="en-GB" dirty="0"/>
              <a:t>The Cash Flow Statement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6391"/>
            <a:ext cx="8346558" cy="4646427"/>
          </a:xfrm>
        </p:spPr>
        <p:txBody>
          <a:bodyPr/>
          <a:lstStyle/>
          <a:p>
            <a:r>
              <a:rPr lang="en-GB" dirty="0"/>
              <a:t>The cash flow forms part of the financial statements and is a historic document.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Cash flow statements are also used to forecast future periods, investments or particular scenarios.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	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119958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9460"/>
            <a:ext cx="8229600" cy="1095154"/>
          </a:xfrm>
        </p:spPr>
        <p:txBody>
          <a:bodyPr/>
          <a:lstStyle/>
          <a:p>
            <a:r>
              <a:rPr lang="en-GB" dirty="0"/>
              <a:t>The Forecasted Cash Flow Statement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81693"/>
            <a:ext cx="8346558" cy="4221125"/>
          </a:xfrm>
        </p:spPr>
        <p:txBody>
          <a:bodyPr/>
          <a:lstStyle/>
          <a:p>
            <a:r>
              <a:rPr lang="en-GB" dirty="0"/>
              <a:t>Predict the likely flows of cash into and out of the period.</a:t>
            </a:r>
          </a:p>
          <a:p>
            <a:r>
              <a:rPr lang="en-GB" dirty="0"/>
              <a:t>Based on: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Past experience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Current and expected future 							economic and financial trends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Knowledge and understanding of managers</a:t>
            </a:r>
          </a:p>
          <a:p>
            <a:pPr marL="0" indent="0">
              <a:buNone/>
            </a:pPr>
            <a:r>
              <a:rPr lang="en-GB" dirty="0"/>
              <a:t>				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103237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956930"/>
            <a:ext cx="8229600" cy="1998921"/>
          </a:xfrm>
        </p:spPr>
        <p:txBody>
          <a:bodyPr/>
          <a:lstStyle/>
          <a:p>
            <a:r>
              <a:rPr lang="en-GB" dirty="0"/>
              <a:t>Setting Financial Objectives</a:t>
            </a:r>
            <a:br>
              <a:rPr lang="en-GB" dirty="0"/>
            </a:br>
            <a:r>
              <a:rPr lang="en-GB" dirty="0"/>
              <a:t>Focus- Cash Flow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3891516"/>
            <a:ext cx="8229600" cy="2234647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  Content to support Level 3 Business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            Emma Davies (emd31@aber.ac.uk)</a:t>
            </a:r>
          </a:p>
        </p:txBody>
      </p:sp>
    </p:spTree>
    <p:custDataLst>
      <p:tags r:id="rId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9460"/>
            <a:ext cx="8229600" cy="1095154"/>
          </a:xfrm>
        </p:spPr>
        <p:txBody>
          <a:bodyPr/>
          <a:lstStyle/>
          <a:p>
            <a:r>
              <a:rPr lang="en-GB" dirty="0"/>
              <a:t>The  Cash Flow Statement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81693"/>
            <a:ext cx="8346558" cy="4221125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 business’ actual cash flow statement can differ considerably from its cash flow forecast.</a:t>
            </a:r>
          </a:p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/>
              <a:t>		</a:t>
            </a:r>
            <a:r>
              <a:rPr lang="en-GB" sz="7200" dirty="0"/>
              <a:t>Why?	</a:t>
            </a:r>
            <a:r>
              <a:rPr lang="en-GB" dirty="0"/>
              <a:t>			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7962423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9460"/>
            <a:ext cx="8229600" cy="1095154"/>
          </a:xfrm>
        </p:spPr>
        <p:txBody>
          <a:bodyPr/>
          <a:lstStyle/>
          <a:p>
            <a:r>
              <a:rPr lang="en-GB" dirty="0"/>
              <a:t>The  Cash Flow Statement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81693"/>
            <a:ext cx="8346558" cy="4221125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	</a:t>
            </a:r>
            <a:r>
              <a:rPr lang="en-GB" dirty="0">
                <a:solidFill>
                  <a:srgbClr val="7030A0"/>
                </a:solidFill>
              </a:rPr>
              <a:t>Fashions</a:t>
            </a:r>
            <a:r>
              <a:rPr lang="en-GB" dirty="0"/>
              <a:t>		                      </a:t>
            </a:r>
            <a:r>
              <a:rPr lang="en-GB" dirty="0">
                <a:solidFill>
                  <a:srgbClr val="7030A0"/>
                </a:solidFill>
              </a:rPr>
              <a:t>Economic climate</a:t>
            </a:r>
            <a:r>
              <a:rPr lang="en-GB" dirty="0"/>
              <a:t>        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>
                <a:solidFill>
                  <a:srgbClr val="7030A0"/>
                </a:solidFill>
              </a:rPr>
              <a:t>Finance</a:t>
            </a:r>
          </a:p>
          <a:p>
            <a:pPr marL="0" indent="0">
              <a:buNone/>
            </a:pPr>
            <a:r>
              <a:rPr lang="en-GB" dirty="0"/>
              <a:t>						</a:t>
            </a:r>
            <a:r>
              <a:rPr lang="en-GB" sz="3600" b="1" dirty="0">
                <a:solidFill>
                  <a:srgbClr val="7030A0"/>
                </a:solidFill>
              </a:rPr>
              <a:t>Change</a:t>
            </a:r>
            <a:r>
              <a:rPr lang="en-GB" b="1" dirty="0">
                <a:solidFill>
                  <a:srgbClr val="7030A0"/>
                </a:solidFill>
              </a:rPr>
              <a:t>                 </a:t>
            </a:r>
            <a:r>
              <a:rPr lang="en-GB" dirty="0">
                <a:solidFill>
                  <a:srgbClr val="7030A0"/>
                </a:solidFill>
              </a:rPr>
              <a:t>Politics </a:t>
            </a:r>
          </a:p>
          <a:p>
            <a:pPr marL="0" indent="0">
              <a:buNone/>
            </a:pPr>
            <a:endParaRPr lang="en-GB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rgbClr val="7030A0"/>
                </a:solidFill>
              </a:rPr>
              <a:t>Competition </a:t>
            </a:r>
            <a:r>
              <a:rPr lang="en-GB" b="1" dirty="0">
                <a:solidFill>
                  <a:srgbClr val="7030A0"/>
                </a:solidFill>
              </a:rPr>
              <a:t>                              </a:t>
            </a:r>
            <a:r>
              <a:rPr lang="en-GB" dirty="0">
                <a:solidFill>
                  <a:srgbClr val="7030A0"/>
                </a:solidFill>
              </a:rPr>
              <a:t>Technology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316819" y="4803259"/>
            <a:ext cx="1137683" cy="82136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827181" y="4492255"/>
            <a:ext cx="1244010" cy="239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2498651" y="2806995"/>
            <a:ext cx="1233377" cy="13609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 flipV="1">
            <a:off x="1924493" y="4029740"/>
            <a:ext cx="1201479" cy="36150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4130749" y="2865474"/>
            <a:ext cx="1036674" cy="130248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2828261" y="4816548"/>
            <a:ext cx="669851" cy="8080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1513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9460"/>
            <a:ext cx="8229600" cy="1095154"/>
          </a:xfrm>
        </p:spPr>
        <p:txBody>
          <a:bodyPr/>
          <a:lstStyle/>
          <a:p>
            <a:r>
              <a:rPr lang="en-GB" dirty="0"/>
              <a:t>The  Cash Flow Forecast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81693"/>
            <a:ext cx="8346558" cy="4221125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	Typical reasons for cash flow forecast issues:</a:t>
            </a:r>
          </a:p>
          <a:p>
            <a:pPr marL="0" indent="0">
              <a:buNone/>
            </a:pPr>
            <a:endParaRPr lang="en-GB" dirty="0">
              <a:solidFill>
                <a:srgbClr val="7030A0"/>
              </a:solidFill>
            </a:endParaRPr>
          </a:p>
          <a:p>
            <a:r>
              <a:rPr lang="en-GB" dirty="0"/>
              <a:t>	Actual sales differ from expected level</a:t>
            </a:r>
          </a:p>
          <a:p>
            <a:r>
              <a:rPr lang="en-GB" dirty="0"/>
              <a:t> Costs increase</a:t>
            </a:r>
          </a:p>
          <a:p>
            <a:r>
              <a:rPr lang="en-GB" dirty="0"/>
              <a:t> Internal factors</a:t>
            </a:r>
          </a:p>
          <a:p>
            <a:r>
              <a:rPr lang="en-GB" dirty="0"/>
              <a:t> Inadequate or poor quality information	</a:t>
            </a:r>
            <a:r>
              <a:rPr lang="en-GB" dirty="0">
                <a:solidFill>
                  <a:srgbClr val="7030A0"/>
                </a:solidFill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12954634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9460"/>
            <a:ext cx="8229600" cy="1095154"/>
          </a:xfrm>
        </p:spPr>
        <p:txBody>
          <a:bodyPr/>
          <a:lstStyle/>
          <a:p>
            <a:r>
              <a:rPr lang="en-GB" dirty="0"/>
              <a:t>The  Cash Flow Forecast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81693"/>
            <a:ext cx="8346558" cy="4221125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	Typical reasons for cash flow forecast issues:</a:t>
            </a:r>
          </a:p>
          <a:p>
            <a:pPr marL="0" indent="0">
              <a:buNone/>
            </a:pPr>
            <a:endParaRPr lang="en-GB" dirty="0">
              <a:solidFill>
                <a:srgbClr val="7030A0"/>
              </a:solidFill>
            </a:endParaRPr>
          </a:p>
          <a:p>
            <a:r>
              <a:rPr lang="en-GB" dirty="0"/>
              <a:t>	Actual sales differ from expected level</a:t>
            </a:r>
          </a:p>
          <a:p>
            <a:r>
              <a:rPr lang="en-GB" dirty="0"/>
              <a:t> Costs increase</a:t>
            </a:r>
          </a:p>
          <a:p>
            <a:r>
              <a:rPr lang="en-GB" dirty="0"/>
              <a:t> Internal factors</a:t>
            </a:r>
          </a:p>
          <a:p>
            <a:r>
              <a:rPr lang="en-GB" dirty="0"/>
              <a:t> Inadequate or poor quality information	</a:t>
            </a:r>
            <a:r>
              <a:rPr lang="en-GB" dirty="0">
                <a:solidFill>
                  <a:srgbClr val="7030A0"/>
                </a:solidFill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15961751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9460"/>
            <a:ext cx="8229600" cy="1095154"/>
          </a:xfrm>
        </p:spPr>
        <p:txBody>
          <a:bodyPr/>
          <a:lstStyle/>
          <a:p>
            <a:r>
              <a:rPr lang="en-GB" dirty="0"/>
              <a:t>The  Cash Flow Forecast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09553"/>
            <a:ext cx="8346558" cy="4593265"/>
          </a:xfrm>
        </p:spPr>
        <p:txBody>
          <a:bodyPr/>
          <a:lstStyle/>
          <a:p>
            <a:r>
              <a:rPr lang="en-GB" dirty="0"/>
              <a:t> All business should monitor cash flow regularly.</a:t>
            </a:r>
          </a:p>
          <a:p>
            <a:r>
              <a:rPr lang="en-GB" dirty="0"/>
              <a:t>Examine deviances between actual and forecasted figures.</a:t>
            </a:r>
          </a:p>
          <a:p>
            <a:r>
              <a:rPr lang="en-GB" dirty="0"/>
              <a:t>With experience, the accuracy of forecasting should improve.</a:t>
            </a:r>
          </a:p>
          <a:p>
            <a:r>
              <a:rPr lang="en-GB" dirty="0"/>
              <a:t>The forecast should tell a business if they have sufficient funds to pay future expenses. </a:t>
            </a:r>
          </a:p>
        </p:txBody>
      </p:sp>
    </p:spTree>
    <p:extLst>
      <p:ext uri="{BB962C8B-B14F-4D97-AF65-F5344CB8AC3E}">
        <p14:creationId xmlns:p14="http://schemas.microsoft.com/office/powerpoint/2010/main" val="24762108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9460"/>
            <a:ext cx="8229600" cy="1095154"/>
          </a:xfrm>
        </p:spPr>
        <p:txBody>
          <a:bodyPr/>
          <a:lstStyle/>
          <a:p>
            <a:r>
              <a:rPr lang="en-GB" dirty="0"/>
              <a:t>The  Cash Flow Forecast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09553"/>
            <a:ext cx="8346558" cy="4593265"/>
          </a:xfrm>
        </p:spPr>
        <p:txBody>
          <a:bodyPr/>
          <a:lstStyle/>
          <a:p>
            <a:r>
              <a:rPr lang="en-GB" dirty="0"/>
              <a:t>Solutions to predicted cash shortage:</a:t>
            </a:r>
          </a:p>
          <a:p>
            <a:endParaRPr lang="en-GB" dirty="0"/>
          </a:p>
          <a:p>
            <a:pPr lvl="1"/>
            <a:r>
              <a:rPr lang="en-GB" dirty="0"/>
              <a:t>Increase revenue</a:t>
            </a:r>
          </a:p>
          <a:p>
            <a:pPr lvl="1"/>
            <a:r>
              <a:rPr lang="en-GB" dirty="0"/>
              <a:t>Reduce costs</a:t>
            </a:r>
          </a:p>
          <a:p>
            <a:pPr lvl="1"/>
            <a:r>
              <a:rPr lang="en-GB" dirty="0"/>
              <a:t>Delay payment</a:t>
            </a:r>
          </a:p>
          <a:p>
            <a:pPr lvl="1"/>
            <a:r>
              <a:rPr lang="en-GB" dirty="0"/>
              <a:t>Additional funding</a:t>
            </a:r>
          </a:p>
          <a:p>
            <a:pPr lvl="1"/>
            <a:r>
              <a:rPr lang="en-GB" dirty="0"/>
              <a:t>Invoice factoring</a:t>
            </a:r>
          </a:p>
        </p:txBody>
      </p:sp>
    </p:spTree>
    <p:extLst>
      <p:ext uri="{BB962C8B-B14F-4D97-AF65-F5344CB8AC3E}">
        <p14:creationId xmlns:p14="http://schemas.microsoft.com/office/powerpoint/2010/main" val="1060789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56930"/>
            <a:ext cx="8229600" cy="1063256"/>
          </a:xfrm>
        </p:spPr>
        <p:txBody>
          <a:bodyPr/>
          <a:lstStyle/>
          <a:p>
            <a:r>
              <a:rPr lang="en-GB" dirty="0"/>
              <a:t>Cash Flow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54102"/>
            <a:ext cx="8229600" cy="3872061"/>
          </a:xfrm>
        </p:spPr>
        <p:txBody>
          <a:bodyPr/>
          <a:lstStyle/>
          <a:p>
            <a:r>
              <a:rPr lang="en-GB" dirty="0"/>
              <a:t>Evaluates cash position.</a:t>
            </a:r>
          </a:p>
          <a:p>
            <a:r>
              <a:rPr lang="en-GB" dirty="0"/>
              <a:t>Ensure future positive cash flow.</a:t>
            </a:r>
          </a:p>
          <a:p>
            <a:r>
              <a:rPr lang="en-GB" dirty="0"/>
              <a:t>Ensure the ability to pay dividends.</a:t>
            </a:r>
          </a:p>
          <a:p>
            <a:r>
              <a:rPr lang="en-GB" dirty="0"/>
              <a:t>Picture of liquidity position.</a:t>
            </a:r>
          </a:p>
          <a:p>
            <a:r>
              <a:rPr lang="en-GB" dirty="0"/>
              <a:t>Comparison with previous years.</a:t>
            </a:r>
          </a:p>
          <a:p>
            <a:r>
              <a:rPr lang="en-GB" dirty="0"/>
              <a:t>Provides greater detail and clarifies areas of concern.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44162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56930"/>
            <a:ext cx="8229600" cy="1063256"/>
          </a:xfrm>
        </p:spPr>
        <p:txBody>
          <a:bodyPr/>
          <a:lstStyle/>
          <a:p>
            <a:r>
              <a:rPr lang="en-GB" dirty="0"/>
              <a:t>Cash Flow Objectives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54102"/>
            <a:ext cx="8229600" cy="3872061"/>
          </a:xfrm>
        </p:spPr>
        <p:txBody>
          <a:bodyPr/>
          <a:lstStyle/>
          <a:p>
            <a:r>
              <a:rPr lang="en-GB" dirty="0"/>
              <a:t>Reduce bank borrowings and over drafts to a targeted level.</a:t>
            </a:r>
          </a:p>
          <a:p>
            <a:r>
              <a:rPr lang="en-GB" dirty="0"/>
              <a:t>Reduce average debtor day ratio.</a:t>
            </a:r>
          </a:p>
          <a:p>
            <a:r>
              <a:rPr lang="en-GB" dirty="0"/>
              <a:t>Increase average creditor day ratio effectively.</a:t>
            </a:r>
          </a:p>
          <a:p>
            <a:r>
              <a:rPr lang="en-GB" dirty="0"/>
              <a:t>Develop a ‘rainy day’ fund.</a:t>
            </a:r>
          </a:p>
          <a:p>
            <a:r>
              <a:rPr lang="en-GB" dirty="0"/>
              <a:t>Stabilise cash flow and reduce peaks and troughs during the period.</a:t>
            </a:r>
          </a:p>
        </p:txBody>
      </p:sp>
    </p:spTree>
    <p:extLst>
      <p:ext uri="{BB962C8B-B14F-4D97-AF65-F5344CB8AC3E}">
        <p14:creationId xmlns:p14="http://schemas.microsoft.com/office/powerpoint/2010/main" val="40098166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16688"/>
            <a:ext cx="8229600" cy="1318438"/>
          </a:xfrm>
        </p:spPr>
        <p:txBody>
          <a:bodyPr/>
          <a:lstStyle/>
          <a:p>
            <a:r>
              <a:rPr lang="en-GB" dirty="0"/>
              <a:t>Limitations of a cash flow forecast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126"/>
            <a:ext cx="8229600" cy="4191037"/>
          </a:xfrm>
        </p:spPr>
        <p:txBody>
          <a:bodyPr/>
          <a:lstStyle/>
          <a:p>
            <a:r>
              <a:rPr lang="en-GB" dirty="0"/>
              <a:t>Time consuming to prepare and monitor</a:t>
            </a:r>
          </a:p>
          <a:p>
            <a:r>
              <a:rPr lang="en-GB" dirty="0"/>
              <a:t>To have value cash flow forecast must be accurate.</a:t>
            </a:r>
          </a:p>
          <a:p>
            <a:r>
              <a:rPr lang="en-GB" dirty="0"/>
              <a:t>The longer the timeframe, the less accurate the cash flow forecast will be.</a:t>
            </a:r>
          </a:p>
          <a:p>
            <a:r>
              <a:rPr lang="en-GB" dirty="0"/>
              <a:t>Rate of inflation can impact the figures.</a:t>
            </a:r>
          </a:p>
          <a:p>
            <a:r>
              <a:rPr lang="en-GB" dirty="0"/>
              <a:t>Not all information maybe shared.</a:t>
            </a:r>
          </a:p>
        </p:txBody>
      </p:sp>
    </p:spTree>
    <p:extLst>
      <p:ext uri="{BB962C8B-B14F-4D97-AF65-F5344CB8AC3E}">
        <p14:creationId xmlns:p14="http://schemas.microsoft.com/office/powerpoint/2010/main" val="38204332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16688"/>
            <a:ext cx="8229600" cy="1318438"/>
          </a:xfrm>
        </p:spPr>
        <p:txBody>
          <a:bodyPr/>
          <a:lstStyle/>
          <a:p>
            <a:r>
              <a:rPr lang="en-GB" dirty="0"/>
              <a:t>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126"/>
            <a:ext cx="8229600" cy="4191037"/>
          </a:xfrm>
        </p:spPr>
        <p:txBody>
          <a:bodyPr/>
          <a:lstStyle/>
          <a:p>
            <a:r>
              <a:rPr lang="en-GB" dirty="0"/>
              <a:t>Edexcel Winter 2010 paper. </a:t>
            </a:r>
          </a:p>
          <a:p>
            <a:pPr marL="0" indent="0">
              <a:buNone/>
            </a:pPr>
            <a:r>
              <a:rPr lang="en-GB" dirty="0"/>
              <a:t>    Questions 7, 9, 10 and 11  (30 </a:t>
            </a:r>
            <a:r>
              <a:rPr lang="en-GB"/>
              <a:t>minutes)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Multiple choice questions</a:t>
            </a:r>
          </a:p>
        </p:txBody>
      </p:sp>
    </p:spTree>
    <p:extLst>
      <p:ext uri="{BB962C8B-B14F-4D97-AF65-F5344CB8AC3E}">
        <p14:creationId xmlns:p14="http://schemas.microsoft.com/office/powerpoint/2010/main" val="3560658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52622"/>
            <a:ext cx="8229600" cy="1350335"/>
          </a:xfrm>
        </p:spPr>
        <p:txBody>
          <a:bodyPr/>
          <a:lstStyle/>
          <a:p>
            <a:r>
              <a:rPr lang="en-US" dirty="0"/>
              <a:t>Learning Outcomes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36874"/>
            <a:ext cx="8229600" cy="3489289"/>
          </a:xfrm>
        </p:spPr>
        <p:txBody>
          <a:bodyPr/>
          <a:lstStyle/>
          <a:p>
            <a:r>
              <a:rPr lang="en-US" dirty="0"/>
              <a:t>Understanding of financial objectives</a:t>
            </a:r>
          </a:p>
          <a:p>
            <a:r>
              <a:rPr lang="en-US" dirty="0"/>
              <a:t>The value of setting financial objectives.</a:t>
            </a:r>
          </a:p>
          <a:p>
            <a:r>
              <a:rPr lang="en-US" dirty="0"/>
              <a:t>The distinction between cash flow and profit.</a:t>
            </a:r>
          </a:p>
          <a:p>
            <a:r>
              <a:rPr lang="en-US" dirty="0"/>
              <a:t>Cash flow objectives.</a:t>
            </a:r>
          </a:p>
          <a:p>
            <a:r>
              <a:rPr lang="en-US" dirty="0"/>
              <a:t>The cash flow statement </a:t>
            </a:r>
          </a:p>
          <a:p>
            <a:r>
              <a:rPr lang="en-US" dirty="0"/>
              <a:t>The cash flow forecast</a:t>
            </a:r>
          </a:p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735492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664269F-5314-0040-933A-5F4D8829BCAE}"/>
              </a:ext>
            </a:extLst>
          </p:cNvPr>
          <p:cNvSpPr txBox="1"/>
          <p:nvPr/>
        </p:nvSpPr>
        <p:spPr>
          <a:xfrm>
            <a:off x="971550" y="1498600"/>
            <a:ext cx="6049963" cy="6921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eaLnBrk="1" hangingPunct="1">
              <a:defRPr/>
            </a:pPr>
            <a:r>
              <a:rPr lang="en-US" sz="4500" b="1" dirty="0" err="1">
                <a:solidFill>
                  <a:schemeClr val="accent4"/>
                </a:solidFill>
                <a:latin typeface="HK Grotesk" pitchFamily="2" charset="77"/>
                <a:ea typeface="ＭＳ Ｐゴシック" charset="0"/>
                <a:cs typeface="Plantin Std"/>
              </a:rPr>
              <a:t>Diolch</a:t>
            </a:r>
            <a:r>
              <a:rPr lang="en-US" sz="4500" dirty="0">
                <a:solidFill>
                  <a:schemeClr val="accent4"/>
                </a:solidFill>
                <a:latin typeface="HK Grotesk Light" pitchFamily="2" charset="77"/>
                <a:ea typeface="ＭＳ Ｐゴシック" charset="0"/>
                <a:cs typeface="Plantin Std"/>
              </a:rPr>
              <a:t> </a:t>
            </a:r>
            <a:r>
              <a:rPr lang="en-US" sz="4500" dirty="0">
                <a:solidFill>
                  <a:srgbClr val="FFFFFF"/>
                </a:solidFill>
                <a:latin typeface="HK Grotesk Light" pitchFamily="2" charset="77"/>
                <a:ea typeface="ＭＳ Ｐゴシック" charset="0"/>
                <a:cs typeface="Plantin Std"/>
              </a:rPr>
              <a:t>| </a:t>
            </a:r>
            <a:r>
              <a:rPr lang="en-US" sz="4500" b="1" dirty="0">
                <a:solidFill>
                  <a:schemeClr val="accent4"/>
                </a:solidFill>
                <a:latin typeface="HK Grotesk" pitchFamily="2" charset="77"/>
                <a:ea typeface="ＭＳ Ｐゴシック" charset="0"/>
                <a:cs typeface="Plantin Std"/>
              </a:rPr>
              <a:t>Thank you</a:t>
            </a:r>
          </a:p>
        </p:txBody>
      </p:sp>
      <p:pic>
        <p:nvPicPr>
          <p:cNvPr id="47107" name="Picture 5">
            <a:extLst>
              <a:ext uri="{FF2B5EF4-FFF2-40B4-BE49-F238E27FC236}">
                <a16:creationId xmlns:a16="http://schemas.microsoft.com/office/drawing/2014/main" id="{3E000759-558F-E047-9665-75085D5E6F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250" y="5260975"/>
            <a:ext cx="98107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Picture 6">
            <a:extLst>
              <a:ext uri="{FF2B5EF4-FFF2-40B4-BE49-F238E27FC236}">
                <a16:creationId xmlns:a16="http://schemas.microsoft.com/office/drawing/2014/main" id="{2391BF32-98F6-1F4B-998D-EDEF8DB28C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7038" y="5260975"/>
            <a:ext cx="98107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52622"/>
            <a:ext cx="8229600" cy="1350335"/>
          </a:xfrm>
        </p:spPr>
        <p:txBody>
          <a:bodyPr/>
          <a:lstStyle/>
          <a:p>
            <a:r>
              <a:rPr lang="en-GB" dirty="0"/>
              <a:t>Understanding of financial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36874"/>
            <a:ext cx="8229600" cy="3489289"/>
          </a:xfrm>
        </p:spPr>
        <p:txBody>
          <a:bodyPr/>
          <a:lstStyle/>
          <a:p>
            <a:r>
              <a:rPr lang="en-GB" b="1" dirty="0"/>
              <a:t>What is a financial objective?</a:t>
            </a:r>
          </a:p>
          <a:p>
            <a:pPr lvl="1"/>
            <a:r>
              <a:rPr lang="en-GB" dirty="0"/>
              <a:t>Is part of the financial planning process of a business.</a:t>
            </a:r>
          </a:p>
          <a:p>
            <a:pPr lvl="1"/>
            <a:r>
              <a:rPr lang="en-GB" dirty="0"/>
              <a:t>Targets of a business that can be expressed in monetary terms within a set timescale.</a:t>
            </a:r>
          </a:p>
          <a:p>
            <a:pPr lvl="1"/>
            <a:r>
              <a:rPr lang="en-GB" dirty="0"/>
              <a:t>Financial objectives are different from other types of objectives.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44951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52622"/>
            <a:ext cx="8229600" cy="1350335"/>
          </a:xfrm>
        </p:spPr>
        <p:txBody>
          <a:bodyPr/>
          <a:lstStyle/>
          <a:p>
            <a:r>
              <a:rPr lang="en-GB" dirty="0"/>
              <a:t>The value of setting financial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02958"/>
            <a:ext cx="8229600" cy="3723206"/>
          </a:xfrm>
        </p:spPr>
        <p:txBody>
          <a:bodyPr/>
          <a:lstStyle/>
          <a:p>
            <a:r>
              <a:rPr lang="en-GB" sz="2800" dirty="0"/>
              <a:t>Acts as a focus for senior management and departments of a business.</a:t>
            </a:r>
          </a:p>
          <a:p>
            <a:r>
              <a:rPr lang="en-GB" sz="2800" dirty="0"/>
              <a:t>Measurement tool: Against previous years, targets, competitors etc.</a:t>
            </a:r>
          </a:p>
          <a:p>
            <a:r>
              <a:rPr lang="en-GB" sz="2800" dirty="0"/>
              <a:t>Improves coordination and efficiency.</a:t>
            </a:r>
          </a:p>
          <a:p>
            <a:r>
              <a:rPr lang="en-GB" sz="2800" dirty="0"/>
              <a:t>Shareholders and other Stakeholders are able to assess the financial viability of a company.</a:t>
            </a:r>
          </a:p>
          <a:p>
            <a:endParaRPr lang="en-GB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997797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52622"/>
            <a:ext cx="8229600" cy="1350335"/>
          </a:xfrm>
        </p:spPr>
        <p:txBody>
          <a:bodyPr/>
          <a:lstStyle/>
          <a:p>
            <a:r>
              <a:rPr lang="en-GB" dirty="0"/>
              <a:t>The value of setting financial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36874"/>
            <a:ext cx="8229600" cy="3489289"/>
          </a:xfrm>
        </p:spPr>
        <p:txBody>
          <a:bodyPr/>
          <a:lstStyle/>
          <a:p>
            <a:r>
              <a:rPr lang="en-GB" sz="2800" dirty="0"/>
              <a:t>Identify and reduce risks.</a:t>
            </a:r>
          </a:p>
          <a:p>
            <a:r>
              <a:rPr lang="en-GB" sz="2800" dirty="0"/>
              <a:t>Anticipate future challenges and threats.</a:t>
            </a:r>
          </a:p>
          <a:p>
            <a:r>
              <a:rPr lang="en-GB" sz="2800" dirty="0"/>
              <a:t>Greater control over your budget and provides valuable data to aid decision making.</a:t>
            </a:r>
          </a:p>
          <a:p>
            <a:r>
              <a:rPr lang="en-GB" sz="2800" dirty="0"/>
              <a:t>Enables a business to grow and increase market share.</a:t>
            </a:r>
          </a:p>
          <a:p>
            <a:endParaRPr lang="en-GB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36203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52622"/>
            <a:ext cx="8229600" cy="1350335"/>
          </a:xfrm>
        </p:spPr>
        <p:txBody>
          <a:bodyPr/>
          <a:lstStyle/>
          <a:p>
            <a:pPr algn="l"/>
            <a:r>
              <a:rPr lang="en-GB" dirty="0"/>
              <a:t>Examples of financial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79674"/>
            <a:ext cx="8229600" cy="3946489"/>
          </a:xfrm>
        </p:spPr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Increase annual revenue by 10% per annum.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Achieve a profit margin of 20% by 2021.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Reduce stock levels.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Maintain a positive cash flow.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Exploit new markets to increase sales.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Purchase new fixed assets to increase efficiencies and reduce overhead costs.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Reduce level of debt.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64281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9460"/>
            <a:ext cx="8229600" cy="1095154"/>
          </a:xfrm>
        </p:spPr>
        <p:txBody>
          <a:bodyPr/>
          <a:lstStyle/>
          <a:p>
            <a:r>
              <a:rPr lang="en-GB" dirty="0"/>
              <a:t>The distinction between cash flow and profit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92326"/>
            <a:ext cx="8229600" cy="3733837"/>
          </a:xfrm>
        </p:spPr>
        <p:txBody>
          <a:bodyPr/>
          <a:lstStyle/>
          <a:p>
            <a:r>
              <a:rPr lang="en-GB" dirty="0"/>
              <a:t>Cash and profit are related BUT are not the same!</a:t>
            </a:r>
          </a:p>
          <a:p>
            <a:r>
              <a:rPr lang="en-GB" dirty="0"/>
              <a:t>Cash is an asset to a business and can be measured at a particular point in time.</a:t>
            </a:r>
          </a:p>
          <a:p>
            <a:r>
              <a:rPr lang="en-GB" dirty="0"/>
              <a:t>Profit can only be earned and measured over time.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79203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9460"/>
            <a:ext cx="8229600" cy="1095154"/>
          </a:xfrm>
        </p:spPr>
        <p:txBody>
          <a:bodyPr/>
          <a:lstStyle/>
          <a:p>
            <a:r>
              <a:rPr lang="en-GB" dirty="0"/>
              <a:t>The distinction between cash flow and profit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92326"/>
            <a:ext cx="8229600" cy="3733837"/>
          </a:xfrm>
        </p:spPr>
        <p:txBody>
          <a:bodyPr/>
          <a:lstStyle/>
          <a:p>
            <a:r>
              <a:rPr lang="en-GB" dirty="0"/>
              <a:t>The difference between them depends on the source of the cash transactions and the basis of accounting.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8014766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PowerPoint template for Kylie">
  <a:themeElements>
    <a:clrScheme name="Custom 3">
      <a:dk1>
        <a:sysClr val="windowText" lastClr="000000"/>
      </a:dk1>
      <a:lt1>
        <a:sysClr val="window" lastClr="FFFFFF"/>
      </a:lt1>
      <a:dk2>
        <a:srgbClr val="1E2144"/>
      </a:dk2>
      <a:lt2>
        <a:srgbClr val="EEECE1"/>
      </a:lt2>
      <a:accent1>
        <a:srgbClr val="3C6FA9"/>
      </a:accent1>
      <a:accent2>
        <a:srgbClr val="202349"/>
      </a:accent2>
      <a:accent3>
        <a:srgbClr val="F6BC1C"/>
      </a:accent3>
      <a:accent4>
        <a:srgbClr val="1F2247"/>
      </a:accent4>
      <a:accent5>
        <a:srgbClr val="6A8EBB"/>
      </a:accent5>
      <a:accent6>
        <a:srgbClr val="E47823"/>
      </a:accent6>
      <a:hlink>
        <a:srgbClr val="F6BC1C"/>
      </a:hlink>
      <a:folHlink>
        <a:srgbClr val="DA512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BS_Corporate-Powerpoint-TEMPLATE-2019" id="{6F85E4EF-9DCB-3F4D-9338-BC790B7DBAC4}" vid="{07CD6D2D-8E7E-8E4B-B951-F13F49614C1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1020</Words>
  <Application>Microsoft Office PowerPoint</Application>
  <PresentationFormat>On-screen Show (4:3)</PresentationFormat>
  <Paragraphs>258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ＭＳ Ｐゴシック</vt:lpstr>
      <vt:lpstr>Arial</vt:lpstr>
      <vt:lpstr>Calibri</vt:lpstr>
      <vt:lpstr>HK Grotesk</vt:lpstr>
      <vt:lpstr>HK Grotesk Light</vt:lpstr>
      <vt:lpstr>Plantin Std</vt:lpstr>
      <vt:lpstr>Plantin Std Light</vt:lpstr>
      <vt:lpstr>Wingdings</vt:lpstr>
      <vt:lpstr>PowerPoint template for Kylie</vt:lpstr>
      <vt:lpstr>PowerPoint Presentation</vt:lpstr>
      <vt:lpstr>Setting Financial Objectives Focus- Cash Flow</vt:lpstr>
      <vt:lpstr>Learning Outcomes</vt:lpstr>
      <vt:lpstr>Understanding of financial objectives</vt:lpstr>
      <vt:lpstr>The value of setting financial objectives</vt:lpstr>
      <vt:lpstr>The value of setting financial objectives</vt:lpstr>
      <vt:lpstr>Examples of financial objectives</vt:lpstr>
      <vt:lpstr>The distinction between cash flow and profit</vt:lpstr>
      <vt:lpstr>The distinction between cash flow and profit</vt:lpstr>
      <vt:lpstr>The Cash Flow Statement</vt:lpstr>
      <vt:lpstr>The Cash Flow Statement</vt:lpstr>
      <vt:lpstr>The Cash Flow Statement</vt:lpstr>
      <vt:lpstr>The Cash Flow Statement</vt:lpstr>
      <vt:lpstr>The Cash Flow Statement</vt:lpstr>
      <vt:lpstr>The Cash Flow Statement</vt:lpstr>
      <vt:lpstr>The Cash Flow Statement</vt:lpstr>
      <vt:lpstr>The Cash Flow Statement</vt:lpstr>
      <vt:lpstr>The Cash Flow Statement</vt:lpstr>
      <vt:lpstr>The Forecasted Cash Flow Statement</vt:lpstr>
      <vt:lpstr>The  Cash Flow Statement</vt:lpstr>
      <vt:lpstr>The  Cash Flow Statement</vt:lpstr>
      <vt:lpstr>The  Cash Flow Forecast</vt:lpstr>
      <vt:lpstr>The  Cash Flow Forecast</vt:lpstr>
      <vt:lpstr>The  Cash Flow Forecast</vt:lpstr>
      <vt:lpstr>The  Cash Flow Forecast</vt:lpstr>
      <vt:lpstr>Cash Flow Objectives</vt:lpstr>
      <vt:lpstr>Cash Flow Objectives Examples</vt:lpstr>
      <vt:lpstr>Limitations of a cash flow forecast</vt:lpstr>
      <vt:lpstr>Activities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Dafydd Davies</dc:creator>
  <cp:lastModifiedBy>Emma Davies [emd31]</cp:lastModifiedBy>
  <cp:revision>136</cp:revision>
  <cp:lastPrinted>2019-10-03T11:25:00Z</cp:lastPrinted>
  <dcterms:created xsi:type="dcterms:W3CDTF">2014-10-24T09:38:54Z</dcterms:created>
  <dcterms:modified xsi:type="dcterms:W3CDTF">2019-10-03T12:21:12Z</dcterms:modified>
</cp:coreProperties>
</file>