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0" r:id="rId2"/>
    <p:sldId id="262" r:id="rId3"/>
    <p:sldId id="263" r:id="rId4"/>
    <p:sldId id="265" r:id="rId5"/>
    <p:sldId id="287" r:id="rId6"/>
    <p:sldId id="266" r:id="rId7"/>
    <p:sldId id="271" r:id="rId8"/>
    <p:sldId id="288" r:id="rId9"/>
    <p:sldId id="256" r:id="rId10"/>
    <p:sldId id="289" r:id="rId11"/>
    <p:sldId id="259" r:id="rId12"/>
    <p:sldId id="285" r:id="rId13"/>
    <p:sldId id="264" r:id="rId14"/>
    <p:sldId id="269" r:id="rId15"/>
    <p:sldId id="278" r:id="rId16"/>
    <p:sldId id="268" r:id="rId17"/>
    <p:sldId id="273" r:id="rId18"/>
    <p:sldId id="274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88" autoAdjust="0"/>
  </p:normalViewPr>
  <p:slideViewPr>
    <p:cSldViewPr>
      <p:cViewPr varScale="1">
        <p:scale>
          <a:sx n="67" d="100"/>
          <a:sy n="67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50EFA-5D5A-4D91-8EF6-24B58D452214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39185-1F2D-4090-8CA5-D67819EE3B9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2.0/?ref=ccsearch&amp;atype=rich" TargetMode="External"/><Relationship Id="rId3" Type="http://schemas.openxmlformats.org/officeDocument/2006/relationships/hyperlink" Target="https://www.flickr.com/photos/63155554@N02/18778241674" TargetMode="External"/><Relationship Id="rId7" Type="http://schemas.openxmlformats.org/officeDocument/2006/relationships/hyperlink" Target="https://www.flickr.com/photos/48957475@N0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flickr.com/photos/48957475@N00/1574432369" TargetMode="External"/><Relationship Id="rId5" Type="http://schemas.openxmlformats.org/officeDocument/2006/relationships/hyperlink" Target="https://ccsearch.creativecommons.org/photos/null?ref=ccsearch&amp;atype=rich" TargetMode="External"/><Relationship Id="rId4" Type="http://schemas.openxmlformats.org/officeDocument/2006/relationships/hyperlink" Target="https://www.flickr.com/photos/63155554@N02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34108485@N00/472586056" TargetMode="External"/><Relationship Id="rId13" Type="http://schemas.openxmlformats.org/officeDocument/2006/relationships/hyperlink" Target="https://creativecommons.org/licenses/by-nc/2.0/?ref=ccsearch&amp;atype=rich" TargetMode="External"/><Relationship Id="rId3" Type="http://schemas.openxmlformats.org/officeDocument/2006/relationships/hyperlink" Target="https://www.flickr.com/photos/54591706@N02/16221300454" TargetMode="External"/><Relationship Id="rId7" Type="http://schemas.openxmlformats.org/officeDocument/2006/relationships/hyperlink" Target="https://creativecommons.org/licenses/by/2.0/?ref=ccsearch&amp;atype=rich" TargetMode="External"/><Relationship Id="rId12" Type="http://schemas.openxmlformats.org/officeDocument/2006/relationships/hyperlink" Target="https://www.flickr.com/photos/132318516@N08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flickr.com/photos/54591706@N02/16843981465" TargetMode="External"/><Relationship Id="rId11" Type="http://schemas.openxmlformats.org/officeDocument/2006/relationships/hyperlink" Target="https://www.flickr.com/photos/132318516@N08/28788318155" TargetMode="External"/><Relationship Id="rId5" Type="http://schemas.openxmlformats.org/officeDocument/2006/relationships/hyperlink" Target="https://ccsearch.creativecommons.org/photos/null?ref=ccsearch&amp;atype=rich" TargetMode="External"/><Relationship Id="rId10" Type="http://schemas.openxmlformats.org/officeDocument/2006/relationships/hyperlink" Target="https://creativecommons.org/licenses/by-nc-sa/2.0/?ref=ccsearch&amp;atype=rich" TargetMode="External"/><Relationship Id="rId4" Type="http://schemas.openxmlformats.org/officeDocument/2006/relationships/hyperlink" Target="https://www.flickr.com/photos/54591706@N02" TargetMode="External"/><Relationship Id="rId9" Type="http://schemas.openxmlformats.org/officeDocument/2006/relationships/hyperlink" Target="https://www.flickr.com/photos/34108485@N00" TargetMode="Externa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2.0/?ref=ccsearch&amp;atype=rich" TargetMode="External"/><Relationship Id="rId3" Type="http://schemas.openxmlformats.org/officeDocument/2006/relationships/hyperlink" Target="https://www.flickr.com/photos/63155554@N02/18778241674" TargetMode="External"/><Relationship Id="rId7" Type="http://schemas.openxmlformats.org/officeDocument/2006/relationships/hyperlink" Target="https://www.flickr.com/photos/48957475@N00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flickr.com/photos/48957475@N00/1574432369" TargetMode="External"/><Relationship Id="rId5" Type="http://schemas.openxmlformats.org/officeDocument/2006/relationships/hyperlink" Target="https://ccsearch.creativecommons.org/photos/null?ref=ccsearch&amp;atype=rich" TargetMode="External"/><Relationship Id="rId4" Type="http://schemas.openxmlformats.org/officeDocument/2006/relationships/hyperlink" Target="https://www.flickr.com/photos/63155554@N02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"The spread of antimicrobial resistance"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by 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DES Daughter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 licensed under </a:t>
            </a:r>
            <a:r>
              <a:rPr lang="en-US" sz="1200" b="0" i="0" u="none" strike="noStrike" kern="1200" cap="all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CC BY-NC-SA 2.0</a:t>
            </a:r>
            <a:endParaRPr lang="en-US" sz="1200" b="0" i="0" u="none" strike="noStrike" kern="1200" cap="all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"nuke.jpg"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by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neilhinchley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 licensed under </a:t>
            </a:r>
            <a:r>
              <a:rPr lang="en-US" sz="1200" b="0" i="0" u="none" strike="noStrike" kern="1200" cap="all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CC BY-NC-ND 2.0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39185-1F2D-4090-8CA5-D67819EE3B9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Compound structures available</a:t>
            </a:r>
            <a:r>
              <a:rPr lang="en-GB" baseline="0" dirty="0"/>
              <a:t> from KEGG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39185-1F2D-4090-8CA5-D67819EE3B91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"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Neisseria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gonorrhoeae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 Bacteria"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by 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NIAID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 licensed under </a:t>
            </a:r>
            <a:r>
              <a:rPr lang="en-US" sz="1200" b="0" i="0" u="none" strike="noStrike" kern="1200" cap="all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CC BY 2.0</a:t>
            </a:r>
            <a:r>
              <a:rPr lang="en-US" sz="1200" b="0" i="0" u="none" strike="noStrike" kern="1200" cap="al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b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"Mycobacterium tuberculosis Bacteria"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by 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NIAID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 licensed under </a:t>
            </a:r>
            <a:r>
              <a:rPr lang="en-US" sz="1200" b="0" i="0" u="none" strike="noStrike" kern="1200" cap="all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CC BY 2.0 </a:t>
            </a:r>
            <a:endParaRPr lang="en-US" sz="1200" b="0" i="0" u="none" strike="noStrike" kern="1200" cap="all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"mold on the pumpkin"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by 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/>
              </a:rPr>
              <a:t>Cornell Fungi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 licensed under </a:t>
            </a:r>
            <a:r>
              <a:rPr lang="en-US" sz="1200" b="0" i="0" u="none" strike="noStrike" kern="1200" cap="all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/>
              </a:rPr>
              <a:t>CC BY-NC-SA 2.0 </a:t>
            </a:r>
            <a:endParaRPr lang="en-US" sz="1200" b="0" i="0" u="none" strike="noStrike" kern="1200" cap="all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/>
              </a:rPr>
              <a:t>"H1N1 Influenza Virus Particles"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by 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/>
              </a:rPr>
              <a:t>National Institutes of Health (NIH)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 licensed under </a:t>
            </a:r>
            <a:r>
              <a:rPr lang="en-US" sz="1200" b="0" i="0" u="none" strike="noStrike" kern="1200" cap="all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13"/>
              </a:rPr>
              <a:t>CC BY-NC 2.0</a:t>
            </a:r>
            <a:endParaRPr lang="en-US" sz="1200" b="0" i="0" u="none" strike="noStrike" kern="1200" cap="all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39185-1F2D-4090-8CA5-D67819EE3B91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"The spread of antimicrobial resistance"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by 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DES Daughter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 licensed under </a:t>
            </a:r>
            <a:r>
              <a:rPr lang="en-US" sz="1200" b="0" i="0" u="none" strike="noStrike" kern="1200" cap="all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CC BY-NC-SA 2.0</a:t>
            </a:r>
            <a:endParaRPr lang="en-US" sz="1200" b="0" i="0" u="none" strike="noStrike" kern="1200" cap="all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"nuke.jpg"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by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neilhinchley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 licensed under </a:t>
            </a:r>
            <a:r>
              <a:rPr lang="en-US" sz="1200" b="0" i="0" u="none" strike="noStrike" kern="1200" cap="all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CC BY-NC-ND 2.0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39185-1F2D-4090-8CA5-D67819EE3B91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BA7-7F63-4AF1-B44E-67B8032DB32A}" type="datetimeFigureOut">
              <a:rPr lang="en-US" smtClean="0"/>
              <a:pPr/>
              <a:t>4/30/2020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C547-C7CA-4D9B-8572-4A989D36F3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BA7-7F63-4AF1-B44E-67B8032DB32A}" type="datetimeFigureOut">
              <a:rPr lang="en-US" smtClean="0"/>
              <a:pPr/>
              <a:t>4/30/2020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C547-C7CA-4D9B-8572-4A989D36F3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BA7-7F63-4AF1-B44E-67B8032DB32A}" type="datetimeFigureOut">
              <a:rPr lang="en-US" smtClean="0"/>
              <a:pPr/>
              <a:t>4/30/2020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C547-C7CA-4D9B-8572-4A989D36F3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BA7-7F63-4AF1-B44E-67B8032DB32A}" type="datetimeFigureOut">
              <a:rPr lang="en-US" smtClean="0"/>
              <a:pPr/>
              <a:t>4/30/2020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C547-C7CA-4D9B-8572-4A989D36F3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BA7-7F63-4AF1-B44E-67B8032DB32A}" type="datetimeFigureOut">
              <a:rPr lang="en-US" smtClean="0"/>
              <a:pPr/>
              <a:t>4/30/2020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C547-C7CA-4D9B-8572-4A989D36F3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BA7-7F63-4AF1-B44E-67B8032DB32A}" type="datetimeFigureOut">
              <a:rPr lang="en-US" smtClean="0"/>
              <a:pPr/>
              <a:t>4/30/2020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C547-C7CA-4D9B-8572-4A989D36F3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BA7-7F63-4AF1-B44E-67B8032DB32A}" type="datetimeFigureOut">
              <a:rPr lang="en-US" smtClean="0"/>
              <a:pPr/>
              <a:t>4/30/2020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C547-C7CA-4D9B-8572-4A989D36F3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BA7-7F63-4AF1-B44E-67B8032DB32A}" type="datetimeFigureOut">
              <a:rPr lang="en-US" smtClean="0"/>
              <a:pPr/>
              <a:t>4/30/2020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C547-C7CA-4D9B-8572-4A989D36F3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BA7-7F63-4AF1-B44E-67B8032DB32A}" type="datetimeFigureOut">
              <a:rPr lang="en-US" smtClean="0"/>
              <a:pPr/>
              <a:t>4/30/2020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C547-C7CA-4D9B-8572-4A989D36F3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BA7-7F63-4AF1-B44E-67B8032DB32A}" type="datetimeFigureOut">
              <a:rPr lang="en-US" smtClean="0"/>
              <a:pPr/>
              <a:t>4/30/2020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C547-C7CA-4D9B-8572-4A989D36F3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EBA7-7F63-4AF1-B44E-67B8032DB32A}" type="datetimeFigureOut">
              <a:rPr lang="en-US" smtClean="0"/>
              <a:pPr/>
              <a:t>4/30/2020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C547-C7CA-4D9B-8572-4A989D36F3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4EBA7-7F63-4AF1-B44E-67B8032DB32A}" type="datetimeFigureOut">
              <a:rPr lang="en-US" smtClean="0"/>
              <a:pPr/>
              <a:t>4/30/2020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6C547-C7CA-4D9B-8572-4A989D36F30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google.com/url?sa=i&amp;url=https%3A%2F%2Fcreativecommons.org%2Fabout%2Fdownloads%2F&amp;psig=AOvVaw1z5jkpgI-JR6sTTL19jgPQ&amp;ust=1588257420999000&amp;source=images&amp;cd=vfe&amp;ved=0CAIQjRxqFwoTCOiqoo3ujekCFQAAAAAdAAAAABAD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google.co.uk/url?sa=i&amp;rct=j&amp;q=&amp;esrc=s&amp;source=imgres&amp;cd=&amp;cad=rja&amp;uact=8&amp;ved=0ahUKEwiR76alhajRAhXCPhQKHR5xDbsQjRwIBw&amp;url=http://www.bbc.com/news/health-30416844&amp;psig=AFQjCNF4ZUHSeigZ7CHZjTDI_XflHV_R_g&amp;ust=1483603883526291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gres&amp;cd=&amp;cad=rja&amp;uact=8&amp;ved=0ahUKEwiR76alhajRAhXCPhQKHR5xDbsQjRwIBw&amp;url=http://www.bbc.com/news/health-30416844&amp;psig=AFQjCNF4ZUHSeigZ7CHZjTDI_XflHV_R_g&amp;ust=1483603883526291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gres&amp;cd=&amp;cad=rja&amp;uact=8&amp;ved=0ahUKEwiR76alhajRAhXCPhQKHR5xDbsQjRwIBw&amp;url=http://www.bbc.com/news/health-30416844&amp;psig=AFQjCNF4ZUHSeigZ7CHZjTDI_XflHV_R_g&amp;ust=1483603883526291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hyperlink" Target="http://www.google.co.uk/url?sa=i&amp;rct=j&amp;q=&amp;esrc=s&amp;source=imgres&amp;cd=&amp;cad=rja&amp;uact=8&amp;ved=0ahUKEwiR76alhajRAhXCPhQKHR5xDbsQjRwIBw&amp;url=http://www.bbc.com/news/health-30416844&amp;psig=AFQjCNF4ZUHSeigZ7CHZjTDI_XflHV_R_g&amp;ust=148360388352629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www.google.com/url?sa=i&amp;url=https%3A%2F%2Fcreativecommons.org%2Fabout%2Fdownloads%2F&amp;psig=AOvVaw1z5jkpgI-JR6sTTL19jgPQ&amp;ust=1588257420999000&amp;source=images&amp;cd=vfe&amp;ved=0CAIQjRxqFwoTCOiqoo3ujekCFQAAAAAdAAAAABA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url=https%3A%2F%2Fen.wikipedia.org%2Fwiki%2FPenicillin&amp;psig=AOvVaw1i_A_SCM5eSgxugfCuSX7e&amp;ust=1588258454029000&amp;source=images&amp;cd=vfe&amp;ved=0CAIQjRxqFwoTCJiO6PnxjekCFQAAAAAdAAAAABAD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www.genome.jp/Fig/compound/C15714.gi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3.png"/><Relationship Id="rId4" Type="http://schemas.openxmlformats.org/officeDocument/2006/relationships/image" Target="../media/image11.jpeg"/><Relationship Id="rId9" Type="http://schemas.openxmlformats.org/officeDocument/2006/relationships/hyperlink" Target="https://www.google.com/url?sa=i&amp;url=https%3A%2F%2Fcreativecommons.org%2Fabout%2Fdownloads%2F&amp;psig=AOvVaw1z5jkpgI-JR6sTTL19jgPQ&amp;ust=1588257420999000&amp;source=images&amp;cd=vfe&amp;ved=0CAIQjRxqFwoTCOiqoo3ujekCFQAAAAAdAAAAABA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nuke.jpg"/>
          <p:cNvPicPr>
            <a:picLocks noChangeAspect="1" noChangeArrowheads="1"/>
          </p:cNvPicPr>
          <p:nvPr/>
        </p:nvPicPr>
        <p:blipFill>
          <a:blip r:embed="rId3"/>
          <a:srcRect t="27397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43636" y="4000504"/>
            <a:ext cx="32147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What are antibiotics ?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What is antimicrobial resistance (AMR) ?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Consequences of AMR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What can we do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85784" y="-51980"/>
            <a:ext cx="97401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</a:rPr>
              <a:t>Microbiology and the antibiotic apocalypse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22530" name="Picture 2" descr="The spread of antimicrobial resistan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786190"/>
            <a:ext cx="3319766" cy="2821801"/>
          </a:xfrm>
          <a:prstGeom prst="rect">
            <a:avLst/>
          </a:prstGeom>
          <a:noFill/>
        </p:spPr>
      </p:pic>
      <p:pic>
        <p:nvPicPr>
          <p:cNvPr id="8" name="Picture 4" descr="Downloads - Creative Common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58280" y="6572272"/>
            <a:ext cx="315943" cy="315943"/>
          </a:xfrm>
          <a:prstGeom prst="rect">
            <a:avLst/>
          </a:prstGeom>
          <a:noFill/>
        </p:spPr>
      </p:pic>
      <p:pic>
        <p:nvPicPr>
          <p:cNvPr id="9" name="Picture 4" descr="Downloads - Creative Common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2719" y="3786190"/>
            <a:ext cx="315943" cy="3159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Arrow 14"/>
          <p:cNvSpPr/>
          <p:nvPr/>
        </p:nvSpPr>
        <p:spPr>
          <a:xfrm>
            <a:off x="4083074" y="1875224"/>
            <a:ext cx="2928958" cy="28575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297256" y="2482447"/>
            <a:ext cx="3500462" cy="28575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083074" y="2178836"/>
            <a:ext cx="928694" cy="28575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3368694" y="2786058"/>
            <a:ext cx="928694" cy="28575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4583140" y="1571612"/>
            <a:ext cx="1214446" cy="28575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285984" y="5274246"/>
            <a:ext cx="1357322" cy="92869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572132" y="5202808"/>
            <a:ext cx="1071570" cy="10001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4143372" y="5059932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AM1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43372" y="5988626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AM2</a:t>
            </a:r>
          </a:p>
        </p:txBody>
      </p:sp>
      <p:cxnSp>
        <p:nvCxnSpPr>
          <p:cNvPr id="24" name="Straight Arrow Connector 23"/>
          <p:cNvCxnSpPr>
            <a:stCxn id="23" idx="1"/>
          </p:cNvCxnSpPr>
          <p:nvPr/>
        </p:nvCxnSpPr>
        <p:spPr>
          <a:xfrm rot="10800000">
            <a:off x="3714744" y="6060064"/>
            <a:ext cx="428628" cy="1132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1" idx="3"/>
            <a:endCxn id="23" idx="3"/>
          </p:cNvCxnSpPr>
          <p:nvPr/>
        </p:nvCxnSpPr>
        <p:spPr>
          <a:xfrm rot="5400000">
            <a:off x="5193759" y="5637991"/>
            <a:ext cx="116818" cy="9537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" idx="7"/>
            <a:endCxn id="22" idx="1"/>
          </p:cNvCxnSpPr>
          <p:nvPr/>
        </p:nvCxnSpPr>
        <p:spPr>
          <a:xfrm rot="5400000" flipH="1" flipV="1">
            <a:off x="3711125" y="4978004"/>
            <a:ext cx="165652" cy="6988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2" idx="3"/>
          </p:cNvCxnSpPr>
          <p:nvPr/>
        </p:nvCxnSpPr>
        <p:spPr>
          <a:xfrm>
            <a:off x="4775276" y="5244598"/>
            <a:ext cx="725418" cy="243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 flipV="1">
            <a:off x="3714744" y="5429264"/>
            <a:ext cx="500066" cy="14287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857752" y="5929330"/>
            <a:ext cx="571504" cy="7143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3753" y="1598619"/>
            <a:ext cx="7978775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1557190" y="559338"/>
            <a:ext cx="5825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/>
              <a:t>The timeline of antibiotic drug development and resistance</a:t>
            </a:r>
            <a:endParaRPr lang="en-US" b="1" u="sng" dirty="0"/>
          </a:p>
        </p:txBody>
      </p:sp>
      <p:sp>
        <p:nvSpPr>
          <p:cNvPr id="31" name="TextBox 30"/>
          <p:cNvSpPr txBox="1"/>
          <p:nvPr/>
        </p:nvSpPr>
        <p:spPr>
          <a:xfrm>
            <a:off x="3571868" y="1500174"/>
            <a:ext cx="901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Gentamicin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3000364" y="1866117"/>
            <a:ext cx="984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Carbapenem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3000364" y="2143116"/>
            <a:ext cx="845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Methicillin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2143108" y="2509059"/>
            <a:ext cx="1013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Streptomycin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2368292" y="2794811"/>
            <a:ext cx="846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Tetracyclin</a:t>
            </a:r>
            <a:endParaRPr lang="en-US" sz="1200" dirty="0"/>
          </a:p>
        </p:txBody>
      </p:sp>
      <p:sp>
        <p:nvSpPr>
          <p:cNvPr id="36" name="Right Arrow 35"/>
          <p:cNvSpPr/>
          <p:nvPr/>
        </p:nvSpPr>
        <p:spPr>
          <a:xfrm>
            <a:off x="6858016" y="2214554"/>
            <a:ext cx="928694" cy="28575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6572264" y="1571612"/>
            <a:ext cx="571504" cy="28575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171318" y="1580365"/>
            <a:ext cx="729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Linezolid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7786710" y="2223307"/>
            <a:ext cx="726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Cefixime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mr death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071546"/>
            <a:ext cx="5943600" cy="4600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4" y="2071678"/>
            <a:ext cx="762587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786710" y="2143116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Data from Wales 2008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4414" y="1071546"/>
            <a:ext cx="4467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What does it mean in reality?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857356" y="4720248"/>
            <a:ext cx="56793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1-2% of hospitalisations due to sepsis (</a:t>
            </a:r>
            <a:r>
              <a:rPr lang="en-GB" dirty="0" err="1"/>
              <a:t>septicemia</a:t>
            </a:r>
            <a:r>
              <a:rPr lang="en-GB" dirty="0"/>
              <a:t>)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Sepsis kills more hospitalised people than any other cause.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200,000 deaths per year in the USA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67097" y="357166"/>
            <a:ext cx="1562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/>
              <a:t>O’Neill Report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596" y="1888728"/>
            <a:ext cx="447949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400" u="sng" dirty="0"/>
              <a:t>Global public awareness</a:t>
            </a:r>
          </a:p>
          <a:p>
            <a:pPr marL="342900" indent="-342900">
              <a:buAutoNum type="arabicPeriod"/>
            </a:pPr>
            <a:endParaRPr lang="en-GB" sz="1400" dirty="0"/>
          </a:p>
          <a:p>
            <a:pPr marL="342900" indent="-342900">
              <a:buAutoNum type="arabicPeriod"/>
            </a:pPr>
            <a:r>
              <a:rPr lang="en-GB" sz="1400" u="sng" dirty="0"/>
              <a:t>Improve hygiene – prevent spread of disease</a:t>
            </a:r>
          </a:p>
          <a:p>
            <a:pPr marL="342900" indent="-342900">
              <a:buAutoNum type="arabicPeriod"/>
            </a:pPr>
            <a:endParaRPr lang="en-GB" sz="1400" dirty="0"/>
          </a:p>
          <a:p>
            <a:pPr marL="342900" indent="-342900">
              <a:buAutoNum type="arabicPeriod"/>
            </a:pPr>
            <a:r>
              <a:rPr lang="en-GB" sz="1400" dirty="0"/>
              <a:t>Reduce use of antibiotics in agriculture</a:t>
            </a:r>
          </a:p>
          <a:p>
            <a:pPr marL="342900" indent="-342900">
              <a:buAutoNum type="arabicPeriod"/>
            </a:pPr>
            <a:endParaRPr lang="en-GB" sz="1400" dirty="0"/>
          </a:p>
          <a:p>
            <a:pPr marL="342900" indent="-342900">
              <a:buAutoNum type="arabicPeriod"/>
            </a:pPr>
            <a:r>
              <a:rPr lang="en-GB" sz="1400" dirty="0"/>
              <a:t>Increased monitoring of AM use and AMR</a:t>
            </a:r>
          </a:p>
          <a:p>
            <a:pPr marL="342900" indent="-342900">
              <a:buAutoNum type="arabicPeriod"/>
            </a:pPr>
            <a:endParaRPr lang="en-GB" sz="1400" dirty="0"/>
          </a:p>
          <a:p>
            <a:pPr marL="342900" indent="-342900">
              <a:buAutoNum type="arabicPeriod"/>
            </a:pPr>
            <a:r>
              <a:rPr lang="en-GB" sz="1400" dirty="0"/>
              <a:t>New rapid diagnostics to prevent unnecessary AM use</a:t>
            </a:r>
          </a:p>
          <a:p>
            <a:pPr marL="342900" indent="-342900">
              <a:buAutoNum type="arabicPeriod"/>
            </a:pPr>
            <a:endParaRPr lang="en-GB" sz="1400" dirty="0"/>
          </a:p>
          <a:p>
            <a:pPr marL="342900" indent="-342900">
              <a:buAutoNum type="arabicPeriod"/>
            </a:pPr>
            <a:r>
              <a:rPr lang="en-GB" sz="1400" u="sng" dirty="0"/>
              <a:t>Increase vaccination and other alternatives to AMs</a:t>
            </a:r>
          </a:p>
          <a:p>
            <a:pPr marL="342900" indent="-342900">
              <a:buAutoNum type="arabicPeriod"/>
            </a:pPr>
            <a:endParaRPr lang="en-GB" sz="1400" dirty="0"/>
          </a:p>
          <a:p>
            <a:pPr marL="342900" indent="-342900">
              <a:buAutoNum type="arabicPeriod"/>
            </a:pPr>
            <a:r>
              <a:rPr lang="en-GB" sz="1400" dirty="0"/>
              <a:t>Support more jobs in infectious disease *</a:t>
            </a:r>
          </a:p>
          <a:p>
            <a:pPr marL="342900" indent="-342900">
              <a:buAutoNum type="arabicPeriod"/>
            </a:pPr>
            <a:endParaRPr lang="en-GB" sz="1400" dirty="0"/>
          </a:p>
          <a:p>
            <a:pPr marL="342900" indent="-342900">
              <a:buAutoNum type="arabicPeriod"/>
            </a:pPr>
            <a:r>
              <a:rPr lang="en-GB" sz="1400" dirty="0"/>
              <a:t>A global fund to support un-commercial research</a:t>
            </a:r>
          </a:p>
          <a:p>
            <a:pPr marL="342900" indent="-342900">
              <a:buAutoNum type="arabicPeriod"/>
            </a:pPr>
            <a:endParaRPr lang="en-GB" sz="1400" dirty="0"/>
          </a:p>
          <a:p>
            <a:pPr marL="342900" indent="-342900">
              <a:buAutoNum type="arabicPeriod"/>
            </a:pPr>
            <a:r>
              <a:rPr lang="en-GB" sz="1400" dirty="0"/>
              <a:t>Incentives to develop new and improved AMs</a:t>
            </a:r>
          </a:p>
          <a:p>
            <a:pPr marL="342900" indent="-342900"/>
            <a:r>
              <a:rPr lang="en-GB" sz="1400" dirty="0"/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000108"/>
            <a:ext cx="390414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Image result for amr death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94721" r="43509" b="-932"/>
          <a:stretch>
            <a:fillRect/>
          </a:stretch>
        </p:blipFill>
        <p:spPr bwMode="auto">
          <a:xfrm>
            <a:off x="5000628" y="6572272"/>
            <a:ext cx="3357586" cy="285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8228" y="2049370"/>
            <a:ext cx="46538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/>
              <a:t>Public awareness:</a:t>
            </a:r>
          </a:p>
          <a:p>
            <a:endParaRPr lang="en-GB" dirty="0"/>
          </a:p>
          <a:p>
            <a:r>
              <a:rPr lang="en-GB" dirty="0"/>
              <a:t>Antibiotics only work against bacteria</a:t>
            </a:r>
          </a:p>
          <a:p>
            <a:endParaRPr lang="en-GB" dirty="0"/>
          </a:p>
          <a:p>
            <a:r>
              <a:rPr lang="en-GB" dirty="0"/>
              <a:t>Most infections are resolved by immune system</a:t>
            </a:r>
          </a:p>
          <a:p>
            <a:endParaRPr lang="en-GB" dirty="0"/>
          </a:p>
          <a:p>
            <a:r>
              <a:rPr lang="en-GB" dirty="0"/>
              <a:t>Nearly ¾ of antibiotics prescribed unnecessarily</a:t>
            </a:r>
          </a:p>
          <a:p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428736"/>
            <a:ext cx="336613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Image result for amr death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94721" r="43509" b="-932"/>
          <a:stretch>
            <a:fillRect/>
          </a:stretch>
        </p:blipFill>
        <p:spPr bwMode="auto">
          <a:xfrm>
            <a:off x="5572132" y="4714884"/>
            <a:ext cx="3357586" cy="285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285860"/>
            <a:ext cx="3857652" cy="35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286380" y="773652"/>
            <a:ext cx="181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Carriage of MRSA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10" y="1714488"/>
            <a:ext cx="30003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Hygiene:</a:t>
            </a:r>
          </a:p>
          <a:p>
            <a:endParaRPr lang="en-GB" dirty="0"/>
          </a:p>
          <a:p>
            <a:r>
              <a:rPr lang="en-GB" dirty="0"/>
              <a:t>Stop spread of drug-resistant bacteria.</a:t>
            </a:r>
          </a:p>
          <a:p>
            <a:endParaRPr lang="en-GB" dirty="0"/>
          </a:p>
          <a:p>
            <a:r>
              <a:rPr lang="en-GB" dirty="0"/>
              <a:t>Hand washing key – not just alcohol wipes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714356"/>
            <a:ext cx="2734851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b="1" u="sng" dirty="0"/>
          </a:p>
          <a:p>
            <a:endParaRPr lang="en-GB" b="1" u="sng" dirty="0"/>
          </a:p>
          <a:p>
            <a:endParaRPr lang="en-GB" b="1" u="sng" dirty="0"/>
          </a:p>
          <a:p>
            <a:endParaRPr lang="en-GB" b="1" u="sng" dirty="0"/>
          </a:p>
          <a:p>
            <a:endParaRPr lang="en-GB" b="1" u="sng" dirty="0"/>
          </a:p>
          <a:p>
            <a:endParaRPr lang="en-GB" b="1" u="sng" dirty="0"/>
          </a:p>
          <a:p>
            <a:endParaRPr lang="en-GB" b="1" u="sng" dirty="0"/>
          </a:p>
          <a:p>
            <a:endParaRPr lang="en-GB" b="1" u="sng" dirty="0"/>
          </a:p>
          <a:p>
            <a:endParaRPr lang="en-GB" b="1" u="sng" dirty="0"/>
          </a:p>
          <a:p>
            <a:endParaRPr lang="en-GB" b="1" u="sng" dirty="0"/>
          </a:p>
          <a:p>
            <a:endParaRPr lang="en-GB" b="1" u="sng" dirty="0"/>
          </a:p>
          <a:p>
            <a:r>
              <a:rPr lang="en-GB" b="1" u="sng" dirty="0"/>
              <a:t>Alternatives to Antibiotics:</a:t>
            </a:r>
          </a:p>
          <a:p>
            <a:endParaRPr lang="en-GB" dirty="0"/>
          </a:p>
          <a:p>
            <a:r>
              <a:rPr lang="en-GB" dirty="0"/>
              <a:t>Vaccination</a:t>
            </a:r>
          </a:p>
          <a:p>
            <a:endParaRPr lang="en-GB" dirty="0"/>
          </a:p>
          <a:p>
            <a:r>
              <a:rPr lang="en-GB" dirty="0" err="1"/>
              <a:t>Bacteriophage</a:t>
            </a:r>
            <a:r>
              <a:rPr lang="en-GB" dirty="0"/>
              <a:t> Therapy</a:t>
            </a:r>
          </a:p>
          <a:p>
            <a:endParaRPr lang="en-GB" dirty="0"/>
          </a:p>
          <a:p>
            <a:r>
              <a:rPr lang="en-GB" dirty="0"/>
              <a:t>Other approaches...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b="10467"/>
          <a:stretch>
            <a:fillRect/>
          </a:stretch>
        </p:blipFill>
        <p:spPr bwMode="auto">
          <a:xfrm>
            <a:off x="4643438" y="3214686"/>
            <a:ext cx="2643206" cy="334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ight Arrow 9"/>
          <p:cNvSpPr/>
          <p:nvPr/>
        </p:nvSpPr>
        <p:spPr>
          <a:xfrm>
            <a:off x="4214810" y="4071942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 flipH="1">
            <a:off x="7286644" y="4500570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flipH="1">
            <a:off x="7286644" y="5286388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 flipH="1">
            <a:off x="7286644" y="6143644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3753" y="142852"/>
            <a:ext cx="7978775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1500166" y="416462"/>
            <a:ext cx="3931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 new antibiotics approved since 2015</a:t>
            </a:r>
            <a:endParaRPr lang="en-US" dirty="0"/>
          </a:p>
        </p:txBody>
      </p:sp>
      <p:pic>
        <p:nvPicPr>
          <p:cNvPr id="16" name="Picture 2" descr="Image result for amr death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94721" r="43509" b="-932"/>
          <a:stretch>
            <a:fillRect/>
          </a:stretch>
        </p:blipFill>
        <p:spPr bwMode="auto">
          <a:xfrm>
            <a:off x="4286248" y="6572272"/>
            <a:ext cx="3357586" cy="285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berystwyth University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357166"/>
            <a:ext cx="31019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IBERS_logo_centred__300dpi_9797CAC_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37369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940253">
            <a:off x="788146" y="2216104"/>
            <a:ext cx="2441468" cy="360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17187" t="18333" r="18594" b="14166"/>
          <a:stretch>
            <a:fillRect/>
          </a:stretch>
        </p:blipFill>
        <p:spPr bwMode="auto">
          <a:xfrm rot="894065">
            <a:off x="2918706" y="2447202"/>
            <a:ext cx="6012248" cy="35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3857628"/>
            <a:ext cx="2574624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928662" y="1428736"/>
            <a:ext cx="3957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/>
              <a:t>Hand Hygiene and disease transmission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57818" y="571480"/>
            <a:ext cx="32861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Bacterial Social Predators</a:t>
            </a:r>
          </a:p>
          <a:p>
            <a:endParaRPr lang="en-GB" dirty="0"/>
          </a:p>
          <a:p>
            <a:r>
              <a:rPr lang="en-GB" dirty="0"/>
              <a:t>Potential source of new AMs and alternatives to AMs</a:t>
            </a:r>
          </a:p>
          <a:p>
            <a:endParaRPr lang="en-GB" dirty="0"/>
          </a:p>
          <a:p>
            <a:r>
              <a:rPr lang="en-GB" dirty="0"/>
              <a:t>Kill and eat other bacteria</a:t>
            </a:r>
          </a:p>
          <a:p>
            <a:endParaRPr lang="en-GB" dirty="0"/>
          </a:p>
          <a:p>
            <a:r>
              <a:rPr lang="en-GB" dirty="0"/>
              <a:t>AMs make prey ‘sick’ and vulnerable to attack by OMVs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11767"/>
            <a:ext cx="4228253" cy="572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 descr="6384.jpg"/>
          <p:cNvPicPr>
            <a:picLocks noChangeAspect="1"/>
          </p:cNvPicPr>
          <p:nvPr/>
        </p:nvPicPr>
        <p:blipFill>
          <a:blip r:embed="rId3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3" t="26936" r="3006" b="8673"/>
          <a:stretch>
            <a:fillRect/>
          </a:stretch>
        </p:blipFill>
        <p:spPr bwMode="auto">
          <a:xfrm>
            <a:off x="5786446" y="4092596"/>
            <a:ext cx="22415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rot="5400000">
            <a:off x="7747009" y="6081733"/>
            <a:ext cx="0" cy="2762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 rot="7950831">
            <a:off x="7677952" y="5631677"/>
            <a:ext cx="136525" cy="49213"/>
          </a:xfrm>
          <a:prstGeom prst="rightArrow">
            <a:avLst>
              <a:gd name="adj1" fmla="val 32051"/>
              <a:gd name="adj2" fmla="val 13468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6990625">
            <a:off x="6711164" y="4793478"/>
            <a:ext cx="136525" cy="49212"/>
          </a:xfrm>
          <a:prstGeom prst="rightArrow">
            <a:avLst>
              <a:gd name="adj1" fmla="val 32051"/>
              <a:gd name="adj2" fmla="val 13468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19087511">
            <a:off x="6354771" y="5164158"/>
            <a:ext cx="136525" cy="49213"/>
          </a:xfrm>
          <a:prstGeom prst="rightArrow">
            <a:avLst>
              <a:gd name="adj1" fmla="val 32051"/>
              <a:gd name="adj2" fmla="val 13468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ight Arrow 13"/>
          <p:cNvSpPr/>
          <p:nvPr/>
        </p:nvSpPr>
        <p:spPr>
          <a:xfrm rot="19087511">
            <a:off x="6083308" y="4554558"/>
            <a:ext cx="136525" cy="49213"/>
          </a:xfrm>
          <a:prstGeom prst="rightArrow">
            <a:avLst>
              <a:gd name="adj1" fmla="val 32051"/>
              <a:gd name="adj2" fmla="val 13468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TextBox 28"/>
          <p:cNvSpPr txBox="1">
            <a:spLocks noChangeArrowheads="1"/>
          </p:cNvSpPr>
          <p:nvPr/>
        </p:nvSpPr>
        <p:spPr bwMode="auto">
          <a:xfrm>
            <a:off x="5815021" y="4122758"/>
            <a:ext cx="2778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b="1">
                <a:latin typeface="Calibri" pitchFamily="34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49658" y="3651252"/>
            <a:ext cx="3222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OMV = Outer Membrane Vesicle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nuke.jpg"/>
          <p:cNvPicPr>
            <a:picLocks noChangeAspect="1" noChangeArrowheads="1"/>
          </p:cNvPicPr>
          <p:nvPr/>
        </p:nvPicPr>
        <p:blipFill>
          <a:blip r:embed="rId3"/>
          <a:srcRect t="27397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5485171"/>
            <a:ext cx="8358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What are antibiotics ?		What is antimicrobial resistance (AMR) ?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Consequences of AMR		What can we do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85784" y="-51980"/>
            <a:ext cx="97401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</a:rPr>
              <a:t>Microbiology and the antibiotic apocalypse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6" name="Picture 4" descr="Downloads - Creative Common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58280" y="6572272"/>
            <a:ext cx="315943" cy="3159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6" descr="Aberystwyth University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801" y="5800746"/>
            <a:ext cx="31019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 descr="Aberystwyth_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9" y="4612042"/>
            <a:ext cx="3500462" cy="1888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2916679" y="2502282"/>
            <a:ext cx="33698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Dr Dave Whitworth</a:t>
            </a:r>
          </a:p>
          <a:p>
            <a:pPr algn="ctr" eaLnBrk="1" hangingPunct="1"/>
            <a:endParaRPr lang="en-US" altLang="en-US" sz="1600" dirty="0"/>
          </a:p>
          <a:p>
            <a:pPr algn="ctr" eaLnBrk="1" hangingPunct="1"/>
            <a:r>
              <a:rPr lang="en-US" altLang="en-US" sz="1600" dirty="0"/>
              <a:t>dew@aber.ac.uk</a:t>
            </a:r>
          </a:p>
          <a:p>
            <a:pPr algn="ctr" eaLnBrk="1" hangingPunct="1"/>
            <a:endParaRPr lang="en-US" altLang="en-US" sz="1600" dirty="0"/>
          </a:p>
          <a:p>
            <a:pPr algn="ctr" eaLnBrk="1" hangingPunct="1"/>
            <a:r>
              <a:rPr lang="en-US" altLang="en-US" sz="2400" dirty="0"/>
              <a:t>Reader in Biochemistry</a:t>
            </a:r>
          </a:p>
        </p:txBody>
      </p:sp>
      <p:pic>
        <p:nvPicPr>
          <p:cNvPr id="5127" name="Picture 15" descr="IBERS_logo_centred__300dpi_9797CAC_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4643438"/>
            <a:ext cx="37369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357222" y="90896"/>
            <a:ext cx="97401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Microbiology and the antibiotic apocalypse</a:t>
            </a:r>
            <a:endParaRPr lang="en-US" sz="6600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285728"/>
            <a:ext cx="3377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What are antibiotics ?</a:t>
            </a:r>
          </a:p>
        </p:txBody>
      </p:sp>
      <p:pic>
        <p:nvPicPr>
          <p:cNvPr id="6" name="Picture 2" descr="C157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24" y="1666875"/>
            <a:ext cx="32004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93556" y="2928934"/>
            <a:ext cx="102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Penicillin</a:t>
            </a:r>
          </a:p>
        </p:txBody>
      </p:sp>
      <p:pic>
        <p:nvPicPr>
          <p:cNvPr id="8" name="Picture 5" descr="C1571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3714752"/>
            <a:ext cx="42195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72066" y="5559998"/>
            <a:ext cx="1593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Myxochromide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6274378"/>
            <a:ext cx="522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Amoxicillin, Streptomycin, Tetracycline, </a:t>
            </a:r>
            <a:r>
              <a:rPr lang="en-GB" dirty="0" err="1"/>
              <a:t>Methicillin</a:t>
            </a:r>
            <a:r>
              <a:rPr lang="en-GB" dirty="0"/>
              <a:t> , ...</a:t>
            </a:r>
          </a:p>
        </p:txBody>
      </p:sp>
      <p:pic>
        <p:nvPicPr>
          <p:cNvPr id="20482" name="Picture 2" descr="Penicillin - Wikipedi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22184" y="1714488"/>
            <a:ext cx="2407402" cy="160894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664664" y="3024197"/>
            <a:ext cx="1283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Chivosazole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Neisseria gonorrhoeae Bacter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0"/>
            <a:ext cx="3222649" cy="27585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110263" y="2714620"/>
            <a:ext cx="819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Virus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158" y="5929355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Fungus</a:t>
            </a:r>
          </a:p>
        </p:txBody>
      </p:sp>
      <p:sp>
        <p:nvSpPr>
          <p:cNvPr id="19" name="TextBox 18"/>
          <p:cNvSpPr txBox="1"/>
          <p:nvPr/>
        </p:nvSpPr>
        <p:spPr>
          <a:xfrm rot="21254964">
            <a:off x="3164211" y="3965796"/>
            <a:ext cx="3309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Infectious diseases</a:t>
            </a:r>
          </a:p>
        </p:txBody>
      </p:sp>
      <p:pic>
        <p:nvPicPr>
          <p:cNvPr id="19458" name="Picture 2" descr="Mycobacterium tuberculosis Bacter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3783" y="500042"/>
            <a:ext cx="2585143" cy="321468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 rot="-1399149">
            <a:off x="1519536" y="2736620"/>
            <a:ext cx="3830232" cy="527317"/>
          </a:xfrm>
          <a:prstGeom prst="roundRect">
            <a:avLst>
              <a:gd name="adj" fmla="val 50000"/>
            </a:avLst>
          </a:prstGeom>
          <a:solidFill>
            <a:srgbClr val="FFFF66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2400" dirty="0">
                <a:latin typeface="Times New Roman" pitchFamily="18" charset="0"/>
              </a:rPr>
              <a:t>Bacterium</a:t>
            </a:r>
          </a:p>
        </p:txBody>
      </p:sp>
      <p:pic>
        <p:nvPicPr>
          <p:cNvPr id="19462" name="Picture 6" descr="mold on the pumpkin"/>
          <p:cNvPicPr>
            <a:picLocks noChangeAspect="1" noChangeArrowheads="1"/>
          </p:cNvPicPr>
          <p:nvPr/>
        </p:nvPicPr>
        <p:blipFill>
          <a:blip r:embed="rId5"/>
          <a:srcRect t="11539"/>
          <a:stretch>
            <a:fillRect/>
          </a:stretch>
        </p:blipFill>
        <p:spPr bwMode="auto">
          <a:xfrm>
            <a:off x="1643042" y="5214975"/>
            <a:ext cx="2476484" cy="1643049"/>
          </a:xfrm>
          <a:prstGeom prst="rect">
            <a:avLst/>
          </a:prstGeom>
          <a:noFill/>
        </p:spPr>
      </p:pic>
      <p:pic>
        <p:nvPicPr>
          <p:cNvPr id="19464" name="Picture 8" descr="H1N1 Influenza Virus Particles"/>
          <p:cNvPicPr>
            <a:picLocks noChangeAspect="1" noChangeArrowheads="1"/>
          </p:cNvPicPr>
          <p:nvPr/>
        </p:nvPicPr>
        <p:blipFill>
          <a:blip r:embed="rId6" cstate="print"/>
          <a:srcRect l="16217" t="2703" r="18918" b="8108"/>
          <a:stretch>
            <a:fillRect/>
          </a:stretch>
        </p:blipFill>
        <p:spPr bwMode="auto">
          <a:xfrm>
            <a:off x="7215206" y="3643314"/>
            <a:ext cx="1714512" cy="2357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66" name="Picture 10" descr="Ebola Virus Particle"/>
          <p:cNvPicPr>
            <a:picLocks noChangeAspect="1" noChangeArrowheads="1"/>
          </p:cNvPicPr>
          <p:nvPr/>
        </p:nvPicPr>
        <p:blipFill>
          <a:blip r:embed="rId7" cstate="print"/>
          <a:srcRect l="13572" t="18309" r="16304" b="18446"/>
          <a:stretch>
            <a:fillRect/>
          </a:stretch>
        </p:blipFill>
        <p:spPr bwMode="auto">
          <a:xfrm rot="16200000">
            <a:off x="7369632" y="725906"/>
            <a:ext cx="2000232" cy="1548567"/>
          </a:xfrm>
          <a:prstGeom prst="rect">
            <a:avLst/>
          </a:prstGeom>
          <a:noFill/>
        </p:spPr>
      </p:pic>
      <p:grpSp>
        <p:nvGrpSpPr>
          <p:cNvPr id="25" name="Group 24"/>
          <p:cNvGrpSpPr/>
          <p:nvPr/>
        </p:nvGrpSpPr>
        <p:grpSpPr>
          <a:xfrm>
            <a:off x="6143636" y="1500174"/>
            <a:ext cx="1928826" cy="2071702"/>
            <a:chOff x="5786446" y="1071546"/>
            <a:chExt cx="1928826" cy="2071702"/>
          </a:xfrm>
        </p:grpSpPr>
        <p:grpSp>
          <p:nvGrpSpPr>
            <p:cNvPr id="23" name="Group 22"/>
            <p:cNvGrpSpPr/>
            <p:nvPr/>
          </p:nvGrpSpPr>
          <p:grpSpPr>
            <a:xfrm>
              <a:off x="5857884" y="1142984"/>
              <a:ext cx="1857388" cy="2000264"/>
              <a:chOff x="4357686" y="928670"/>
              <a:chExt cx="1857388" cy="2000264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357686" y="928670"/>
                <a:ext cx="1857388" cy="20002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95" t="30374" r="50604" b="44989"/>
              <a:stretch>
                <a:fillRect/>
              </a:stretch>
            </p:blipFill>
            <p:spPr bwMode="auto">
              <a:xfrm>
                <a:off x="4500562" y="1142984"/>
                <a:ext cx="1643074" cy="16430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5572132" y="2714620"/>
                <a:ext cx="428628" cy="2143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5786446" y="1071546"/>
              <a:ext cx="642942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4" descr="Downloads - Creative Commons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58" y="500042"/>
            <a:ext cx="315943" cy="315943"/>
          </a:xfrm>
          <a:prstGeom prst="rect">
            <a:avLst/>
          </a:prstGeom>
          <a:noFill/>
        </p:spPr>
      </p:pic>
      <p:pic>
        <p:nvPicPr>
          <p:cNvPr id="29" name="Picture 4" descr="Downloads - Creative Commons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3108" y="-24"/>
            <a:ext cx="315943" cy="315943"/>
          </a:xfrm>
          <a:prstGeom prst="rect">
            <a:avLst/>
          </a:prstGeom>
          <a:noFill/>
        </p:spPr>
      </p:pic>
      <p:pic>
        <p:nvPicPr>
          <p:cNvPr id="30" name="Picture 4" descr="Downloads - Creative Commons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43042" y="5256197"/>
            <a:ext cx="315943" cy="315943"/>
          </a:xfrm>
          <a:prstGeom prst="rect">
            <a:avLst/>
          </a:prstGeom>
          <a:noFill/>
        </p:spPr>
      </p:pic>
      <p:pic>
        <p:nvPicPr>
          <p:cNvPr id="31" name="Picture 4" descr="Downloads - Creative Commons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858280" y="541289"/>
            <a:ext cx="315943" cy="315943"/>
          </a:xfrm>
          <a:prstGeom prst="rect">
            <a:avLst/>
          </a:prstGeom>
          <a:noFill/>
        </p:spPr>
      </p:pic>
      <p:pic>
        <p:nvPicPr>
          <p:cNvPr id="32" name="Picture 4" descr="Downloads - Creative Commons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756651" y="5786454"/>
            <a:ext cx="315943" cy="3159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C_0112a.JPG"/>
          <p:cNvPicPr>
            <a:picLocks noChangeAspect="1"/>
          </p:cNvPicPr>
          <p:nvPr/>
        </p:nvPicPr>
        <p:blipFill>
          <a:blip r:embed="rId2" cstate="print"/>
          <a:srcRect r="10744"/>
          <a:stretch>
            <a:fillRect/>
          </a:stretch>
        </p:blipFill>
        <p:spPr>
          <a:xfrm>
            <a:off x="-32" y="0"/>
            <a:ext cx="9144001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32" y="-24"/>
            <a:ext cx="26396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Swab a surface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Spread over agar plate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Incubate overnight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Each cell becomes</a:t>
            </a:r>
          </a:p>
          <a:p>
            <a:pPr marL="342900" indent="-342900"/>
            <a:r>
              <a:rPr lang="en-GB" dirty="0">
                <a:solidFill>
                  <a:schemeClr val="bg1"/>
                </a:solidFill>
              </a:rPr>
              <a:t>	a visible colony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28926" y="345024"/>
            <a:ext cx="3126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/>
              <a:t>Antimicrobial Resistance (AMR)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5786" y="1285860"/>
            <a:ext cx="4576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Evolutionary process – mutation and selection:</a:t>
            </a:r>
          </a:p>
        </p:txBody>
      </p:sp>
      <p:sp>
        <p:nvSpPr>
          <p:cNvPr id="4" name="Oval 3"/>
          <p:cNvSpPr/>
          <p:nvPr/>
        </p:nvSpPr>
        <p:spPr>
          <a:xfrm>
            <a:off x="1071538" y="2428868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223938" y="3071810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143108" y="3224210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295508" y="2285992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857356" y="2438392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714480" y="3500438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062014" y="4071942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214414" y="4714884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133584" y="4867284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285984" y="3929066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847832" y="4081466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704956" y="5143512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357422" y="2857496"/>
            <a:ext cx="285752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509822" y="3500438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3428992" y="3652838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3581392" y="2714620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143240" y="2867020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3000364" y="3500438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2276460" y="4429132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2428860" y="5072074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348030" y="5224474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500430" y="4286256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2928926" y="4438656"/>
            <a:ext cx="285752" cy="2857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2919402" y="5500702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28926" y="345024"/>
            <a:ext cx="3126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/>
              <a:t>Antimicrobial Resistance (AMR)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5786" y="1285860"/>
            <a:ext cx="4576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Evolutionary process – mutation and selection:</a:t>
            </a:r>
          </a:p>
        </p:txBody>
      </p:sp>
      <p:sp>
        <p:nvSpPr>
          <p:cNvPr id="4" name="Oval 3"/>
          <p:cNvSpPr/>
          <p:nvPr/>
        </p:nvSpPr>
        <p:spPr>
          <a:xfrm>
            <a:off x="1071538" y="2428868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223938" y="3071810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143108" y="3224210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295508" y="2285992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857356" y="2438392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714480" y="3500438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062014" y="4071942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214414" y="4714884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133584" y="4867284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285984" y="3929066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847832" y="4081466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704956" y="5143512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357422" y="2857496"/>
            <a:ext cx="285752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509822" y="3500438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3428992" y="3652838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3581392" y="2714620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143240" y="2867020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3000364" y="3500438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2276460" y="4429132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2428860" y="5072074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348030" y="5224474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500430" y="4286256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2928926" y="4438656"/>
            <a:ext cx="285752" cy="2857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2919402" y="5500702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5724532" y="2428868"/>
            <a:ext cx="285752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5876932" y="3071810"/>
            <a:ext cx="285752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6796102" y="3224210"/>
            <a:ext cx="285752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6948502" y="2285992"/>
            <a:ext cx="285752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6510350" y="2438392"/>
            <a:ext cx="285752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6367474" y="3500438"/>
            <a:ext cx="285752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5715008" y="4071942"/>
            <a:ext cx="285752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5867408" y="4714884"/>
            <a:ext cx="285752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6786578" y="4867284"/>
            <a:ext cx="285752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6938978" y="3929066"/>
            <a:ext cx="285752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6500826" y="4081466"/>
            <a:ext cx="285752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6357950" y="5143512"/>
            <a:ext cx="285752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7010416" y="2857496"/>
            <a:ext cx="285752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7162816" y="3500438"/>
            <a:ext cx="285752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8081986" y="3652838"/>
            <a:ext cx="285752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8234386" y="2714620"/>
            <a:ext cx="285752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7796234" y="2867020"/>
            <a:ext cx="285752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7653358" y="3500438"/>
            <a:ext cx="285752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6929454" y="4429132"/>
            <a:ext cx="285752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7081854" y="5072074"/>
            <a:ext cx="285752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8001024" y="5224474"/>
            <a:ext cx="285752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8153424" y="4286256"/>
            <a:ext cx="285752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7581920" y="4438656"/>
            <a:ext cx="285752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7572396" y="5500702"/>
            <a:ext cx="285752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ight Arrow 52"/>
          <p:cNvSpPr/>
          <p:nvPr/>
        </p:nvSpPr>
        <p:spPr>
          <a:xfrm>
            <a:off x="4214810" y="3786190"/>
            <a:ext cx="1000132" cy="85725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AM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214942" y="6000768"/>
            <a:ext cx="380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Hospital Superbugs – MRSA, </a:t>
            </a:r>
            <a:r>
              <a:rPr lang="en-GB" i="1" dirty="0"/>
              <a:t>C. </a:t>
            </a:r>
            <a:r>
              <a:rPr lang="en-GB" i="1" dirty="0" err="1"/>
              <a:t>difficile</a:t>
            </a:r>
            <a:endParaRPr lang="en-GB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28926" y="345024"/>
            <a:ext cx="3126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/>
              <a:t>Antimicrobial Resistance (AMR)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5786" y="1285860"/>
            <a:ext cx="4576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Evolutionary process – mutation and selection:</a:t>
            </a:r>
          </a:p>
        </p:txBody>
      </p:sp>
      <p:sp>
        <p:nvSpPr>
          <p:cNvPr id="4" name="Oval 3"/>
          <p:cNvSpPr/>
          <p:nvPr/>
        </p:nvSpPr>
        <p:spPr>
          <a:xfrm>
            <a:off x="1071538" y="2428868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223938" y="3071810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143108" y="3224210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295508" y="2285992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857356" y="2438392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714480" y="3500438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062014" y="4071942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214414" y="4714884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133584" y="4867284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285984" y="3929066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847832" y="4081466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704956" y="5143512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357422" y="2857496"/>
            <a:ext cx="285752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509822" y="3500438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3428992" y="3652838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3581392" y="2714620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143240" y="2867020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3000364" y="3500438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2276460" y="4429132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2428860" y="5072074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348030" y="5224474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500430" y="4286256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2928926" y="4438656"/>
            <a:ext cx="285752" cy="2857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2919402" y="5500702"/>
            <a:ext cx="285752" cy="285752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5724532" y="2428868"/>
            <a:ext cx="285752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5876932" y="3071810"/>
            <a:ext cx="285752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6796102" y="3224210"/>
            <a:ext cx="285752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6948502" y="2285992"/>
            <a:ext cx="285752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6510350" y="2438392"/>
            <a:ext cx="285752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6367474" y="3500438"/>
            <a:ext cx="285752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5715008" y="4071942"/>
            <a:ext cx="285752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5867408" y="4714884"/>
            <a:ext cx="285752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6786578" y="4867284"/>
            <a:ext cx="285752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6938978" y="3929066"/>
            <a:ext cx="285752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6500826" y="4081466"/>
            <a:ext cx="285752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6357950" y="5143512"/>
            <a:ext cx="285752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7010416" y="2857496"/>
            <a:ext cx="285752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7162816" y="3500438"/>
            <a:ext cx="285752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8081986" y="3652838"/>
            <a:ext cx="285752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8234386" y="2714620"/>
            <a:ext cx="285752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7796234" y="2867020"/>
            <a:ext cx="285752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7653358" y="3500438"/>
            <a:ext cx="285752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6929454" y="4429132"/>
            <a:ext cx="285752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7081854" y="5072074"/>
            <a:ext cx="285752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8001024" y="5224474"/>
            <a:ext cx="285752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8153424" y="4286256"/>
            <a:ext cx="285752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7581920" y="4438656"/>
            <a:ext cx="285752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7572396" y="5500702"/>
            <a:ext cx="285752" cy="2857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ight Arrow 52"/>
          <p:cNvSpPr/>
          <p:nvPr/>
        </p:nvSpPr>
        <p:spPr>
          <a:xfrm flipH="1">
            <a:off x="4071934" y="3786190"/>
            <a:ext cx="1428760" cy="85725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Probiotics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Arrow 14"/>
          <p:cNvSpPr/>
          <p:nvPr/>
        </p:nvSpPr>
        <p:spPr>
          <a:xfrm>
            <a:off x="4083074" y="1875224"/>
            <a:ext cx="2928958" cy="28575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297256" y="2482447"/>
            <a:ext cx="3500462" cy="28575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083074" y="2178836"/>
            <a:ext cx="928694" cy="28575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3368694" y="2786058"/>
            <a:ext cx="928694" cy="28575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4583140" y="1571612"/>
            <a:ext cx="1214446" cy="28575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3753" y="1598619"/>
            <a:ext cx="7978775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1557190" y="559338"/>
            <a:ext cx="5825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/>
              <a:t>The timeline of antibiotic drug development and resistance</a:t>
            </a:r>
            <a:endParaRPr lang="en-US" b="1" u="sng" dirty="0"/>
          </a:p>
        </p:txBody>
      </p:sp>
      <p:sp>
        <p:nvSpPr>
          <p:cNvPr id="31" name="TextBox 30"/>
          <p:cNvSpPr txBox="1"/>
          <p:nvPr/>
        </p:nvSpPr>
        <p:spPr>
          <a:xfrm>
            <a:off x="3571868" y="1500174"/>
            <a:ext cx="901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Gentamicin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3000364" y="1866117"/>
            <a:ext cx="984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Carbapenem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3000364" y="2143116"/>
            <a:ext cx="845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Methicillin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2143108" y="2509059"/>
            <a:ext cx="1013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Streptomycin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2368292" y="2794811"/>
            <a:ext cx="846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Tetracyclin</a:t>
            </a:r>
            <a:endParaRPr lang="en-US" sz="1200" dirty="0"/>
          </a:p>
        </p:txBody>
      </p:sp>
      <p:sp>
        <p:nvSpPr>
          <p:cNvPr id="36" name="Right Arrow 35"/>
          <p:cNvSpPr/>
          <p:nvPr/>
        </p:nvSpPr>
        <p:spPr>
          <a:xfrm>
            <a:off x="6858016" y="2214554"/>
            <a:ext cx="928694" cy="28575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6572264" y="1571612"/>
            <a:ext cx="571504" cy="28575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171318" y="1580365"/>
            <a:ext cx="729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Linezolid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7786710" y="2223307"/>
            <a:ext cx="726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Cefixime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76FAACF53513459D0C97BA0184BBFA" ma:contentTypeVersion="9" ma:contentTypeDescription="Create a new document." ma:contentTypeScope="" ma:versionID="fbb06c2f1e192a0b2a0a7b7ad4e53fec">
  <xsd:schema xmlns:xsd="http://www.w3.org/2001/XMLSchema" xmlns:xs="http://www.w3.org/2001/XMLSchema" xmlns:p="http://schemas.microsoft.com/office/2006/metadata/properties" xmlns:ns2="84773240-f26a-4b9b-88a6-1d0927de54a4" targetNamespace="http://schemas.microsoft.com/office/2006/metadata/properties" ma:root="true" ma:fieldsID="fc644f3cb3efe90b994e04096e699ba6" ns2:_="">
    <xsd:import namespace="84773240-f26a-4b9b-88a6-1d0927de54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773240-f26a-4b9b-88a6-1d0927de54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AAF1BCA-11F6-4113-B1AB-CF512D4B649E}"/>
</file>

<file path=customXml/itemProps2.xml><?xml version="1.0" encoding="utf-8"?>
<ds:datastoreItem xmlns:ds="http://schemas.openxmlformats.org/officeDocument/2006/customXml" ds:itemID="{A9223980-1815-40DA-9D70-F3E6AFAC4F1F}"/>
</file>

<file path=customXml/itemProps3.xml><?xml version="1.0" encoding="utf-8"?>
<ds:datastoreItem xmlns:ds="http://schemas.openxmlformats.org/officeDocument/2006/customXml" ds:itemID="{5DF248D4-0175-48FB-99CD-CDCA4266F810}"/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513</Words>
  <Application>Microsoft Office PowerPoint</Application>
  <PresentationFormat>On-screen Show (4:3)</PresentationFormat>
  <Paragraphs>142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</dc:creator>
  <cp:lastModifiedBy>Joanne Hamilton [jvh]</cp:lastModifiedBy>
  <cp:revision>72</cp:revision>
  <dcterms:created xsi:type="dcterms:W3CDTF">2017-01-04T08:06:22Z</dcterms:created>
  <dcterms:modified xsi:type="dcterms:W3CDTF">2020-04-30T17:12:18Z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0x010100EC76FAACF53513459D0C97BA0184BBFA</vt:lpwstr>
  </property>
</Properties>
</file>