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2" r:id="rId4"/>
    <p:sldId id="263" r:id="rId5"/>
    <p:sldId id="266" r:id="rId6"/>
    <p:sldId id="274" r:id="rId7"/>
    <p:sldId id="280" r:id="rId8"/>
    <p:sldId id="288" r:id="rId9"/>
    <p:sldId id="292" r:id="rId10"/>
    <p:sldId id="289" r:id="rId11"/>
    <p:sldId id="293" r:id="rId12"/>
    <p:sldId id="290" r:id="rId13"/>
    <p:sldId id="294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55"/>
  </p:normalViewPr>
  <p:slideViewPr>
    <p:cSldViewPr snapToGrid="0" snapToObjects="1" showGuides="1">
      <p:cViewPr varScale="1">
        <p:scale>
          <a:sx n="148" d="100"/>
          <a:sy n="148" d="100"/>
        </p:scale>
        <p:origin x="184" y="1328"/>
      </p:cViewPr>
      <p:guideLst>
        <p:guide orient="horz" pos="15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B7F8B-1494-F142-BF99-EE3BC8A789A6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CF3C-46C7-BE44-9FA8-18F8C9DB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5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5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9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0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C6D6-C939-794E-8813-64684A31FE57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A694-3AB6-4047-B51D-DB7A03BB68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1171131"/>
            <a:chOff x="0" y="0"/>
            <a:chExt cx="9144000" cy="1171131"/>
          </a:xfrm>
        </p:grpSpPr>
        <p:sp>
          <p:nvSpPr>
            <p:cNvPr id="9" name="Rectangle 8"/>
            <p:cNvSpPr/>
            <p:nvPr userDrawn="1"/>
          </p:nvSpPr>
          <p:spPr>
            <a:xfrm>
              <a:off x="8148782" y="0"/>
              <a:ext cx="538018" cy="955675"/>
            </a:xfrm>
            <a:prstGeom prst="rect">
              <a:avLst/>
            </a:prstGeom>
            <a:solidFill>
              <a:srgbClr val="F6BB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5003943" y="817380"/>
              <a:ext cx="22399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0" i="0" dirty="0" err="1">
                  <a:latin typeface="Arial"/>
                  <a:cs typeface="Arial"/>
                </a:rPr>
                <a:t>www.aber.ac.uk</a:t>
              </a:r>
              <a:r>
                <a:rPr lang="en-US" sz="1050" b="0" i="0" dirty="0">
                  <a:latin typeface="Arial"/>
                  <a:cs typeface="Arial"/>
                </a:rPr>
                <a:t>/</a:t>
              </a:r>
              <a:r>
                <a:rPr lang="en-US" sz="1050" b="0" i="0" dirty="0" err="1">
                  <a:latin typeface="Arial"/>
                  <a:cs typeface="Arial"/>
                </a:rPr>
                <a:t>ibers</a:t>
              </a:r>
              <a:r>
                <a:rPr lang="en-US" sz="1050" b="0" i="0" dirty="0">
                  <a:latin typeface="Arial"/>
                  <a:cs typeface="Arial"/>
                </a:rPr>
                <a:t>/</a:t>
              </a:r>
            </a:p>
          </p:txBody>
        </p:sp>
        <p:pic>
          <p:nvPicPr>
            <p:cNvPr id="11" name="Picture 10" descr="IBERS_logo_centred_colour_Bi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93" y="200765"/>
              <a:ext cx="3028443" cy="6166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0" y="1125412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rgbClr val="F6BB1C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Aber Uni logo 3d with 1872_medium_jpg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69353"/>
              <a:ext cx="3059677" cy="62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1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79276"/>
            <a:ext cx="8425911" cy="14880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/>
              <a:t>The Effect of Exercise on Blood Pressure</a:t>
            </a:r>
            <a:endParaRPr lang="en-GB" sz="4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5497401"/>
            <a:ext cx="8229600" cy="762742"/>
          </a:xfrm>
          <a:prstGeom prst="rect">
            <a:avLst/>
          </a:prstGeom>
        </p:spPr>
        <p:txBody>
          <a:bodyPr vert="horz" lIns="89175" tIns="44588" rIns="89175" bIns="44588" rtlCol="0">
            <a:normAutofit fontScale="77500" lnSpcReduction="20000"/>
          </a:bodyPr>
          <a:lstStyle>
            <a:lvl1pPr marL="391033" indent="-391033" algn="l" defTabSz="52137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237" indent="-325860" algn="l" defTabSz="52137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441" indent="-260688" algn="l" defTabSz="52137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818" indent="-260688" algn="l" defTabSz="52137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194" indent="-260688" algn="l" defTabSz="52137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571" indent="-260688" algn="l" defTabSz="52137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948" indent="-260688" algn="l" defTabSz="52137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324" indent="-260688" algn="l" defTabSz="52137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701" indent="-260688" algn="l" defTabSz="52137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sz="3080" dirty="0">
                <a:solidFill>
                  <a:schemeClr val="bg1">
                    <a:lumMod val="65000"/>
                  </a:schemeClr>
                </a:solidFill>
              </a:rPr>
              <a:t>Rhys Thatcher</a:t>
            </a:r>
          </a:p>
          <a:p>
            <a:pPr algn="ctr">
              <a:buFontTx/>
              <a:buNone/>
            </a:pPr>
            <a:r>
              <a:rPr lang="en-GB" sz="3080" dirty="0">
                <a:solidFill>
                  <a:schemeClr val="bg1">
                    <a:lumMod val="65000"/>
                  </a:schemeClr>
                </a:solidFill>
              </a:rPr>
              <a:t>Reader in Exercise Physiology</a:t>
            </a:r>
          </a:p>
        </p:txBody>
      </p:sp>
    </p:spTree>
    <p:extLst>
      <p:ext uri="{BB962C8B-B14F-4D97-AF65-F5344CB8AC3E}">
        <p14:creationId xmlns:p14="http://schemas.microsoft.com/office/powerpoint/2010/main" val="67327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017" y="2151529"/>
            <a:ext cx="4040442" cy="1768288"/>
          </a:xfrm>
        </p:spPr>
        <p:txBody>
          <a:bodyPr>
            <a:normAutofit/>
          </a:bodyPr>
          <a:lstStyle/>
          <a:p>
            <a:r>
              <a:rPr lang="en-US" sz="3200" dirty="0"/>
              <a:t>Percentage of Americans with high blood pressure by age</a:t>
            </a:r>
          </a:p>
        </p:txBody>
      </p:sp>
      <p:pic>
        <p:nvPicPr>
          <p:cNvPr id="4" name="Picture 3" descr="15_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7" y="1179743"/>
            <a:ext cx="3711672" cy="56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D6AE-05ED-7B49-841D-70A1AC65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13" y="1465084"/>
            <a:ext cx="8229600" cy="674267"/>
          </a:xfrm>
        </p:spPr>
        <p:txBody>
          <a:bodyPr/>
          <a:lstStyle/>
          <a:p>
            <a:r>
              <a:rPr lang="en-US" sz="3600" b="1" dirty="0"/>
              <a:t>Blood Pressure During 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F102-ABAA-7140-BC8F-6EFDF816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6" y="2484409"/>
            <a:ext cx="8704054" cy="3209026"/>
          </a:xfrm>
        </p:spPr>
        <p:txBody>
          <a:bodyPr>
            <a:normAutofit/>
          </a:bodyPr>
          <a:lstStyle/>
          <a:p>
            <a:r>
              <a:rPr lang="en-US" sz="2800" dirty="0"/>
              <a:t>When we exercise the heart has to work harder to pump more blood to the active muscle, delivering oxygen and nutrients and removing by-products</a:t>
            </a:r>
          </a:p>
          <a:p>
            <a:r>
              <a:rPr lang="en-US" sz="2800" dirty="0"/>
              <a:t>To increase the the blood pumped the heart will beat more rapidly and more forcefully</a:t>
            </a:r>
          </a:p>
          <a:p>
            <a:r>
              <a:rPr lang="en-US" sz="2800" dirty="0"/>
              <a:t>This increases blood pressure </a:t>
            </a:r>
          </a:p>
        </p:txBody>
      </p:sp>
    </p:spTree>
    <p:extLst>
      <p:ext uri="{BB962C8B-B14F-4D97-AF65-F5344CB8AC3E}">
        <p14:creationId xmlns:p14="http://schemas.microsoft.com/office/powerpoint/2010/main" val="235748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705" y="1671973"/>
            <a:ext cx="2411604" cy="4673078"/>
          </a:xfrm>
        </p:spPr>
        <p:txBody>
          <a:bodyPr>
            <a:normAutofit/>
          </a:bodyPr>
          <a:lstStyle/>
          <a:p>
            <a:r>
              <a:rPr lang="en-US" sz="3200" dirty="0"/>
              <a:t>Blood pressure during different activities</a:t>
            </a:r>
          </a:p>
        </p:txBody>
      </p:sp>
      <p:pic>
        <p:nvPicPr>
          <p:cNvPr id="4" name="Picture 3" descr="15_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" y="1191175"/>
            <a:ext cx="6078397" cy="56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1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D6AE-05ED-7B49-841D-70A1AC65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13" y="1465084"/>
            <a:ext cx="8229600" cy="674267"/>
          </a:xfrm>
        </p:spPr>
        <p:txBody>
          <a:bodyPr/>
          <a:lstStyle/>
          <a:p>
            <a:r>
              <a:rPr lang="en-US" sz="3600" b="1" dirty="0"/>
              <a:t>Blood Pressure Following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F102-ABAA-7140-BC8F-6EFDF816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6" y="2294628"/>
            <a:ext cx="8704054" cy="3209026"/>
          </a:xfrm>
        </p:spPr>
        <p:txBody>
          <a:bodyPr>
            <a:normAutofit/>
          </a:bodyPr>
          <a:lstStyle/>
          <a:p>
            <a:r>
              <a:rPr lang="en-US" sz="2800" dirty="0"/>
              <a:t>For people with high blood pressure exercise can result in </a:t>
            </a:r>
          </a:p>
        </p:txBody>
      </p:sp>
    </p:spTree>
    <p:extLst>
      <p:ext uri="{BB962C8B-B14F-4D97-AF65-F5344CB8AC3E}">
        <p14:creationId xmlns:p14="http://schemas.microsoft.com/office/powerpoint/2010/main" val="286703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32_00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/>
          <a:stretch/>
        </p:blipFill>
        <p:spPr>
          <a:xfrm>
            <a:off x="141506" y="1308009"/>
            <a:ext cx="4833906" cy="54769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54038" y="2368651"/>
            <a:ext cx="1236662" cy="3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540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849313" y="2161973"/>
            <a:ext cx="941387" cy="3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54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062818" y="1308009"/>
            <a:ext cx="3973606" cy="20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/>
              <a:t>Blood pressure changes in people with high BP following a nine-month training programme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000" dirty="0"/>
              <a:t>Following the training programme there was a one month detraining period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A187F87-5B17-6B44-BE8A-A504D4CDA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818" y="3726448"/>
            <a:ext cx="3973606" cy="272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Stable BP during three months before exercise programme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BP dropped within three months of starting the programme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Stayed low for the nine months of the programme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Within one month of stopping BP had gone back up</a:t>
            </a:r>
          </a:p>
        </p:txBody>
      </p:sp>
    </p:spTree>
    <p:extLst>
      <p:ext uri="{BB962C8B-B14F-4D97-AF65-F5344CB8AC3E}">
        <p14:creationId xmlns:p14="http://schemas.microsoft.com/office/powerpoint/2010/main" val="23187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11849" y="1460091"/>
            <a:ext cx="2704332" cy="602062"/>
          </a:xfrm>
          <a:noFill/>
        </p:spPr>
        <p:txBody>
          <a:bodyPr>
            <a:noAutofit/>
          </a:bodyPr>
          <a:lstStyle/>
          <a:p>
            <a:r>
              <a:rPr lang="en-GB" sz="4106" b="1" dirty="0"/>
              <a:t>The Heart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247" y="1460091"/>
            <a:ext cx="4741108" cy="4518173"/>
          </a:xfrm>
        </p:spPr>
        <p:txBody>
          <a:bodyPr>
            <a:normAutofit/>
          </a:bodyPr>
          <a:lstStyle/>
          <a:p>
            <a:r>
              <a:rPr lang="en-US" sz="2567" dirty="0"/>
              <a:t>Is the pump which propels blood around the body via the blood vessels</a:t>
            </a:r>
          </a:p>
          <a:p>
            <a:r>
              <a:rPr lang="en-US" sz="2567" dirty="0"/>
              <a:t>Can be considered a muscle sac</a:t>
            </a:r>
          </a:p>
          <a:p>
            <a:r>
              <a:rPr lang="en-US" sz="2567" dirty="0"/>
              <a:t>It is situated centrally in the thorax, slightly to the left</a:t>
            </a:r>
          </a:p>
          <a:p>
            <a:r>
              <a:rPr lang="en-US" sz="2567" dirty="0"/>
              <a:t>Weighs less than a pound and is the size of a fist</a:t>
            </a:r>
          </a:p>
          <a:p>
            <a:r>
              <a:rPr lang="en-US" sz="2567" dirty="0"/>
              <a:t>Surrounded by a double walled sac called the pericardium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532" y="2297460"/>
            <a:ext cx="3466471" cy="23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2" y="1432577"/>
            <a:ext cx="3794583" cy="60206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4106" b="1" dirty="0"/>
              <a:t>The Heart Wall</a:t>
            </a:r>
            <a:endParaRPr lang="en-GB" sz="4106" b="1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8" y="2478788"/>
            <a:ext cx="8032908" cy="3220442"/>
          </a:xfrm>
        </p:spPr>
        <p:txBody>
          <a:bodyPr/>
          <a:lstStyle/>
          <a:p>
            <a:r>
              <a:rPr lang="en-US" sz="2567" dirty="0"/>
              <a:t>The heart comprises of a series of chambers and walls</a:t>
            </a:r>
          </a:p>
          <a:p>
            <a:r>
              <a:rPr lang="en-US" sz="2567" dirty="0"/>
              <a:t>The walls are composed of three layers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the </a:t>
            </a:r>
            <a:r>
              <a:rPr lang="en-US" sz="2139" b="1" dirty="0" err="1"/>
              <a:t>epicardium</a:t>
            </a:r>
            <a:r>
              <a:rPr lang="en-US" sz="2139" dirty="0"/>
              <a:t> - the inner layer of the serous pericardium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the </a:t>
            </a:r>
            <a:r>
              <a:rPr lang="en-US" sz="2139" b="1" dirty="0"/>
              <a:t>myocardium</a:t>
            </a:r>
            <a:r>
              <a:rPr lang="en-US" sz="2139" dirty="0"/>
              <a:t> - the muscle of the heart comprising of cardiac muscle forms the bulk of the heart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the </a:t>
            </a:r>
            <a:r>
              <a:rPr lang="en-US" sz="2139" b="1" dirty="0"/>
              <a:t>endocardium</a:t>
            </a:r>
            <a:r>
              <a:rPr lang="en-US" sz="2139" dirty="0"/>
              <a:t> - inner layer of the heart continuous with the inner layer of the great blood vessels</a:t>
            </a:r>
          </a:p>
        </p:txBody>
      </p:sp>
    </p:spTree>
    <p:extLst>
      <p:ext uri="{BB962C8B-B14F-4D97-AF65-F5344CB8AC3E}">
        <p14:creationId xmlns:p14="http://schemas.microsoft.com/office/powerpoint/2010/main" val="150726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3919" y="1342311"/>
            <a:ext cx="4172660" cy="60206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4106" b="1" dirty="0"/>
              <a:t>Heart Chambers</a:t>
            </a:r>
            <a:endParaRPr lang="en-GB" sz="4106" b="1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575" y="2419963"/>
            <a:ext cx="4707214" cy="3597256"/>
          </a:xfrm>
        </p:spPr>
        <p:txBody>
          <a:bodyPr>
            <a:normAutofit lnSpcReduction="10000"/>
          </a:bodyPr>
          <a:lstStyle/>
          <a:p>
            <a:r>
              <a:rPr lang="en-US" sz="2567" dirty="0"/>
              <a:t>Four chambers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two atria - receive blood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two ventricles - discharge blood</a:t>
            </a:r>
          </a:p>
          <a:p>
            <a:r>
              <a:rPr lang="en-US" sz="2567" dirty="0"/>
              <a:t>Right side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receives blood from the body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sends blood to the lungs</a:t>
            </a:r>
          </a:p>
          <a:p>
            <a:r>
              <a:rPr lang="en-US" sz="2567" dirty="0"/>
              <a:t>Left side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receives blood from the lungs</a:t>
            </a:r>
          </a:p>
          <a:p>
            <a:pPr lvl="1">
              <a:buFont typeface="Arial"/>
              <a:buChar char="•"/>
            </a:pPr>
            <a:r>
              <a:rPr lang="en-US" sz="2139" dirty="0"/>
              <a:t>sends blood to the body</a:t>
            </a:r>
          </a:p>
        </p:txBody>
      </p:sp>
      <p:pic>
        <p:nvPicPr>
          <p:cNvPr id="3" name="Picture 2" descr="fig1_cross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97" y="2419963"/>
            <a:ext cx="3394233" cy="38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8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0822" y="1272821"/>
            <a:ext cx="4422259" cy="60206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3600" b="1" dirty="0"/>
              <a:t>Blood Supply</a:t>
            </a:r>
            <a:endParaRPr lang="en-GB" sz="3600" b="1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24" y="1453976"/>
            <a:ext cx="4274212" cy="5208134"/>
          </a:xfrm>
        </p:spPr>
        <p:txBody>
          <a:bodyPr>
            <a:noAutofit/>
          </a:bodyPr>
          <a:lstStyle/>
          <a:p>
            <a:r>
              <a:rPr lang="en-US" sz="2400" dirty="0"/>
              <a:t>The heart has its own blood supply</a:t>
            </a:r>
          </a:p>
          <a:p>
            <a:r>
              <a:rPr lang="en-US" sz="2400" dirty="0"/>
              <a:t>Coronary circulation</a:t>
            </a:r>
          </a:p>
          <a:p>
            <a:r>
              <a:rPr lang="en-US" sz="2400" dirty="0"/>
              <a:t>Right and left coronary arteries</a:t>
            </a:r>
          </a:p>
          <a:p>
            <a:r>
              <a:rPr lang="en-US" sz="2400" dirty="0"/>
              <a:t>Fed by the aorta</a:t>
            </a:r>
          </a:p>
          <a:p>
            <a:r>
              <a:rPr lang="en-US" sz="2400" dirty="0"/>
              <a:t>Atherosclerotic plaques fur up the walls of the arteries</a:t>
            </a:r>
          </a:p>
          <a:p>
            <a:r>
              <a:rPr lang="en-US" sz="2400" dirty="0"/>
              <a:t>Angina pectoris - </a:t>
            </a:r>
            <a:r>
              <a:rPr lang="en-US" altLang="en-GB" sz="2400" dirty="0"/>
              <a:t>“</a:t>
            </a:r>
            <a:r>
              <a:rPr lang="en-US" sz="2400" dirty="0"/>
              <a:t>choked chest</a:t>
            </a:r>
            <a:r>
              <a:rPr lang="en-US" altLang="en-GB" sz="2400" dirty="0"/>
              <a:t>”</a:t>
            </a:r>
            <a:endParaRPr lang="en-US" sz="2400" dirty="0"/>
          </a:p>
          <a:p>
            <a:r>
              <a:rPr lang="en-US" sz="2400" dirty="0"/>
              <a:t>Myocardial infarction (MI) - heart attack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822" y="2018581"/>
            <a:ext cx="4422259" cy="32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1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4621" y="1196776"/>
            <a:ext cx="4239926" cy="60206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3600" b="1" dirty="0"/>
              <a:t>Blood Vessels</a:t>
            </a:r>
            <a:endParaRPr lang="en-GB" sz="3600" b="1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24" y="1798837"/>
            <a:ext cx="4283223" cy="4869381"/>
          </a:xfrm>
        </p:spPr>
        <p:txBody>
          <a:bodyPr>
            <a:noAutofit/>
          </a:bodyPr>
          <a:lstStyle/>
          <a:p>
            <a:r>
              <a:rPr lang="en-US" sz="2400" dirty="0"/>
              <a:t>Blood leaves the heart under pressure via arteries</a:t>
            </a:r>
          </a:p>
          <a:p>
            <a:r>
              <a:rPr lang="en-US" sz="2400" dirty="0"/>
              <a:t>Blood returns to the heart, under very little pressure via the veins</a:t>
            </a:r>
          </a:p>
          <a:p>
            <a:r>
              <a:rPr lang="en-US" sz="2400" dirty="0"/>
              <a:t>Drops off and picks up materials on route via capillaries</a:t>
            </a:r>
          </a:p>
          <a:p>
            <a:r>
              <a:rPr lang="en-US" sz="2400" dirty="0"/>
              <a:t>Closed loop delivery system</a:t>
            </a:r>
          </a:p>
          <a:p>
            <a:r>
              <a:rPr lang="en-US" sz="2400" dirty="0"/>
              <a:t>Starts and ends at the heart</a:t>
            </a:r>
          </a:p>
          <a:p>
            <a:r>
              <a:rPr lang="en-US" sz="2400" dirty="0"/>
              <a:t>100000 km of blood vessels in the human body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47" y="1196592"/>
            <a:ext cx="4418465" cy="55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8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4410" y="1353121"/>
            <a:ext cx="3887861" cy="60206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4106" b="1" dirty="0"/>
              <a:t>Blood Pressure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186" y="2188096"/>
            <a:ext cx="8190419" cy="3921870"/>
          </a:xfrm>
        </p:spPr>
        <p:txBody>
          <a:bodyPr>
            <a:normAutofit lnSpcReduction="10000"/>
          </a:bodyPr>
          <a:lstStyle/>
          <a:p>
            <a:r>
              <a:rPr lang="en-US" sz="2395" dirty="0"/>
              <a:t>As the ventricles of the heart contract blood is forced out, under pressure into the large arteries</a:t>
            </a:r>
          </a:p>
          <a:p>
            <a:r>
              <a:rPr lang="en-US" sz="2395" dirty="0"/>
              <a:t>The pressure under which the blood is forced is transferred to the arterial walls</a:t>
            </a:r>
          </a:p>
          <a:p>
            <a:r>
              <a:rPr lang="en-US" sz="2395" dirty="0"/>
              <a:t>This is termed blood pressure and is expressed in millimeters of mercury (mmHg)</a:t>
            </a:r>
          </a:p>
          <a:p>
            <a:r>
              <a:rPr lang="en-US" sz="2395" dirty="0"/>
              <a:t>Two values are generally reported systolic, the active phase of the heart beat and diastolic when the heart is relaxed, during filling</a:t>
            </a:r>
          </a:p>
          <a:p>
            <a:r>
              <a:rPr lang="en-US" sz="2395" dirty="0"/>
              <a:t>Healthy value at rest 120 / 80</a:t>
            </a:r>
          </a:p>
        </p:txBody>
      </p:sp>
    </p:spTree>
    <p:extLst>
      <p:ext uri="{BB962C8B-B14F-4D97-AF65-F5344CB8AC3E}">
        <p14:creationId xmlns:p14="http://schemas.microsoft.com/office/powerpoint/2010/main" val="145951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709" y="1868114"/>
            <a:ext cx="2025748" cy="3584670"/>
          </a:xfrm>
        </p:spPr>
        <p:txBody>
          <a:bodyPr>
            <a:normAutofit/>
          </a:bodyPr>
          <a:lstStyle/>
          <a:p>
            <a:r>
              <a:rPr lang="en-US" sz="3200" dirty="0"/>
              <a:t>Blood pressure at different positions within the vascular system</a:t>
            </a:r>
          </a:p>
        </p:txBody>
      </p:sp>
      <p:pic>
        <p:nvPicPr>
          <p:cNvPr id="4" name="Picture 3" descr="15_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" y="1208734"/>
            <a:ext cx="5661475" cy="55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AABD-20D4-9347-838C-2A42596C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4917"/>
            <a:ext cx="8229600" cy="820917"/>
          </a:xfrm>
        </p:spPr>
        <p:txBody>
          <a:bodyPr/>
          <a:lstStyle/>
          <a:p>
            <a:r>
              <a:rPr lang="en-US" sz="3600" b="1" dirty="0"/>
              <a:t>Hypotension and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BE41-9014-0248-A8DA-08D7B388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5834"/>
            <a:ext cx="5244860" cy="4538903"/>
          </a:xfrm>
        </p:spPr>
        <p:txBody>
          <a:bodyPr/>
          <a:lstStyle/>
          <a:p>
            <a:r>
              <a:rPr lang="en-US" dirty="0"/>
              <a:t>Hypotension </a:t>
            </a:r>
          </a:p>
          <a:p>
            <a:pPr lvl="1"/>
            <a:r>
              <a:rPr lang="en-US" dirty="0"/>
              <a:t>Low blood pressure</a:t>
            </a:r>
          </a:p>
          <a:p>
            <a:r>
              <a:rPr lang="en-US" dirty="0"/>
              <a:t>Hypertension</a:t>
            </a:r>
          </a:p>
          <a:p>
            <a:pPr lvl="1"/>
            <a:r>
              <a:rPr lang="en-US" dirty="0"/>
              <a:t>High blood pressure</a:t>
            </a:r>
          </a:p>
          <a:p>
            <a:pPr lvl="1"/>
            <a:r>
              <a:rPr lang="en-US" dirty="0"/>
              <a:t>Linked to cardiovascular disease (CVD)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DC7CF-2ADD-E24E-AD85-81C19703B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9" t="16604" r="16254" b="2516"/>
          <a:stretch/>
        </p:blipFill>
        <p:spPr>
          <a:xfrm>
            <a:off x="5458767" y="1854678"/>
            <a:ext cx="3626045" cy="50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6FAACF53513459D0C97BA0184BBFA" ma:contentTypeVersion="9" ma:contentTypeDescription="Create a new document." ma:contentTypeScope="" ma:versionID="fbb06c2f1e192a0b2a0a7b7ad4e53fec">
  <xsd:schema xmlns:xsd="http://www.w3.org/2001/XMLSchema" xmlns:xs="http://www.w3.org/2001/XMLSchema" xmlns:p="http://schemas.microsoft.com/office/2006/metadata/properties" xmlns:ns2="84773240-f26a-4b9b-88a6-1d0927de54a4" targetNamespace="http://schemas.microsoft.com/office/2006/metadata/properties" ma:root="true" ma:fieldsID="fc644f3cb3efe90b994e04096e699ba6" ns2:_="">
    <xsd:import namespace="84773240-f26a-4b9b-88a6-1d0927de5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73240-f26a-4b9b-88a6-1d0927de5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1694EA-1C14-4BB0-8D50-9A74AC0A65FB}"/>
</file>

<file path=customXml/itemProps2.xml><?xml version="1.0" encoding="utf-8"?>
<ds:datastoreItem xmlns:ds="http://schemas.openxmlformats.org/officeDocument/2006/customXml" ds:itemID="{C9219DE1-832B-4E21-9B51-8BEA193D4C2E}"/>
</file>

<file path=customXml/itemProps3.xml><?xml version="1.0" encoding="utf-8"?>
<ds:datastoreItem xmlns:ds="http://schemas.openxmlformats.org/officeDocument/2006/customXml" ds:itemID="{1FEE7CBE-B7CE-4A4B-8472-B8FABC95E7F7}"/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510</Words>
  <Application>Microsoft Macintosh PowerPoint</Application>
  <PresentationFormat>On-screen Show (4:3)</PresentationFormat>
  <Paragraphs>67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Theme</vt:lpstr>
      <vt:lpstr>The Effect of Exercise on Blood Pressure</vt:lpstr>
      <vt:lpstr>The Heart</vt:lpstr>
      <vt:lpstr>The Heart Wall</vt:lpstr>
      <vt:lpstr>Heart Chambers</vt:lpstr>
      <vt:lpstr>Blood Supply</vt:lpstr>
      <vt:lpstr>Blood Vessels</vt:lpstr>
      <vt:lpstr>Blood Pressure</vt:lpstr>
      <vt:lpstr>Blood pressure at different positions within the vascular system</vt:lpstr>
      <vt:lpstr>Hypotension and Hypertension</vt:lpstr>
      <vt:lpstr>Percentage of Americans with high blood pressure by age</vt:lpstr>
      <vt:lpstr>Blood Pressure During Exercise </vt:lpstr>
      <vt:lpstr>Blood pressure during different activities</vt:lpstr>
      <vt:lpstr>Blood Pressure Following Training</vt:lpstr>
      <vt:lpstr>PowerPoint Presentation</vt:lpstr>
    </vt:vector>
  </TitlesOfParts>
  <Company>Aberystwyth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Pugh</dc:creator>
  <cp:lastModifiedBy>Rhys Thatcher [ryt]</cp:lastModifiedBy>
  <cp:revision>13</cp:revision>
  <dcterms:created xsi:type="dcterms:W3CDTF">2017-03-06T15:50:31Z</dcterms:created>
  <dcterms:modified xsi:type="dcterms:W3CDTF">2020-04-30T11:27:21Z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0x010100EC76FAACF53513459D0C97BA0184BBFA</vt:lpwstr>
  </property>
</Properties>
</file>